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32" r:id="rId2"/>
    <p:sldMasterId id="2147484286" r:id="rId3"/>
  </p:sldMasterIdLst>
  <p:notesMasterIdLst>
    <p:notesMasterId r:id="rId55"/>
  </p:notesMasterIdLst>
  <p:handoutMasterIdLst>
    <p:handoutMasterId r:id="rId56"/>
  </p:handoutMasterIdLst>
  <p:sldIdLst>
    <p:sldId id="281" r:id="rId4"/>
    <p:sldId id="429" r:id="rId5"/>
    <p:sldId id="472" r:id="rId6"/>
    <p:sldId id="330" r:id="rId7"/>
    <p:sldId id="381" r:id="rId8"/>
    <p:sldId id="399" r:id="rId9"/>
    <p:sldId id="448" r:id="rId10"/>
    <p:sldId id="424" r:id="rId11"/>
    <p:sldId id="425" r:id="rId12"/>
    <p:sldId id="426" r:id="rId13"/>
    <p:sldId id="427" r:id="rId14"/>
    <p:sldId id="428" r:id="rId15"/>
    <p:sldId id="446" r:id="rId16"/>
    <p:sldId id="447" r:id="rId17"/>
    <p:sldId id="430" r:id="rId18"/>
    <p:sldId id="452" r:id="rId19"/>
    <p:sldId id="423" r:id="rId20"/>
    <p:sldId id="454" r:id="rId21"/>
    <p:sldId id="455" r:id="rId22"/>
    <p:sldId id="456" r:id="rId23"/>
    <p:sldId id="457" r:id="rId24"/>
    <p:sldId id="458" r:id="rId25"/>
    <p:sldId id="459" r:id="rId26"/>
    <p:sldId id="486" r:id="rId27"/>
    <p:sldId id="341" r:id="rId28"/>
    <p:sldId id="460" r:id="rId29"/>
    <p:sldId id="461" r:id="rId30"/>
    <p:sldId id="463" r:id="rId31"/>
    <p:sldId id="464" r:id="rId32"/>
    <p:sldId id="475" r:id="rId33"/>
    <p:sldId id="476" r:id="rId34"/>
    <p:sldId id="477" r:id="rId35"/>
    <p:sldId id="467" r:id="rId36"/>
    <p:sldId id="474" r:id="rId37"/>
    <p:sldId id="462" r:id="rId38"/>
    <p:sldId id="484" r:id="rId39"/>
    <p:sldId id="473" r:id="rId40"/>
    <p:sldId id="483" r:id="rId41"/>
    <p:sldId id="468" r:id="rId42"/>
    <p:sldId id="469" r:id="rId43"/>
    <p:sldId id="479" r:id="rId44"/>
    <p:sldId id="470" r:id="rId45"/>
    <p:sldId id="480" r:id="rId46"/>
    <p:sldId id="481" r:id="rId47"/>
    <p:sldId id="485" r:id="rId48"/>
    <p:sldId id="471" r:id="rId49"/>
    <p:sldId id="361" r:id="rId50"/>
    <p:sldId id="363" r:id="rId51"/>
    <p:sldId id="369" r:id="rId52"/>
    <p:sldId id="379" r:id="rId53"/>
    <p:sldId id="391" r:id="rId5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MS PGothic" charset="0"/>
        <a:cs typeface="MS PGothic" charset="0"/>
      </a:defRPr>
    </a:lvl1pPr>
    <a:lvl2pPr marL="457200" algn="l" rtl="0" fontAlgn="base">
      <a:spcBef>
        <a:spcPct val="0"/>
      </a:spcBef>
      <a:spcAft>
        <a:spcPct val="0"/>
      </a:spcAft>
      <a:defRPr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99FF33"/>
    <a:srgbClr val="D2D2D2"/>
    <a:srgbClr val="7A4786"/>
    <a:srgbClr val="9256A0"/>
    <a:srgbClr val="E4372E"/>
    <a:srgbClr val="FD9026"/>
    <a:srgbClr val="FDBD2C"/>
    <a:srgbClr val="4B4B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90" autoAdjust="0"/>
    <p:restoredTop sz="94660"/>
  </p:normalViewPr>
  <p:slideViewPr>
    <p:cSldViewPr>
      <p:cViewPr varScale="1">
        <p:scale>
          <a:sx n="86" d="100"/>
          <a:sy n="86" d="100"/>
        </p:scale>
        <p:origin x="175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5919BF-EC31-4B62-98D1-AA32C10D1C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7FB559E-6E04-4DB4-B885-4C38A1AB3940}">
      <dgm:prSet phldrT="[Text]" custT="1"/>
      <dgm:spPr>
        <a:noFill/>
        <a:ln w="38100">
          <a:solidFill>
            <a:srgbClr val="D7DF23"/>
          </a:solidFill>
        </a:ln>
      </dgm:spPr>
      <dgm:t>
        <a:bodyPr anchor="t"/>
        <a:lstStyle/>
        <a:p>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WHAT IS IT?</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Low cost access to virtual health care</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Includes discharge instructions, a prescription if needed </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V</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isit note sent to PCP (within 24 hours)</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B05201EB-E9A9-44D3-A5B8-CC30BC8F9032}" type="parTrans" cxnId="{A97E6E4C-0289-4F1C-ABCB-5FD8758F4E50}">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8F4B7D01-1E76-4325-9718-607422C4E714}" type="sibTrans" cxnId="{A97E6E4C-0289-4F1C-ABCB-5FD8758F4E50}">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49BE65B-A3F0-4D31-9CC6-534771FD8380}">
      <dgm:prSet phldrT="[Text]" custT="1"/>
      <dgm:spPr>
        <a:noFill/>
        <a:ln w="38100">
          <a:solidFill>
            <a:srgbClr val="D7DF23"/>
          </a:solidFill>
        </a:ln>
      </dgm:spPr>
      <dgm:t>
        <a:bodyPr anchor="t"/>
        <a:lstStyle/>
        <a:p>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WHERE DO I GET CARE? </a:t>
          </a:r>
        </a:p>
        <a:p>
          <a:endPar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Call toll free OR</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See the doctor on your smart phone (app) OR</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See the doctor on your computer</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EBF1C790-BE96-4E1F-A2B0-815004782524}" type="parTrans" cxnId="{E47D600D-EB01-4526-82C7-E63753897011}">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7D91C7EF-37C4-45F3-A38F-32FD88FFDF15}" type="sibTrans" cxnId="{E47D600D-EB01-4526-82C7-E63753897011}">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A237D787-82A2-42A3-8EA0-BA1DA7B6944B}">
      <dgm:prSet phldrT="[Text]" custT="1"/>
      <dgm:spPr>
        <a:noFill/>
        <a:ln w="38100">
          <a:solidFill>
            <a:srgbClr val="D7DF23"/>
          </a:solidFill>
        </a:ln>
      </dgm:spPr>
      <dgm:t>
        <a:bodyPr anchor="t"/>
        <a:lstStyle/>
        <a:p>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WHY USE IT? </a:t>
          </a:r>
        </a:p>
        <a:p>
          <a:r>
            <a:rPr lang="en-US" sz="1400" b="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b="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Low cost</a:t>
          </a:r>
          <a:endParaRPr lang="en-US" sz="1200" b="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Ease of use</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Convenience</a:t>
          </a:r>
          <a:endPar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Feel better quicker</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Productivity</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3FF12BE6-DD2F-43D5-819D-1A1280267036}" type="parTrans" cxnId="{CE7A9A84-9D72-4BA6-89D7-5EB2824E3D8D}">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2E145AC-839B-4B6C-93DE-CA4B8835DBC4}" type="sibTrans" cxnId="{CE7A9A84-9D72-4BA6-89D7-5EB2824E3D8D}">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55F1D9D0-6971-4E29-8330-445EB2DFBEE7}">
      <dgm:prSet phldrT="[Text]" custT="1"/>
      <dgm:spPr>
        <a:noFill/>
        <a:ln w="38100">
          <a:solidFill>
            <a:srgbClr val="D7DF23"/>
          </a:solidFill>
        </a:ln>
      </dgm:spPr>
      <dgm:t>
        <a:bodyPr anchor="t"/>
        <a:lstStyle/>
        <a:p>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WHEN CAN I USE IT?</a:t>
          </a:r>
        </a:p>
        <a:p>
          <a:endPar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r>
            <a:rPr lang="en-US" sz="14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Available 24/7, 365 days/year</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Schedule an appointment</a:t>
          </a: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Request immediate care**</a:t>
          </a:r>
        </a:p>
      </dgm:t>
    </dgm:pt>
    <dgm:pt modelId="{0A601419-4DFC-412F-AE1E-5E55854015D4}" type="parTrans" cxnId="{8989354B-A069-450B-8CAE-DCD75249AEA0}">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CF761CF7-6DA0-4F4D-B362-7C02EDF64AC0}" type="sibTrans" cxnId="{8989354B-A069-450B-8CAE-DCD75249AEA0}">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4B0CE9B3-FBA1-409C-921E-9F3B678CAFF6}">
      <dgm:prSet phldrT="[Text]" custT="1"/>
      <dgm:spPr>
        <a:noFill/>
        <a:ln w="38100">
          <a:solidFill>
            <a:srgbClr val="D7DF23"/>
          </a:solidFill>
        </a:ln>
      </dgm:spPr>
      <dgm:t>
        <a:bodyPr anchor="t"/>
        <a:lstStyle/>
        <a:p>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HOW MUCH DOES IT COST? </a:t>
          </a:r>
          <a:endParaRPr lang="en-US" sz="1200" b="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r>
            <a:rPr lang="en-US" sz="1200" b="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Total cost for appointment is $40.  </a:t>
          </a:r>
        </a:p>
        <a:p>
          <a:r>
            <a:rPr lang="en-US" sz="1200" b="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Members pay $10 copay after deductible has been met.</a:t>
          </a:r>
          <a:endParaRPr lang="en-US" sz="1200" b="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B88C6CD-57B8-4611-8889-C2119BA86A1D}" type="parTrans" cxnId="{268737F0-4BD7-4DD4-825E-A55E60B051AE}">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90B8E0B3-FA65-49BF-A990-14966E4802D0}" type="sibTrans" cxnId="{268737F0-4BD7-4DD4-825E-A55E60B051AE}">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EABDD8C4-D5A0-456D-A9E0-F5893A74B732}">
      <dgm:prSet custT="1"/>
      <dgm:spPr>
        <a:noFill/>
        <a:ln w="38100">
          <a:solidFill>
            <a:srgbClr val="D7DF23"/>
          </a:solidFill>
        </a:ln>
      </dgm:spPr>
      <dgm:t>
        <a:bodyPr anchor="t"/>
        <a:lstStyle/>
        <a:p>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WHO WILL I TALK WITH? </a:t>
          </a:r>
        </a:p>
        <a:p>
          <a:endPar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 doctor</a:t>
          </a:r>
          <a:endParaRPr lang="en-US" sz="12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6D7E5B31-805C-45BD-829A-3EB48FA67BB4}" type="parTrans" cxnId="{E5CB40A2-89CB-42AA-9F09-13DF8CE74362}">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26F8E1A-C2BA-4589-A8A4-A077B1B425DD}" type="sibTrans" cxnId="{E5CB40A2-89CB-42AA-9F09-13DF8CE74362}">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66B7C5F8-5468-4DE5-9528-A4B57CDE5F3E}">
      <dgm:prSet phldrT="[Text]" custT="1"/>
      <dgm:spPr>
        <a:noFill/>
        <a:ln w="38100">
          <a:solidFill>
            <a:srgbClr val="D7DF23"/>
          </a:solidFill>
        </a:ln>
      </dgm:spPr>
      <dgm:t>
        <a:bodyPr anchor="t"/>
        <a:lstStyle/>
        <a:p>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For Non-Life Threatening Conditions</a:t>
          </a:r>
          <a:endParaRPr lang="en-US" sz="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1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Pink eye, Allergies, Sinus Infections, Urinary Tract Infections, Dermatology, Concerns (i.e. Infections, Rashes), Bronchitis and more.  </a:t>
          </a:r>
        </a:p>
      </dgm:t>
    </dgm:pt>
    <dgm:pt modelId="{7D133F4B-2674-4868-9301-533B86980DD6}" type="parTrans" cxnId="{C63E0043-E6DA-4AAB-81FD-6C9F35A9DE09}">
      <dgm:prSet/>
      <dgm:spPr/>
      <dgm:t>
        <a:bodyPr/>
        <a:lstStyle/>
        <a:p>
          <a:endParaRPr lang="en-US"/>
        </a:p>
      </dgm:t>
    </dgm:pt>
    <dgm:pt modelId="{7E8BB232-9566-4611-B4DD-CDD72A58A811}" type="sibTrans" cxnId="{C63E0043-E6DA-4AAB-81FD-6C9F35A9DE09}">
      <dgm:prSet/>
      <dgm:spPr/>
      <dgm:t>
        <a:bodyPr/>
        <a:lstStyle/>
        <a:p>
          <a:endParaRPr lang="en-US"/>
        </a:p>
      </dgm:t>
    </dgm:pt>
    <dgm:pt modelId="{209A39D9-A215-40BD-8143-B61E4DC57F31}">
      <dgm:prSet phldrT="[Text]" custT="1"/>
      <dgm:spPr>
        <a:noFill/>
        <a:ln w="38100">
          <a:solidFill>
            <a:srgbClr val="D7DF23"/>
          </a:solidFill>
        </a:ln>
      </dgm:spPr>
      <dgm:t>
        <a:bodyPr anchor="t"/>
        <a:lstStyle/>
        <a:p>
          <a:r>
            <a:rPr lang="en-U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Average time for Telemedicine visit:</a:t>
          </a:r>
        </a:p>
        <a:p>
          <a:r>
            <a:rPr lang="en-US" sz="11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3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1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Average time away from work:  30 minutes</a:t>
          </a:r>
        </a:p>
        <a:p>
          <a:r>
            <a:rPr lang="en-US" sz="11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1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Average time to see an MD:  9 minutes  </a:t>
          </a:r>
        </a:p>
      </dgm:t>
    </dgm:pt>
    <dgm:pt modelId="{5CB5CF66-2818-48CD-ABDE-DD55151746B3}" type="parTrans" cxnId="{3185705A-4B29-4441-A1F0-DCFC7C75ECF4}">
      <dgm:prSet/>
      <dgm:spPr/>
      <dgm:t>
        <a:bodyPr/>
        <a:lstStyle/>
        <a:p>
          <a:endParaRPr lang="en-US"/>
        </a:p>
      </dgm:t>
    </dgm:pt>
    <dgm:pt modelId="{D772ADFF-A432-4734-AF58-1B20DA00A575}" type="sibTrans" cxnId="{3185705A-4B29-4441-A1F0-DCFC7C75ECF4}">
      <dgm:prSet/>
      <dgm:spPr/>
      <dgm:t>
        <a:bodyPr/>
        <a:lstStyle/>
        <a:p>
          <a:endParaRPr lang="en-US"/>
        </a:p>
      </dgm:t>
    </dgm:pt>
    <dgm:pt modelId="{A1BB06AF-2431-4697-9C49-3AF4FB8DE2F7}" type="pres">
      <dgm:prSet presAssocID="{5A5919BF-EC31-4B62-98D1-AA32C10D1CC2}" presName="diagram" presStyleCnt="0">
        <dgm:presLayoutVars>
          <dgm:dir/>
          <dgm:resizeHandles val="exact"/>
        </dgm:presLayoutVars>
      </dgm:prSet>
      <dgm:spPr/>
      <dgm:t>
        <a:bodyPr/>
        <a:lstStyle/>
        <a:p>
          <a:endParaRPr lang="en-US"/>
        </a:p>
      </dgm:t>
    </dgm:pt>
    <dgm:pt modelId="{300BBF13-C3D3-41F3-8226-4D8021DC6F03}" type="pres">
      <dgm:prSet presAssocID="{57FB559E-6E04-4DB4-B885-4C38A1AB3940}" presName="node" presStyleLbl="node1" presStyleIdx="0" presStyleCnt="8" custScaleY="124434" custLinFactNeighborY="-19647">
        <dgm:presLayoutVars>
          <dgm:bulletEnabled val="1"/>
        </dgm:presLayoutVars>
      </dgm:prSet>
      <dgm:spPr/>
      <dgm:t>
        <a:bodyPr/>
        <a:lstStyle/>
        <a:p>
          <a:endParaRPr lang="en-US"/>
        </a:p>
      </dgm:t>
    </dgm:pt>
    <dgm:pt modelId="{77E5A3ED-48A8-49EF-8EE5-BD5EC52CB99F}" type="pres">
      <dgm:prSet presAssocID="{8F4B7D01-1E76-4325-9718-607422C4E714}" presName="sibTrans" presStyleCnt="0"/>
      <dgm:spPr/>
    </dgm:pt>
    <dgm:pt modelId="{1E9B4825-9D65-4722-8300-E96A2A51E9D6}" type="pres">
      <dgm:prSet presAssocID="{EABDD8C4-D5A0-456D-A9E0-F5893A74B732}" presName="node" presStyleLbl="node1" presStyleIdx="1" presStyleCnt="8" custScaleY="124434" custLinFactNeighborY="-19647">
        <dgm:presLayoutVars>
          <dgm:bulletEnabled val="1"/>
        </dgm:presLayoutVars>
      </dgm:prSet>
      <dgm:spPr/>
      <dgm:t>
        <a:bodyPr/>
        <a:lstStyle/>
        <a:p>
          <a:endParaRPr lang="en-US"/>
        </a:p>
      </dgm:t>
    </dgm:pt>
    <dgm:pt modelId="{344BF278-9FFB-4484-9A48-9D2A7CC4D8B2}" type="pres">
      <dgm:prSet presAssocID="{026F8E1A-C2BA-4589-A8A4-A077B1B425DD}" presName="sibTrans" presStyleCnt="0"/>
      <dgm:spPr/>
    </dgm:pt>
    <dgm:pt modelId="{85D4F94E-9ABD-4DE8-BC0E-E8C6E794CB86}" type="pres">
      <dgm:prSet presAssocID="{049BE65B-A3F0-4D31-9CC6-534771FD8380}" presName="node" presStyleLbl="node1" presStyleIdx="2" presStyleCnt="8" custScaleY="124434" custLinFactNeighborY="-19647">
        <dgm:presLayoutVars>
          <dgm:bulletEnabled val="1"/>
        </dgm:presLayoutVars>
      </dgm:prSet>
      <dgm:spPr/>
      <dgm:t>
        <a:bodyPr/>
        <a:lstStyle/>
        <a:p>
          <a:endParaRPr lang="en-US"/>
        </a:p>
      </dgm:t>
    </dgm:pt>
    <dgm:pt modelId="{CD1F6C51-94AC-4919-B59C-5D40A58A663E}" type="pres">
      <dgm:prSet presAssocID="{7D91C7EF-37C4-45F3-A38F-32FD88FFDF15}" presName="sibTrans" presStyleCnt="0"/>
      <dgm:spPr/>
    </dgm:pt>
    <dgm:pt modelId="{4F877DD9-C2B6-4F1B-A411-07D0A80A0754}" type="pres">
      <dgm:prSet presAssocID="{A237D787-82A2-42A3-8EA0-BA1DA7B6944B}" presName="node" presStyleLbl="node1" presStyleIdx="3" presStyleCnt="8" custScaleY="106931" custLinFactNeighborY="-9178">
        <dgm:presLayoutVars>
          <dgm:bulletEnabled val="1"/>
        </dgm:presLayoutVars>
      </dgm:prSet>
      <dgm:spPr/>
      <dgm:t>
        <a:bodyPr/>
        <a:lstStyle/>
        <a:p>
          <a:endParaRPr lang="en-US"/>
        </a:p>
      </dgm:t>
    </dgm:pt>
    <dgm:pt modelId="{430AE72B-D573-49C3-90AE-D9DD613C75E5}" type="pres">
      <dgm:prSet presAssocID="{B2E145AC-839B-4B6C-93DE-CA4B8835DBC4}" presName="sibTrans" presStyleCnt="0"/>
      <dgm:spPr/>
    </dgm:pt>
    <dgm:pt modelId="{C7C5CBB6-2C6B-4B40-8F69-D9E53D45384A}" type="pres">
      <dgm:prSet presAssocID="{55F1D9D0-6971-4E29-8330-445EB2DFBEE7}" presName="node" presStyleLbl="node1" presStyleIdx="4" presStyleCnt="8" custScaleY="106931" custLinFactNeighborX="112" custLinFactNeighborY="-9178">
        <dgm:presLayoutVars>
          <dgm:bulletEnabled val="1"/>
        </dgm:presLayoutVars>
      </dgm:prSet>
      <dgm:spPr/>
      <dgm:t>
        <a:bodyPr/>
        <a:lstStyle/>
        <a:p>
          <a:endParaRPr lang="en-US"/>
        </a:p>
      </dgm:t>
    </dgm:pt>
    <dgm:pt modelId="{6696CE26-63C2-43FF-8E42-B7145F97C082}" type="pres">
      <dgm:prSet presAssocID="{CF761CF7-6DA0-4F4D-B362-7C02EDF64AC0}" presName="sibTrans" presStyleCnt="0"/>
      <dgm:spPr/>
    </dgm:pt>
    <dgm:pt modelId="{518B03AC-8F0F-4E36-9FCF-57E775FA3EEC}" type="pres">
      <dgm:prSet presAssocID="{4B0CE9B3-FBA1-409C-921E-9F3B678CAFF6}" presName="node" presStyleLbl="node1" presStyleIdx="5" presStyleCnt="8" custScaleY="104991" custLinFactNeighborY="-8207">
        <dgm:presLayoutVars>
          <dgm:bulletEnabled val="1"/>
        </dgm:presLayoutVars>
      </dgm:prSet>
      <dgm:spPr/>
      <dgm:t>
        <a:bodyPr/>
        <a:lstStyle/>
        <a:p>
          <a:endParaRPr lang="en-US"/>
        </a:p>
      </dgm:t>
    </dgm:pt>
    <dgm:pt modelId="{89887E3E-5B19-422B-9CAE-58CC1970D0B7}" type="pres">
      <dgm:prSet presAssocID="{90B8E0B3-FA65-49BF-A990-14966E4802D0}" presName="sibTrans" presStyleCnt="0"/>
      <dgm:spPr/>
    </dgm:pt>
    <dgm:pt modelId="{6E2CBE2B-4B5A-40E5-8C1E-6FCF38576EBC}" type="pres">
      <dgm:prSet presAssocID="{66B7C5F8-5468-4DE5-9528-A4B57CDE5F3E}" presName="node" presStyleLbl="node1" presStyleIdx="6" presStyleCnt="8" custScaleX="150613" custScaleY="56674" custLinFactNeighborX="1001" custLinFactNeighborY="-18789">
        <dgm:presLayoutVars>
          <dgm:bulletEnabled val="1"/>
        </dgm:presLayoutVars>
      </dgm:prSet>
      <dgm:spPr/>
      <dgm:t>
        <a:bodyPr/>
        <a:lstStyle/>
        <a:p>
          <a:endParaRPr lang="en-US"/>
        </a:p>
      </dgm:t>
    </dgm:pt>
    <dgm:pt modelId="{CC992AA4-0D47-4C63-A3CB-C046D42BFFFF}" type="pres">
      <dgm:prSet presAssocID="{7E8BB232-9566-4611-B4DD-CDD72A58A811}" presName="sibTrans" presStyleCnt="0"/>
      <dgm:spPr/>
    </dgm:pt>
    <dgm:pt modelId="{D5AA7F16-60B2-4150-BD6E-934DC8E156ED}" type="pres">
      <dgm:prSet presAssocID="{209A39D9-A215-40BD-8143-B61E4DC57F31}" presName="node" presStyleLbl="node1" presStyleIdx="7" presStyleCnt="8" custScaleX="155294" custScaleY="55557" custLinFactNeighborX="-2626" custLinFactNeighborY="-18348">
        <dgm:presLayoutVars>
          <dgm:bulletEnabled val="1"/>
        </dgm:presLayoutVars>
      </dgm:prSet>
      <dgm:spPr/>
      <dgm:t>
        <a:bodyPr/>
        <a:lstStyle/>
        <a:p>
          <a:endParaRPr lang="en-US"/>
        </a:p>
      </dgm:t>
    </dgm:pt>
  </dgm:ptLst>
  <dgm:cxnLst>
    <dgm:cxn modelId="{E4BAFCF4-D855-4BDE-A6D2-82D02B20FF4D}" type="presOf" srcId="{EABDD8C4-D5A0-456D-A9E0-F5893A74B732}" destId="{1E9B4825-9D65-4722-8300-E96A2A51E9D6}" srcOrd="0" destOrd="0" presId="urn:microsoft.com/office/officeart/2005/8/layout/default"/>
    <dgm:cxn modelId="{7F7C2604-08DD-4475-8130-AEC71884B448}" type="presOf" srcId="{66B7C5F8-5468-4DE5-9528-A4B57CDE5F3E}" destId="{6E2CBE2B-4B5A-40E5-8C1E-6FCF38576EBC}" srcOrd="0" destOrd="0" presId="urn:microsoft.com/office/officeart/2005/8/layout/default"/>
    <dgm:cxn modelId="{CE7A9A84-9D72-4BA6-89D7-5EB2824E3D8D}" srcId="{5A5919BF-EC31-4B62-98D1-AA32C10D1CC2}" destId="{A237D787-82A2-42A3-8EA0-BA1DA7B6944B}" srcOrd="3" destOrd="0" parTransId="{3FF12BE6-DD2F-43D5-819D-1A1280267036}" sibTransId="{B2E145AC-839B-4B6C-93DE-CA4B8835DBC4}"/>
    <dgm:cxn modelId="{0B1B0C15-B6BA-44CF-9319-D374ED4DC4CC}" type="presOf" srcId="{A237D787-82A2-42A3-8EA0-BA1DA7B6944B}" destId="{4F877DD9-C2B6-4F1B-A411-07D0A80A0754}" srcOrd="0" destOrd="0" presId="urn:microsoft.com/office/officeart/2005/8/layout/default"/>
    <dgm:cxn modelId="{60431D46-C6A1-4592-BBE3-8743281F5001}" type="presOf" srcId="{049BE65B-A3F0-4D31-9CC6-534771FD8380}" destId="{85D4F94E-9ABD-4DE8-BC0E-E8C6E794CB86}" srcOrd="0" destOrd="0" presId="urn:microsoft.com/office/officeart/2005/8/layout/default"/>
    <dgm:cxn modelId="{8989354B-A069-450B-8CAE-DCD75249AEA0}" srcId="{5A5919BF-EC31-4B62-98D1-AA32C10D1CC2}" destId="{55F1D9D0-6971-4E29-8330-445EB2DFBEE7}" srcOrd="4" destOrd="0" parTransId="{0A601419-4DFC-412F-AE1E-5E55854015D4}" sibTransId="{CF761CF7-6DA0-4F4D-B362-7C02EDF64AC0}"/>
    <dgm:cxn modelId="{C63E0043-E6DA-4AAB-81FD-6C9F35A9DE09}" srcId="{5A5919BF-EC31-4B62-98D1-AA32C10D1CC2}" destId="{66B7C5F8-5468-4DE5-9528-A4B57CDE5F3E}" srcOrd="6" destOrd="0" parTransId="{7D133F4B-2674-4868-9301-533B86980DD6}" sibTransId="{7E8BB232-9566-4611-B4DD-CDD72A58A811}"/>
    <dgm:cxn modelId="{E5CB40A2-89CB-42AA-9F09-13DF8CE74362}" srcId="{5A5919BF-EC31-4B62-98D1-AA32C10D1CC2}" destId="{EABDD8C4-D5A0-456D-A9E0-F5893A74B732}" srcOrd="1" destOrd="0" parTransId="{6D7E5B31-805C-45BD-829A-3EB48FA67BB4}" sibTransId="{026F8E1A-C2BA-4589-A8A4-A077B1B425DD}"/>
    <dgm:cxn modelId="{521EE340-5E44-45BE-9DE8-78A3837AD7A5}" type="presOf" srcId="{57FB559E-6E04-4DB4-B885-4C38A1AB3940}" destId="{300BBF13-C3D3-41F3-8226-4D8021DC6F03}" srcOrd="0" destOrd="0" presId="urn:microsoft.com/office/officeart/2005/8/layout/default"/>
    <dgm:cxn modelId="{40A45F4B-8E15-4A2D-A718-BE0921D99882}" type="presOf" srcId="{5A5919BF-EC31-4B62-98D1-AA32C10D1CC2}" destId="{A1BB06AF-2431-4697-9C49-3AF4FB8DE2F7}" srcOrd="0" destOrd="0" presId="urn:microsoft.com/office/officeart/2005/8/layout/default"/>
    <dgm:cxn modelId="{5970C6B0-269C-47F4-8932-86E7FF5C176C}" type="presOf" srcId="{4B0CE9B3-FBA1-409C-921E-9F3B678CAFF6}" destId="{518B03AC-8F0F-4E36-9FCF-57E775FA3EEC}" srcOrd="0" destOrd="0" presId="urn:microsoft.com/office/officeart/2005/8/layout/default"/>
    <dgm:cxn modelId="{98278265-BA05-4824-8DB9-13469E710F3B}" type="presOf" srcId="{55F1D9D0-6971-4E29-8330-445EB2DFBEE7}" destId="{C7C5CBB6-2C6B-4B40-8F69-D9E53D45384A}" srcOrd="0" destOrd="0" presId="urn:microsoft.com/office/officeart/2005/8/layout/default"/>
    <dgm:cxn modelId="{A97E6E4C-0289-4F1C-ABCB-5FD8758F4E50}" srcId="{5A5919BF-EC31-4B62-98D1-AA32C10D1CC2}" destId="{57FB559E-6E04-4DB4-B885-4C38A1AB3940}" srcOrd="0" destOrd="0" parTransId="{B05201EB-E9A9-44D3-A5B8-CC30BC8F9032}" sibTransId="{8F4B7D01-1E76-4325-9718-607422C4E714}"/>
    <dgm:cxn modelId="{268737F0-4BD7-4DD4-825E-A55E60B051AE}" srcId="{5A5919BF-EC31-4B62-98D1-AA32C10D1CC2}" destId="{4B0CE9B3-FBA1-409C-921E-9F3B678CAFF6}" srcOrd="5" destOrd="0" parTransId="{1B88C6CD-57B8-4611-8889-C2119BA86A1D}" sibTransId="{90B8E0B3-FA65-49BF-A990-14966E4802D0}"/>
    <dgm:cxn modelId="{9DE18992-553F-4581-AF57-A63B5529C395}" type="presOf" srcId="{209A39D9-A215-40BD-8143-B61E4DC57F31}" destId="{D5AA7F16-60B2-4150-BD6E-934DC8E156ED}" srcOrd="0" destOrd="0" presId="urn:microsoft.com/office/officeart/2005/8/layout/default"/>
    <dgm:cxn modelId="{E47D600D-EB01-4526-82C7-E63753897011}" srcId="{5A5919BF-EC31-4B62-98D1-AA32C10D1CC2}" destId="{049BE65B-A3F0-4D31-9CC6-534771FD8380}" srcOrd="2" destOrd="0" parTransId="{EBF1C790-BE96-4E1F-A2B0-815004782524}" sibTransId="{7D91C7EF-37C4-45F3-A38F-32FD88FFDF15}"/>
    <dgm:cxn modelId="{3185705A-4B29-4441-A1F0-DCFC7C75ECF4}" srcId="{5A5919BF-EC31-4B62-98D1-AA32C10D1CC2}" destId="{209A39D9-A215-40BD-8143-B61E4DC57F31}" srcOrd="7" destOrd="0" parTransId="{5CB5CF66-2818-48CD-ABDE-DD55151746B3}" sibTransId="{D772ADFF-A432-4734-AF58-1B20DA00A575}"/>
    <dgm:cxn modelId="{B9D568AF-552B-484C-883B-91E03E01C275}" type="presParOf" srcId="{A1BB06AF-2431-4697-9C49-3AF4FB8DE2F7}" destId="{300BBF13-C3D3-41F3-8226-4D8021DC6F03}" srcOrd="0" destOrd="0" presId="urn:microsoft.com/office/officeart/2005/8/layout/default"/>
    <dgm:cxn modelId="{815B0FD1-DDC9-48D5-8958-057C1E494168}" type="presParOf" srcId="{A1BB06AF-2431-4697-9C49-3AF4FB8DE2F7}" destId="{77E5A3ED-48A8-49EF-8EE5-BD5EC52CB99F}" srcOrd="1" destOrd="0" presId="urn:microsoft.com/office/officeart/2005/8/layout/default"/>
    <dgm:cxn modelId="{634374B0-DB7F-4A9B-AC60-13AB1EF23923}" type="presParOf" srcId="{A1BB06AF-2431-4697-9C49-3AF4FB8DE2F7}" destId="{1E9B4825-9D65-4722-8300-E96A2A51E9D6}" srcOrd="2" destOrd="0" presId="urn:microsoft.com/office/officeart/2005/8/layout/default"/>
    <dgm:cxn modelId="{FFD69E15-F76E-4D23-A207-B631FE932ED9}" type="presParOf" srcId="{A1BB06AF-2431-4697-9C49-3AF4FB8DE2F7}" destId="{344BF278-9FFB-4484-9A48-9D2A7CC4D8B2}" srcOrd="3" destOrd="0" presId="urn:microsoft.com/office/officeart/2005/8/layout/default"/>
    <dgm:cxn modelId="{71B21116-719D-4395-A186-A3B52698A359}" type="presParOf" srcId="{A1BB06AF-2431-4697-9C49-3AF4FB8DE2F7}" destId="{85D4F94E-9ABD-4DE8-BC0E-E8C6E794CB86}" srcOrd="4" destOrd="0" presId="urn:microsoft.com/office/officeart/2005/8/layout/default"/>
    <dgm:cxn modelId="{4C9DEA2F-1DA4-49DC-B15E-ADDF6EBC1692}" type="presParOf" srcId="{A1BB06AF-2431-4697-9C49-3AF4FB8DE2F7}" destId="{CD1F6C51-94AC-4919-B59C-5D40A58A663E}" srcOrd="5" destOrd="0" presId="urn:microsoft.com/office/officeart/2005/8/layout/default"/>
    <dgm:cxn modelId="{5E2A918B-6F56-4826-9898-F8613477057D}" type="presParOf" srcId="{A1BB06AF-2431-4697-9C49-3AF4FB8DE2F7}" destId="{4F877DD9-C2B6-4F1B-A411-07D0A80A0754}" srcOrd="6" destOrd="0" presId="urn:microsoft.com/office/officeart/2005/8/layout/default"/>
    <dgm:cxn modelId="{3D8B1CFA-A605-46C2-B5E4-7AC85B2D5315}" type="presParOf" srcId="{A1BB06AF-2431-4697-9C49-3AF4FB8DE2F7}" destId="{430AE72B-D573-49C3-90AE-D9DD613C75E5}" srcOrd="7" destOrd="0" presId="urn:microsoft.com/office/officeart/2005/8/layout/default"/>
    <dgm:cxn modelId="{8C446CD3-0FC6-4E06-AC3D-B64FF5AEF681}" type="presParOf" srcId="{A1BB06AF-2431-4697-9C49-3AF4FB8DE2F7}" destId="{C7C5CBB6-2C6B-4B40-8F69-D9E53D45384A}" srcOrd="8" destOrd="0" presId="urn:microsoft.com/office/officeart/2005/8/layout/default"/>
    <dgm:cxn modelId="{85100C01-F57D-461E-ACBD-533B325F2EDE}" type="presParOf" srcId="{A1BB06AF-2431-4697-9C49-3AF4FB8DE2F7}" destId="{6696CE26-63C2-43FF-8E42-B7145F97C082}" srcOrd="9" destOrd="0" presId="urn:microsoft.com/office/officeart/2005/8/layout/default"/>
    <dgm:cxn modelId="{E48FE272-F824-4597-9DBC-D38B9E8667AD}" type="presParOf" srcId="{A1BB06AF-2431-4697-9C49-3AF4FB8DE2F7}" destId="{518B03AC-8F0F-4E36-9FCF-57E775FA3EEC}" srcOrd="10" destOrd="0" presId="urn:microsoft.com/office/officeart/2005/8/layout/default"/>
    <dgm:cxn modelId="{A923D468-DB19-410B-A782-AFDE723BB058}" type="presParOf" srcId="{A1BB06AF-2431-4697-9C49-3AF4FB8DE2F7}" destId="{89887E3E-5B19-422B-9CAE-58CC1970D0B7}" srcOrd="11" destOrd="0" presId="urn:microsoft.com/office/officeart/2005/8/layout/default"/>
    <dgm:cxn modelId="{80569BB9-2F93-4937-9095-C09465AB0588}" type="presParOf" srcId="{A1BB06AF-2431-4697-9C49-3AF4FB8DE2F7}" destId="{6E2CBE2B-4B5A-40E5-8C1E-6FCF38576EBC}" srcOrd="12" destOrd="0" presId="urn:microsoft.com/office/officeart/2005/8/layout/default"/>
    <dgm:cxn modelId="{CE7D378F-09C3-423C-9392-4931EEB931E6}" type="presParOf" srcId="{A1BB06AF-2431-4697-9C49-3AF4FB8DE2F7}" destId="{CC992AA4-0D47-4C63-A3CB-C046D42BFFFF}" srcOrd="13" destOrd="0" presId="urn:microsoft.com/office/officeart/2005/8/layout/default"/>
    <dgm:cxn modelId="{BA2DCE75-522B-4EE1-AC82-EF67AAC0A7E0}" type="presParOf" srcId="{A1BB06AF-2431-4697-9C49-3AF4FB8DE2F7}" destId="{D5AA7F16-60B2-4150-BD6E-934DC8E156E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4CEE85-C3D7-4A3D-BF6E-C1A3B6601A57}" type="doc">
      <dgm:prSet loTypeId="urn:microsoft.com/office/officeart/2005/8/layout/radial6" loCatId="relationship" qsTypeId="urn:microsoft.com/office/officeart/2005/8/quickstyle/3d1" qsCatId="3D" csTypeId="urn:microsoft.com/office/officeart/2005/8/colors/accent1_2" csCatId="accent1" phldr="1"/>
      <dgm:spPr/>
      <dgm:t>
        <a:bodyPr/>
        <a:lstStyle/>
        <a:p>
          <a:endParaRPr lang="en-US"/>
        </a:p>
      </dgm:t>
    </dgm:pt>
    <dgm:pt modelId="{E684E522-772E-4E15-AAA2-71616B25737F}">
      <dgm:prSet phldrT="[Text]" custT="1"/>
      <dgm:spPr>
        <a:xfrm>
          <a:off x="2197945" y="1404651"/>
          <a:ext cx="1563871" cy="1254227"/>
        </a:xfr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b="1" dirty="0" smtClean="0">
              <a:solidFill>
                <a:srgbClr val="FFFFFF"/>
              </a:solidFill>
              <a:latin typeface="Tahoma" pitchFamily="34" charset="0"/>
              <a:ea typeface="Tahoma" pitchFamily="34" charset="0"/>
              <a:cs typeface="Tahoma" pitchFamily="34" charset="0"/>
            </a:rPr>
            <a:t>Univera Healthcare Workplace Wellness Consultant</a:t>
          </a:r>
          <a:endParaRPr lang="en-US" sz="1200" b="1" dirty="0">
            <a:solidFill>
              <a:srgbClr val="FFFFFF"/>
            </a:solidFill>
            <a:latin typeface="Tahoma" pitchFamily="34" charset="0"/>
            <a:ea typeface="Tahoma" pitchFamily="34" charset="0"/>
            <a:cs typeface="Tahoma" pitchFamily="34" charset="0"/>
          </a:endParaRPr>
        </a:p>
      </dgm:t>
    </dgm:pt>
    <dgm:pt modelId="{1917203A-FBC6-4220-B69B-8EDF433F57F7}" type="parTrans" cxnId="{DE5DE047-0DAA-4468-9093-376D8CABDADA}">
      <dgm:prSet/>
      <dgm:spPr/>
      <dgm:t>
        <a:bodyPr/>
        <a:lstStyle/>
        <a:p>
          <a:endParaRPr lang="en-US"/>
        </a:p>
      </dgm:t>
    </dgm:pt>
    <dgm:pt modelId="{A1807C5E-211A-4266-A661-FB07C8FA7E3A}" type="sibTrans" cxnId="{DE5DE047-0DAA-4468-9093-376D8CABDADA}">
      <dgm:prSet/>
      <dgm:spPr/>
      <dgm:t>
        <a:bodyPr/>
        <a:lstStyle/>
        <a:p>
          <a:endParaRPr lang="en-US"/>
        </a:p>
      </dgm:t>
    </dgm:pt>
    <dgm:pt modelId="{75443A12-1E5F-4071-A506-9CC3C8C8F0E9}">
      <dgm:prSet phldrT="[Text]" custT="1"/>
      <dgm:spPr>
        <a:xfrm>
          <a:off x="2367114" y="1920"/>
          <a:ext cx="1225534" cy="877959"/>
        </a:xfr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b="1" dirty="0" smtClean="0">
              <a:solidFill>
                <a:srgbClr val="FFFFFF"/>
              </a:solidFill>
              <a:latin typeface="Tahoma" pitchFamily="34" charset="0"/>
              <a:ea typeface="Tahoma" pitchFamily="34" charset="0"/>
              <a:cs typeface="Tahoma" pitchFamily="34" charset="0"/>
            </a:rPr>
            <a:t>Assess</a:t>
          </a:r>
          <a:endParaRPr lang="en-US" sz="1200" b="1" dirty="0">
            <a:solidFill>
              <a:srgbClr val="FFFFFF"/>
            </a:solidFill>
            <a:latin typeface="Tahoma" pitchFamily="34" charset="0"/>
            <a:ea typeface="Tahoma" pitchFamily="34" charset="0"/>
            <a:cs typeface="Tahoma" pitchFamily="34" charset="0"/>
          </a:endParaRPr>
        </a:p>
      </dgm:t>
    </dgm:pt>
    <dgm:pt modelId="{994297CC-A6B8-4353-8D78-C53F98D7DE87}" type="parTrans" cxnId="{41B3784D-CBD5-4BBB-9BCA-302BC2DEE8DE}">
      <dgm:prSet/>
      <dgm:spPr/>
      <dgm:t>
        <a:bodyPr/>
        <a:lstStyle/>
        <a:p>
          <a:endParaRPr lang="en-US"/>
        </a:p>
      </dgm:t>
    </dgm:pt>
    <dgm:pt modelId="{1633596A-1884-4A70-800F-C978423077CA}" type="sibTrans" cxnId="{41B3784D-CBD5-4BBB-9BCA-302BC2DEE8DE}">
      <dgm:prSet/>
      <dgm:spPr>
        <a:xfrm>
          <a:off x="1357409" y="409293"/>
          <a:ext cx="3244943" cy="3244943"/>
        </a:xfr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p>
      </dgm:t>
    </dgm:pt>
    <dgm:pt modelId="{259771C7-A3CE-4777-8A4F-AFBC380B4477}">
      <dgm:prSet phldrT="[Text]" custT="1"/>
      <dgm:spPr>
        <a:xfrm>
          <a:off x="1622728" y="3026106"/>
          <a:ext cx="1333804" cy="877959"/>
        </a:xfr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b="1" dirty="0" smtClean="0">
              <a:solidFill>
                <a:srgbClr val="FFFFFF"/>
              </a:solidFill>
              <a:latin typeface="Tahoma" pitchFamily="34" charset="0"/>
              <a:ea typeface="Tahoma" pitchFamily="34" charset="0"/>
              <a:cs typeface="Tahoma" pitchFamily="34" charset="0"/>
            </a:rPr>
            <a:t>Provide Support</a:t>
          </a:r>
          <a:endParaRPr lang="en-US" sz="1200" b="1" dirty="0">
            <a:solidFill>
              <a:srgbClr val="FFFFFF"/>
            </a:solidFill>
            <a:latin typeface="Tahoma" pitchFamily="34" charset="0"/>
            <a:ea typeface="Tahoma" pitchFamily="34" charset="0"/>
            <a:cs typeface="Tahoma" pitchFamily="34" charset="0"/>
          </a:endParaRPr>
        </a:p>
      </dgm:t>
    </dgm:pt>
    <dgm:pt modelId="{E858A657-F276-453B-A293-F3FE5076E6EE}" type="parTrans" cxnId="{383A6425-1F7B-4354-B8CF-865C975D258C}">
      <dgm:prSet/>
      <dgm:spPr/>
      <dgm:t>
        <a:bodyPr/>
        <a:lstStyle/>
        <a:p>
          <a:endParaRPr lang="en-US"/>
        </a:p>
      </dgm:t>
    </dgm:pt>
    <dgm:pt modelId="{6DB68C84-5CA0-4B58-A8DE-9F970263619E}" type="sibTrans" cxnId="{383A6425-1F7B-4354-B8CF-865C975D258C}">
      <dgm:prSet/>
      <dgm:spPr>
        <a:xfrm>
          <a:off x="1357409" y="409293"/>
          <a:ext cx="3244943" cy="3244943"/>
        </a:xfr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p>
      </dgm:t>
    </dgm:pt>
    <dgm:pt modelId="{E08BE46D-7AA1-4C2C-9AEC-C2F449FE2829}">
      <dgm:prSet phldrT="[Text]" custT="1"/>
      <dgm:spPr>
        <a:xfrm>
          <a:off x="762000" y="1946786"/>
          <a:ext cx="1333804" cy="877959"/>
        </a:xfr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b="1" dirty="0" smtClean="0">
              <a:solidFill>
                <a:srgbClr val="FFFFFF"/>
              </a:solidFill>
              <a:latin typeface="Tahoma" pitchFamily="34" charset="0"/>
              <a:ea typeface="Tahoma" pitchFamily="34" charset="0"/>
              <a:cs typeface="Tahoma" pitchFamily="34" charset="0"/>
            </a:rPr>
            <a:t>Implement</a:t>
          </a:r>
          <a:endParaRPr lang="en-US" sz="1200" b="1" dirty="0">
            <a:solidFill>
              <a:srgbClr val="FFFFFF"/>
            </a:solidFill>
            <a:latin typeface="Tahoma" pitchFamily="34" charset="0"/>
            <a:ea typeface="Tahoma" pitchFamily="34" charset="0"/>
            <a:cs typeface="Tahoma" pitchFamily="34" charset="0"/>
          </a:endParaRPr>
        </a:p>
      </dgm:t>
    </dgm:pt>
    <dgm:pt modelId="{111A6243-01E9-4DFB-BD52-CAD4DF2DF66A}" type="parTrans" cxnId="{F5F4EBA1-9DD2-485C-89CC-19D87E57BEBD}">
      <dgm:prSet/>
      <dgm:spPr/>
      <dgm:t>
        <a:bodyPr/>
        <a:lstStyle/>
        <a:p>
          <a:endParaRPr lang="en-US"/>
        </a:p>
      </dgm:t>
    </dgm:pt>
    <dgm:pt modelId="{C47BD966-E2A1-4A8F-A9D2-7C146D3CE2E9}" type="sibTrans" cxnId="{F5F4EBA1-9DD2-485C-89CC-19D87E57BEBD}">
      <dgm:prSet/>
      <dgm:spPr>
        <a:xfrm>
          <a:off x="1357409" y="409293"/>
          <a:ext cx="3244943" cy="3244943"/>
        </a:xfr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p>
      </dgm:t>
    </dgm:pt>
    <dgm:pt modelId="{FB2CF312-0AF6-48EC-8BE9-B6865FE2714C}">
      <dgm:prSet phldrT="[Text]" custT="1"/>
      <dgm:spPr>
        <a:xfrm>
          <a:off x="1030204" y="600897"/>
          <a:ext cx="1411775" cy="877959"/>
        </a:xfr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b="1" dirty="0" smtClean="0">
              <a:solidFill>
                <a:srgbClr val="FFFFFF"/>
              </a:solidFill>
              <a:latin typeface="Tahoma" pitchFamily="34" charset="0"/>
              <a:ea typeface="Tahoma" pitchFamily="34" charset="0"/>
              <a:cs typeface="Tahoma" pitchFamily="34" charset="0"/>
            </a:rPr>
            <a:t>Review Results</a:t>
          </a:r>
          <a:endParaRPr lang="en-US" sz="1200" b="1" dirty="0">
            <a:solidFill>
              <a:srgbClr val="FFFFFF"/>
            </a:solidFill>
            <a:latin typeface="Tahoma" pitchFamily="34" charset="0"/>
            <a:ea typeface="Tahoma" pitchFamily="34" charset="0"/>
            <a:cs typeface="Tahoma" pitchFamily="34" charset="0"/>
          </a:endParaRPr>
        </a:p>
      </dgm:t>
    </dgm:pt>
    <dgm:pt modelId="{0C943588-E107-45AC-A139-02E991C89655}" type="parTrans" cxnId="{F344302C-931C-4495-974B-FF87930F81D9}">
      <dgm:prSet/>
      <dgm:spPr/>
      <dgm:t>
        <a:bodyPr/>
        <a:lstStyle/>
        <a:p>
          <a:endParaRPr lang="en-US"/>
        </a:p>
      </dgm:t>
    </dgm:pt>
    <dgm:pt modelId="{145FC17A-FA06-4CA1-862F-3249185ED52B}" type="sibTrans" cxnId="{F344302C-931C-4495-974B-FF87930F81D9}">
      <dgm:prSet/>
      <dgm:spPr>
        <a:xfrm>
          <a:off x="1357409" y="409293"/>
          <a:ext cx="3244943" cy="3244943"/>
        </a:xfr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p>
      </dgm:t>
    </dgm:pt>
    <dgm:pt modelId="{4DB1195E-F516-4511-AD30-397CAF0F408F}">
      <dgm:prSet phldrT="[Text]" custT="1"/>
      <dgm:spPr>
        <a:xfrm>
          <a:off x="3003229" y="3026106"/>
          <a:ext cx="1333804" cy="877959"/>
        </a:xfr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b="1" dirty="0" smtClean="0">
              <a:solidFill>
                <a:srgbClr val="FFFFFF"/>
              </a:solidFill>
              <a:latin typeface="Tahoma" pitchFamily="34" charset="0"/>
              <a:ea typeface="Tahoma" pitchFamily="34" charset="0"/>
              <a:cs typeface="Tahoma" pitchFamily="34" charset="0"/>
            </a:rPr>
            <a:t>Plan</a:t>
          </a:r>
          <a:endParaRPr lang="en-US" sz="1200" b="1" dirty="0">
            <a:solidFill>
              <a:srgbClr val="FFFFFF"/>
            </a:solidFill>
            <a:latin typeface="Tahoma" pitchFamily="34" charset="0"/>
            <a:ea typeface="Tahoma" pitchFamily="34" charset="0"/>
            <a:cs typeface="Tahoma" pitchFamily="34" charset="0"/>
          </a:endParaRPr>
        </a:p>
      </dgm:t>
    </dgm:pt>
    <dgm:pt modelId="{DA101ED3-68DB-4A39-9BFC-C7756EC17FDA}" type="parTrans" cxnId="{F82E655B-303D-45BC-9561-3D708D5E34CF}">
      <dgm:prSet/>
      <dgm:spPr/>
      <dgm:t>
        <a:bodyPr/>
        <a:lstStyle/>
        <a:p>
          <a:endParaRPr lang="en-US"/>
        </a:p>
      </dgm:t>
    </dgm:pt>
    <dgm:pt modelId="{1C147C8A-B849-44A1-B1E3-CDD9C4708E87}" type="sibTrans" cxnId="{F82E655B-303D-45BC-9561-3D708D5E34CF}">
      <dgm:prSet/>
      <dgm:spPr>
        <a:xfrm>
          <a:off x="1357409" y="409293"/>
          <a:ext cx="3244943" cy="3244943"/>
        </a:xfr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p>
      </dgm:t>
    </dgm:pt>
    <dgm:pt modelId="{C7DAC270-09EF-4C85-BCE0-DB9CCBA7E21D}">
      <dgm:prSet phldrT="[Text]" custT="1"/>
      <dgm:spPr>
        <a:xfrm>
          <a:off x="3863958" y="1946786"/>
          <a:ext cx="1333804" cy="877959"/>
        </a:xfr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b="1" dirty="0" smtClean="0">
              <a:solidFill>
                <a:srgbClr val="FFFFFF"/>
              </a:solidFill>
              <a:latin typeface="Tahoma" pitchFamily="34" charset="0"/>
              <a:ea typeface="Tahoma" pitchFamily="34" charset="0"/>
              <a:cs typeface="Tahoma" pitchFamily="34" charset="0"/>
            </a:rPr>
            <a:t>Set Goals</a:t>
          </a:r>
          <a:endParaRPr lang="en-US" sz="1200" b="1" dirty="0">
            <a:solidFill>
              <a:srgbClr val="FFFFFF"/>
            </a:solidFill>
            <a:latin typeface="Tahoma" pitchFamily="34" charset="0"/>
            <a:ea typeface="Tahoma" pitchFamily="34" charset="0"/>
            <a:cs typeface="Tahoma" pitchFamily="34" charset="0"/>
          </a:endParaRPr>
        </a:p>
      </dgm:t>
    </dgm:pt>
    <dgm:pt modelId="{F9668102-35A4-4BA5-AD22-8DA0DC12D646}" type="parTrans" cxnId="{2102543A-F33C-4CB9-8037-DC852CC9C197}">
      <dgm:prSet/>
      <dgm:spPr/>
      <dgm:t>
        <a:bodyPr/>
        <a:lstStyle/>
        <a:p>
          <a:endParaRPr lang="en-US"/>
        </a:p>
      </dgm:t>
    </dgm:pt>
    <dgm:pt modelId="{649D3787-C075-481F-899F-3DCAA0BF2F7C}" type="sibTrans" cxnId="{2102543A-F33C-4CB9-8037-DC852CC9C197}">
      <dgm:prSet/>
      <dgm:spPr>
        <a:xfrm>
          <a:off x="1357409" y="409293"/>
          <a:ext cx="3244943" cy="3244943"/>
        </a:xfr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p>
      </dgm:t>
    </dgm:pt>
    <dgm:pt modelId="{3764DBB8-9697-BE43-A904-751836ADD30E}">
      <dgm:prSet phldrT="[Text]" custT="1"/>
      <dgm:spPr>
        <a:xfrm>
          <a:off x="3494340" y="600897"/>
          <a:ext cx="1458659" cy="877959"/>
        </a:xfr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200" b="1" dirty="0" smtClean="0">
              <a:solidFill>
                <a:srgbClr val="FFFFFF"/>
              </a:solidFill>
              <a:latin typeface="Tahoma" pitchFamily="34" charset="0"/>
              <a:ea typeface="Tahoma" pitchFamily="34" charset="0"/>
              <a:cs typeface="Tahoma" pitchFamily="34" charset="0"/>
            </a:rPr>
            <a:t>Collect Data</a:t>
          </a:r>
          <a:endParaRPr lang="en-US" sz="1200" b="1" dirty="0">
            <a:solidFill>
              <a:srgbClr val="FFFFFF"/>
            </a:solidFill>
            <a:latin typeface="Tahoma" pitchFamily="34" charset="0"/>
            <a:ea typeface="Tahoma" pitchFamily="34" charset="0"/>
            <a:cs typeface="Tahoma" pitchFamily="34" charset="0"/>
          </a:endParaRPr>
        </a:p>
      </dgm:t>
    </dgm:pt>
    <dgm:pt modelId="{64554EA8-79EF-834A-B1D7-2296FE43A7E7}" type="parTrans" cxnId="{0FC0A8F5-3869-AC43-AA92-F9A5F07371CC}">
      <dgm:prSet/>
      <dgm:spPr/>
      <dgm:t>
        <a:bodyPr/>
        <a:lstStyle/>
        <a:p>
          <a:endParaRPr lang="en-US"/>
        </a:p>
      </dgm:t>
    </dgm:pt>
    <dgm:pt modelId="{FEC6C407-66DF-504B-8487-B325E58EC7AA}" type="sibTrans" cxnId="{0FC0A8F5-3869-AC43-AA92-F9A5F07371CC}">
      <dgm:prSet/>
      <dgm:spPr>
        <a:xfrm>
          <a:off x="1357409" y="409293"/>
          <a:ext cx="3244943" cy="3244943"/>
        </a:xfrm>
        <a:solidFill>
          <a:srgbClr val="000000">
            <a:lumMod val="65000"/>
            <a:lumOff val="35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a:p>
      </dgm:t>
    </dgm:pt>
    <dgm:pt modelId="{96431BF3-667A-41D2-BB85-4BD71A1CD96D}" type="pres">
      <dgm:prSet presAssocID="{384CEE85-C3D7-4A3D-BF6E-C1A3B6601A57}" presName="Name0" presStyleCnt="0">
        <dgm:presLayoutVars>
          <dgm:chMax val="1"/>
          <dgm:dir/>
          <dgm:animLvl val="ctr"/>
          <dgm:resizeHandles val="exact"/>
        </dgm:presLayoutVars>
      </dgm:prSet>
      <dgm:spPr/>
      <dgm:t>
        <a:bodyPr/>
        <a:lstStyle/>
        <a:p>
          <a:endParaRPr lang="en-US"/>
        </a:p>
      </dgm:t>
    </dgm:pt>
    <dgm:pt modelId="{F3EFC6BD-967E-4487-BF9C-557114796FB9}" type="pres">
      <dgm:prSet presAssocID="{E684E522-772E-4E15-AAA2-71616B25737F}" presName="centerShape" presStyleLbl="node0" presStyleIdx="0" presStyleCnt="1" custScaleX="124688"/>
      <dgm:spPr>
        <a:prstGeom prst="ellipse">
          <a:avLst/>
        </a:prstGeom>
      </dgm:spPr>
      <dgm:t>
        <a:bodyPr/>
        <a:lstStyle/>
        <a:p>
          <a:endParaRPr lang="en-US"/>
        </a:p>
      </dgm:t>
    </dgm:pt>
    <dgm:pt modelId="{BF31E9BF-2E34-434F-B695-0E6BCD34BEA3}" type="pres">
      <dgm:prSet presAssocID="{75443A12-1E5F-4071-A506-9CC3C8C8F0E9}" presName="node" presStyleLbl="node1" presStyleIdx="0" presStyleCnt="7" custScaleX="139589">
        <dgm:presLayoutVars>
          <dgm:bulletEnabled val="1"/>
        </dgm:presLayoutVars>
      </dgm:prSet>
      <dgm:spPr>
        <a:prstGeom prst="ellipse">
          <a:avLst/>
        </a:prstGeom>
      </dgm:spPr>
      <dgm:t>
        <a:bodyPr/>
        <a:lstStyle/>
        <a:p>
          <a:endParaRPr lang="en-US"/>
        </a:p>
      </dgm:t>
    </dgm:pt>
    <dgm:pt modelId="{1023902A-0267-4D90-B0FA-9EA8C424AADA}" type="pres">
      <dgm:prSet presAssocID="{75443A12-1E5F-4071-A506-9CC3C8C8F0E9}" presName="dummy" presStyleCnt="0"/>
      <dgm:spPr/>
    </dgm:pt>
    <dgm:pt modelId="{A50A9F6E-CCB3-401F-966C-EF97C74BDE7C}" type="pres">
      <dgm:prSet presAssocID="{1633596A-1884-4A70-800F-C978423077CA}" presName="sibTrans" presStyleLbl="sibTrans2D1" presStyleIdx="0" presStyleCnt="7"/>
      <dgm:spPr>
        <a:prstGeom prst="blockArc">
          <a:avLst>
            <a:gd name="adj1" fmla="val 16200000"/>
            <a:gd name="adj2" fmla="val 19285714"/>
            <a:gd name="adj3" fmla="val 3896"/>
          </a:avLst>
        </a:prstGeom>
      </dgm:spPr>
      <dgm:t>
        <a:bodyPr/>
        <a:lstStyle/>
        <a:p>
          <a:endParaRPr lang="en-US"/>
        </a:p>
      </dgm:t>
    </dgm:pt>
    <dgm:pt modelId="{E592BE9A-8BA0-AC45-872D-42377962F413}" type="pres">
      <dgm:prSet presAssocID="{3764DBB8-9697-BE43-A904-751836ADD30E}" presName="node" presStyleLbl="node1" presStyleIdx="1" presStyleCnt="7" custScaleX="166142">
        <dgm:presLayoutVars>
          <dgm:bulletEnabled val="1"/>
        </dgm:presLayoutVars>
      </dgm:prSet>
      <dgm:spPr>
        <a:prstGeom prst="ellipse">
          <a:avLst/>
        </a:prstGeom>
      </dgm:spPr>
      <dgm:t>
        <a:bodyPr/>
        <a:lstStyle/>
        <a:p>
          <a:endParaRPr lang="en-US"/>
        </a:p>
      </dgm:t>
    </dgm:pt>
    <dgm:pt modelId="{D88BFE70-DC5E-4F4E-A6AB-E90DA59DFA80}" type="pres">
      <dgm:prSet presAssocID="{3764DBB8-9697-BE43-A904-751836ADD30E}" presName="dummy" presStyleCnt="0"/>
      <dgm:spPr/>
    </dgm:pt>
    <dgm:pt modelId="{4225EE3D-833F-EA45-86B7-66A1AC62F298}" type="pres">
      <dgm:prSet presAssocID="{FEC6C407-66DF-504B-8487-B325E58EC7AA}" presName="sibTrans" presStyleLbl="sibTrans2D1" presStyleIdx="1" presStyleCnt="7"/>
      <dgm:spPr>
        <a:prstGeom prst="blockArc">
          <a:avLst>
            <a:gd name="adj1" fmla="val 19285714"/>
            <a:gd name="adj2" fmla="val 771429"/>
            <a:gd name="adj3" fmla="val 3896"/>
          </a:avLst>
        </a:prstGeom>
      </dgm:spPr>
      <dgm:t>
        <a:bodyPr/>
        <a:lstStyle/>
        <a:p>
          <a:endParaRPr lang="en-US"/>
        </a:p>
      </dgm:t>
    </dgm:pt>
    <dgm:pt modelId="{0EDD3B42-F09E-4B3F-809C-B3AF374657C6}" type="pres">
      <dgm:prSet presAssocID="{C7DAC270-09EF-4C85-BCE0-DB9CCBA7E21D}" presName="node" presStyleLbl="node1" presStyleIdx="2" presStyleCnt="7" custScaleX="151921">
        <dgm:presLayoutVars>
          <dgm:bulletEnabled val="1"/>
        </dgm:presLayoutVars>
      </dgm:prSet>
      <dgm:spPr>
        <a:prstGeom prst="ellipse">
          <a:avLst/>
        </a:prstGeom>
      </dgm:spPr>
      <dgm:t>
        <a:bodyPr/>
        <a:lstStyle/>
        <a:p>
          <a:endParaRPr lang="en-US"/>
        </a:p>
      </dgm:t>
    </dgm:pt>
    <dgm:pt modelId="{4A871AE7-CCDF-4555-AFAC-C65B97B7D0FF}" type="pres">
      <dgm:prSet presAssocID="{C7DAC270-09EF-4C85-BCE0-DB9CCBA7E21D}" presName="dummy" presStyleCnt="0"/>
      <dgm:spPr/>
    </dgm:pt>
    <dgm:pt modelId="{3FD08ECD-4D9A-4990-81F7-1B2CF2D1D3C0}" type="pres">
      <dgm:prSet presAssocID="{649D3787-C075-481F-899F-3DCAA0BF2F7C}" presName="sibTrans" presStyleLbl="sibTrans2D1" presStyleIdx="2" presStyleCnt="7"/>
      <dgm:spPr>
        <a:prstGeom prst="blockArc">
          <a:avLst>
            <a:gd name="adj1" fmla="val 771429"/>
            <a:gd name="adj2" fmla="val 3857143"/>
            <a:gd name="adj3" fmla="val 3896"/>
          </a:avLst>
        </a:prstGeom>
      </dgm:spPr>
      <dgm:t>
        <a:bodyPr/>
        <a:lstStyle/>
        <a:p>
          <a:endParaRPr lang="en-US"/>
        </a:p>
      </dgm:t>
    </dgm:pt>
    <dgm:pt modelId="{365F56A7-618A-48AC-97D3-DF1CA004AD21}" type="pres">
      <dgm:prSet presAssocID="{4DB1195E-F516-4511-AD30-397CAF0F408F}" presName="node" presStyleLbl="node1" presStyleIdx="3" presStyleCnt="7" custScaleX="151921">
        <dgm:presLayoutVars>
          <dgm:bulletEnabled val="1"/>
        </dgm:presLayoutVars>
      </dgm:prSet>
      <dgm:spPr>
        <a:prstGeom prst="ellipse">
          <a:avLst/>
        </a:prstGeom>
      </dgm:spPr>
      <dgm:t>
        <a:bodyPr/>
        <a:lstStyle/>
        <a:p>
          <a:endParaRPr lang="en-US"/>
        </a:p>
      </dgm:t>
    </dgm:pt>
    <dgm:pt modelId="{F65EAAAC-98A5-4963-AB10-2FEA68EB442B}" type="pres">
      <dgm:prSet presAssocID="{4DB1195E-F516-4511-AD30-397CAF0F408F}" presName="dummy" presStyleCnt="0"/>
      <dgm:spPr/>
    </dgm:pt>
    <dgm:pt modelId="{0559DE4E-654E-4803-AD09-6D66BDBC6713}" type="pres">
      <dgm:prSet presAssocID="{1C147C8A-B849-44A1-B1E3-CDD9C4708E87}" presName="sibTrans" presStyleLbl="sibTrans2D1" presStyleIdx="3" presStyleCnt="7"/>
      <dgm:spPr>
        <a:prstGeom prst="blockArc">
          <a:avLst>
            <a:gd name="adj1" fmla="val 3857143"/>
            <a:gd name="adj2" fmla="val 6942857"/>
            <a:gd name="adj3" fmla="val 3896"/>
          </a:avLst>
        </a:prstGeom>
      </dgm:spPr>
      <dgm:t>
        <a:bodyPr/>
        <a:lstStyle/>
        <a:p>
          <a:endParaRPr lang="en-US"/>
        </a:p>
      </dgm:t>
    </dgm:pt>
    <dgm:pt modelId="{C4CAC1C7-0E88-4804-969F-D5B491DE7D1C}" type="pres">
      <dgm:prSet presAssocID="{259771C7-A3CE-4777-8A4F-AFBC380B4477}" presName="node" presStyleLbl="node1" presStyleIdx="4" presStyleCnt="7" custScaleX="151921">
        <dgm:presLayoutVars>
          <dgm:bulletEnabled val="1"/>
        </dgm:presLayoutVars>
      </dgm:prSet>
      <dgm:spPr>
        <a:prstGeom prst="ellipse">
          <a:avLst/>
        </a:prstGeom>
      </dgm:spPr>
      <dgm:t>
        <a:bodyPr/>
        <a:lstStyle/>
        <a:p>
          <a:endParaRPr lang="en-US"/>
        </a:p>
      </dgm:t>
    </dgm:pt>
    <dgm:pt modelId="{63B27971-E20A-4BEF-9892-82224D3C1ABB}" type="pres">
      <dgm:prSet presAssocID="{259771C7-A3CE-4777-8A4F-AFBC380B4477}" presName="dummy" presStyleCnt="0"/>
      <dgm:spPr/>
    </dgm:pt>
    <dgm:pt modelId="{0A3CBEA2-619F-4B31-80FC-D371DB1680F8}" type="pres">
      <dgm:prSet presAssocID="{6DB68C84-5CA0-4B58-A8DE-9F970263619E}" presName="sibTrans" presStyleLbl="sibTrans2D1" presStyleIdx="4" presStyleCnt="7"/>
      <dgm:spPr>
        <a:prstGeom prst="blockArc">
          <a:avLst>
            <a:gd name="adj1" fmla="val 6942857"/>
            <a:gd name="adj2" fmla="val 10028571"/>
            <a:gd name="adj3" fmla="val 3896"/>
          </a:avLst>
        </a:prstGeom>
      </dgm:spPr>
      <dgm:t>
        <a:bodyPr/>
        <a:lstStyle/>
        <a:p>
          <a:endParaRPr lang="en-US"/>
        </a:p>
      </dgm:t>
    </dgm:pt>
    <dgm:pt modelId="{31A6CCE2-79E8-4977-8509-A47AB4688963}" type="pres">
      <dgm:prSet presAssocID="{E08BE46D-7AA1-4C2C-9AEC-C2F449FE2829}" presName="node" presStyleLbl="node1" presStyleIdx="5" presStyleCnt="7" custScaleX="151921">
        <dgm:presLayoutVars>
          <dgm:bulletEnabled val="1"/>
        </dgm:presLayoutVars>
      </dgm:prSet>
      <dgm:spPr>
        <a:prstGeom prst="ellipse">
          <a:avLst/>
        </a:prstGeom>
      </dgm:spPr>
      <dgm:t>
        <a:bodyPr/>
        <a:lstStyle/>
        <a:p>
          <a:endParaRPr lang="en-US"/>
        </a:p>
      </dgm:t>
    </dgm:pt>
    <dgm:pt modelId="{76EF1B4E-690B-470B-AA00-ECA2E384BBE2}" type="pres">
      <dgm:prSet presAssocID="{E08BE46D-7AA1-4C2C-9AEC-C2F449FE2829}" presName="dummy" presStyleCnt="0"/>
      <dgm:spPr/>
    </dgm:pt>
    <dgm:pt modelId="{2E2CA630-9E6E-469E-9680-99A7CA32511E}" type="pres">
      <dgm:prSet presAssocID="{C47BD966-E2A1-4A8F-A9D2-7C146D3CE2E9}" presName="sibTrans" presStyleLbl="sibTrans2D1" presStyleIdx="5" presStyleCnt="7"/>
      <dgm:spPr>
        <a:prstGeom prst="blockArc">
          <a:avLst>
            <a:gd name="adj1" fmla="val 10028571"/>
            <a:gd name="adj2" fmla="val 13114286"/>
            <a:gd name="adj3" fmla="val 3896"/>
          </a:avLst>
        </a:prstGeom>
      </dgm:spPr>
      <dgm:t>
        <a:bodyPr/>
        <a:lstStyle/>
        <a:p>
          <a:endParaRPr lang="en-US"/>
        </a:p>
      </dgm:t>
    </dgm:pt>
    <dgm:pt modelId="{1BC0F69A-8B0D-4AA9-A0AF-36DA188EB94D}" type="pres">
      <dgm:prSet presAssocID="{FB2CF312-0AF6-48EC-8BE9-B6865FE2714C}" presName="node" presStyleLbl="node1" presStyleIdx="6" presStyleCnt="7" custScaleX="160802">
        <dgm:presLayoutVars>
          <dgm:bulletEnabled val="1"/>
        </dgm:presLayoutVars>
      </dgm:prSet>
      <dgm:spPr>
        <a:prstGeom prst="ellipse">
          <a:avLst/>
        </a:prstGeom>
      </dgm:spPr>
      <dgm:t>
        <a:bodyPr/>
        <a:lstStyle/>
        <a:p>
          <a:endParaRPr lang="en-US"/>
        </a:p>
      </dgm:t>
    </dgm:pt>
    <dgm:pt modelId="{7DC206BE-FF1E-4FA1-A08E-4C8AD0B58F73}" type="pres">
      <dgm:prSet presAssocID="{FB2CF312-0AF6-48EC-8BE9-B6865FE2714C}" presName="dummy" presStyleCnt="0"/>
      <dgm:spPr/>
    </dgm:pt>
    <dgm:pt modelId="{546A660C-EAAA-471D-99D5-4AE4DAF3A46B}" type="pres">
      <dgm:prSet presAssocID="{145FC17A-FA06-4CA1-862F-3249185ED52B}" presName="sibTrans" presStyleLbl="sibTrans2D1" presStyleIdx="6" presStyleCnt="7"/>
      <dgm:spPr>
        <a:prstGeom prst="blockArc">
          <a:avLst>
            <a:gd name="adj1" fmla="val 13114286"/>
            <a:gd name="adj2" fmla="val 16200000"/>
            <a:gd name="adj3" fmla="val 3896"/>
          </a:avLst>
        </a:prstGeom>
      </dgm:spPr>
      <dgm:t>
        <a:bodyPr/>
        <a:lstStyle/>
        <a:p>
          <a:endParaRPr lang="en-US"/>
        </a:p>
      </dgm:t>
    </dgm:pt>
  </dgm:ptLst>
  <dgm:cxnLst>
    <dgm:cxn modelId="{49A71A29-2EC1-4006-BBB6-076F712599A3}" type="presOf" srcId="{C47BD966-E2A1-4A8F-A9D2-7C146D3CE2E9}" destId="{2E2CA630-9E6E-469E-9680-99A7CA32511E}" srcOrd="0" destOrd="0" presId="urn:microsoft.com/office/officeart/2005/8/layout/radial6"/>
    <dgm:cxn modelId="{F5F4EBA1-9DD2-485C-89CC-19D87E57BEBD}" srcId="{E684E522-772E-4E15-AAA2-71616B25737F}" destId="{E08BE46D-7AA1-4C2C-9AEC-C2F449FE2829}" srcOrd="5" destOrd="0" parTransId="{111A6243-01E9-4DFB-BD52-CAD4DF2DF66A}" sibTransId="{C47BD966-E2A1-4A8F-A9D2-7C146D3CE2E9}"/>
    <dgm:cxn modelId="{95BCB60C-DC66-490E-A09F-749C1340D99C}" type="presOf" srcId="{FB2CF312-0AF6-48EC-8BE9-B6865FE2714C}" destId="{1BC0F69A-8B0D-4AA9-A0AF-36DA188EB94D}" srcOrd="0" destOrd="0" presId="urn:microsoft.com/office/officeart/2005/8/layout/radial6"/>
    <dgm:cxn modelId="{F344302C-931C-4495-974B-FF87930F81D9}" srcId="{E684E522-772E-4E15-AAA2-71616B25737F}" destId="{FB2CF312-0AF6-48EC-8BE9-B6865FE2714C}" srcOrd="6" destOrd="0" parTransId="{0C943588-E107-45AC-A139-02E991C89655}" sibTransId="{145FC17A-FA06-4CA1-862F-3249185ED52B}"/>
    <dgm:cxn modelId="{BF39B477-9CA2-4F56-A938-5C2D9768D29A}" type="presOf" srcId="{E684E522-772E-4E15-AAA2-71616B25737F}" destId="{F3EFC6BD-967E-4487-BF9C-557114796FB9}" srcOrd="0" destOrd="0" presId="urn:microsoft.com/office/officeart/2005/8/layout/radial6"/>
    <dgm:cxn modelId="{383A6425-1F7B-4354-B8CF-865C975D258C}" srcId="{E684E522-772E-4E15-AAA2-71616B25737F}" destId="{259771C7-A3CE-4777-8A4F-AFBC380B4477}" srcOrd="4" destOrd="0" parTransId="{E858A657-F276-453B-A293-F3FE5076E6EE}" sibTransId="{6DB68C84-5CA0-4B58-A8DE-9F970263619E}"/>
    <dgm:cxn modelId="{46578471-0A08-4F99-9457-9455F8851730}" type="presOf" srcId="{259771C7-A3CE-4777-8A4F-AFBC380B4477}" destId="{C4CAC1C7-0E88-4804-969F-D5B491DE7D1C}" srcOrd="0" destOrd="0" presId="urn:microsoft.com/office/officeart/2005/8/layout/radial6"/>
    <dgm:cxn modelId="{0FAF248B-78FA-4467-95AC-EE1503247DBA}" type="presOf" srcId="{384CEE85-C3D7-4A3D-BF6E-C1A3B6601A57}" destId="{96431BF3-667A-41D2-BB85-4BD71A1CD96D}" srcOrd="0" destOrd="0" presId="urn:microsoft.com/office/officeart/2005/8/layout/radial6"/>
    <dgm:cxn modelId="{12BB95B6-DCB6-4370-9351-E6D07F639E88}" type="presOf" srcId="{4DB1195E-F516-4511-AD30-397CAF0F408F}" destId="{365F56A7-618A-48AC-97D3-DF1CA004AD21}" srcOrd="0" destOrd="0" presId="urn:microsoft.com/office/officeart/2005/8/layout/radial6"/>
    <dgm:cxn modelId="{EEC3F637-788F-4CE5-A9E7-A20B2B56854C}" type="presOf" srcId="{1C147C8A-B849-44A1-B1E3-CDD9C4708E87}" destId="{0559DE4E-654E-4803-AD09-6D66BDBC6713}" srcOrd="0" destOrd="0" presId="urn:microsoft.com/office/officeart/2005/8/layout/radial6"/>
    <dgm:cxn modelId="{41B3784D-CBD5-4BBB-9BCA-302BC2DEE8DE}" srcId="{E684E522-772E-4E15-AAA2-71616B25737F}" destId="{75443A12-1E5F-4071-A506-9CC3C8C8F0E9}" srcOrd="0" destOrd="0" parTransId="{994297CC-A6B8-4353-8D78-C53F98D7DE87}" sibTransId="{1633596A-1884-4A70-800F-C978423077CA}"/>
    <dgm:cxn modelId="{0FC0A8F5-3869-AC43-AA92-F9A5F07371CC}" srcId="{E684E522-772E-4E15-AAA2-71616B25737F}" destId="{3764DBB8-9697-BE43-A904-751836ADD30E}" srcOrd="1" destOrd="0" parTransId="{64554EA8-79EF-834A-B1D7-2296FE43A7E7}" sibTransId="{FEC6C407-66DF-504B-8487-B325E58EC7AA}"/>
    <dgm:cxn modelId="{6ABD20BA-1EDC-478E-A916-F332D2EA9C38}" type="presOf" srcId="{1633596A-1884-4A70-800F-C978423077CA}" destId="{A50A9F6E-CCB3-401F-966C-EF97C74BDE7C}" srcOrd="0" destOrd="0" presId="urn:microsoft.com/office/officeart/2005/8/layout/radial6"/>
    <dgm:cxn modelId="{2102543A-F33C-4CB9-8037-DC852CC9C197}" srcId="{E684E522-772E-4E15-AAA2-71616B25737F}" destId="{C7DAC270-09EF-4C85-BCE0-DB9CCBA7E21D}" srcOrd="2" destOrd="0" parTransId="{F9668102-35A4-4BA5-AD22-8DA0DC12D646}" sibTransId="{649D3787-C075-481F-899F-3DCAA0BF2F7C}"/>
    <dgm:cxn modelId="{67DA4763-AFD8-4479-B51C-1AD154AFD018}" type="presOf" srcId="{145FC17A-FA06-4CA1-862F-3249185ED52B}" destId="{546A660C-EAAA-471D-99D5-4AE4DAF3A46B}" srcOrd="0" destOrd="0" presId="urn:microsoft.com/office/officeart/2005/8/layout/radial6"/>
    <dgm:cxn modelId="{79898B43-0282-4094-B52B-D79CB895BACD}" type="presOf" srcId="{75443A12-1E5F-4071-A506-9CC3C8C8F0E9}" destId="{BF31E9BF-2E34-434F-B695-0E6BCD34BEA3}" srcOrd="0" destOrd="0" presId="urn:microsoft.com/office/officeart/2005/8/layout/radial6"/>
    <dgm:cxn modelId="{DBA3BFEE-9840-4364-9288-842F8E7597B2}" type="presOf" srcId="{3764DBB8-9697-BE43-A904-751836ADD30E}" destId="{E592BE9A-8BA0-AC45-872D-42377962F413}" srcOrd="0" destOrd="0" presId="urn:microsoft.com/office/officeart/2005/8/layout/radial6"/>
    <dgm:cxn modelId="{4D3F538E-161A-4E11-8BBE-BA107D5F1B0B}" type="presOf" srcId="{E08BE46D-7AA1-4C2C-9AEC-C2F449FE2829}" destId="{31A6CCE2-79E8-4977-8509-A47AB4688963}" srcOrd="0" destOrd="0" presId="urn:microsoft.com/office/officeart/2005/8/layout/radial6"/>
    <dgm:cxn modelId="{DA9EDE2F-18DA-4E48-B23A-38DF13C254C3}" type="presOf" srcId="{FEC6C407-66DF-504B-8487-B325E58EC7AA}" destId="{4225EE3D-833F-EA45-86B7-66A1AC62F298}" srcOrd="0" destOrd="0" presId="urn:microsoft.com/office/officeart/2005/8/layout/radial6"/>
    <dgm:cxn modelId="{DF19DA2F-8324-4991-B4D3-74D5CBA72342}" type="presOf" srcId="{C7DAC270-09EF-4C85-BCE0-DB9CCBA7E21D}" destId="{0EDD3B42-F09E-4B3F-809C-B3AF374657C6}" srcOrd="0" destOrd="0" presId="urn:microsoft.com/office/officeart/2005/8/layout/radial6"/>
    <dgm:cxn modelId="{DE5DE047-0DAA-4468-9093-376D8CABDADA}" srcId="{384CEE85-C3D7-4A3D-BF6E-C1A3B6601A57}" destId="{E684E522-772E-4E15-AAA2-71616B25737F}" srcOrd="0" destOrd="0" parTransId="{1917203A-FBC6-4220-B69B-8EDF433F57F7}" sibTransId="{A1807C5E-211A-4266-A661-FB07C8FA7E3A}"/>
    <dgm:cxn modelId="{C1A2DE01-C770-4064-9001-7DD00B73DD0A}" type="presOf" srcId="{6DB68C84-5CA0-4B58-A8DE-9F970263619E}" destId="{0A3CBEA2-619F-4B31-80FC-D371DB1680F8}" srcOrd="0" destOrd="0" presId="urn:microsoft.com/office/officeart/2005/8/layout/radial6"/>
    <dgm:cxn modelId="{C0D87F94-AF14-4FF9-84A9-9C7533044223}" type="presOf" srcId="{649D3787-C075-481F-899F-3DCAA0BF2F7C}" destId="{3FD08ECD-4D9A-4990-81F7-1B2CF2D1D3C0}" srcOrd="0" destOrd="0" presId="urn:microsoft.com/office/officeart/2005/8/layout/radial6"/>
    <dgm:cxn modelId="{F82E655B-303D-45BC-9561-3D708D5E34CF}" srcId="{E684E522-772E-4E15-AAA2-71616B25737F}" destId="{4DB1195E-F516-4511-AD30-397CAF0F408F}" srcOrd="3" destOrd="0" parTransId="{DA101ED3-68DB-4A39-9BFC-C7756EC17FDA}" sibTransId="{1C147C8A-B849-44A1-B1E3-CDD9C4708E87}"/>
    <dgm:cxn modelId="{9D083E37-3449-4C8C-B1FD-89D578A557D6}" type="presParOf" srcId="{96431BF3-667A-41D2-BB85-4BD71A1CD96D}" destId="{F3EFC6BD-967E-4487-BF9C-557114796FB9}" srcOrd="0" destOrd="0" presId="urn:microsoft.com/office/officeart/2005/8/layout/radial6"/>
    <dgm:cxn modelId="{6FFC0C6E-1F8D-4025-9342-AAD67D3D3969}" type="presParOf" srcId="{96431BF3-667A-41D2-BB85-4BD71A1CD96D}" destId="{BF31E9BF-2E34-434F-B695-0E6BCD34BEA3}" srcOrd="1" destOrd="0" presId="urn:microsoft.com/office/officeart/2005/8/layout/radial6"/>
    <dgm:cxn modelId="{D773FCFE-97F4-4F5F-A00B-D85DADBEDF5B}" type="presParOf" srcId="{96431BF3-667A-41D2-BB85-4BD71A1CD96D}" destId="{1023902A-0267-4D90-B0FA-9EA8C424AADA}" srcOrd="2" destOrd="0" presId="urn:microsoft.com/office/officeart/2005/8/layout/radial6"/>
    <dgm:cxn modelId="{B3E5F670-5BCC-4875-A3A2-4F28726FE805}" type="presParOf" srcId="{96431BF3-667A-41D2-BB85-4BD71A1CD96D}" destId="{A50A9F6E-CCB3-401F-966C-EF97C74BDE7C}" srcOrd="3" destOrd="0" presId="urn:microsoft.com/office/officeart/2005/8/layout/radial6"/>
    <dgm:cxn modelId="{4AA7E187-08AB-4380-A70B-EA94E0C8EC90}" type="presParOf" srcId="{96431BF3-667A-41D2-BB85-4BD71A1CD96D}" destId="{E592BE9A-8BA0-AC45-872D-42377962F413}" srcOrd="4" destOrd="0" presId="urn:microsoft.com/office/officeart/2005/8/layout/radial6"/>
    <dgm:cxn modelId="{651E7028-50A6-413F-B5DA-BF368B389589}" type="presParOf" srcId="{96431BF3-667A-41D2-BB85-4BD71A1CD96D}" destId="{D88BFE70-DC5E-4F4E-A6AB-E90DA59DFA80}" srcOrd="5" destOrd="0" presId="urn:microsoft.com/office/officeart/2005/8/layout/radial6"/>
    <dgm:cxn modelId="{D5B13DB8-9C6F-4589-A798-E431E702C260}" type="presParOf" srcId="{96431BF3-667A-41D2-BB85-4BD71A1CD96D}" destId="{4225EE3D-833F-EA45-86B7-66A1AC62F298}" srcOrd="6" destOrd="0" presId="urn:microsoft.com/office/officeart/2005/8/layout/radial6"/>
    <dgm:cxn modelId="{D87DE1E3-04FA-46BC-8173-D550806D26BB}" type="presParOf" srcId="{96431BF3-667A-41D2-BB85-4BD71A1CD96D}" destId="{0EDD3B42-F09E-4B3F-809C-B3AF374657C6}" srcOrd="7" destOrd="0" presId="urn:microsoft.com/office/officeart/2005/8/layout/radial6"/>
    <dgm:cxn modelId="{0286B369-B512-426F-814D-306922AFD3D1}" type="presParOf" srcId="{96431BF3-667A-41D2-BB85-4BD71A1CD96D}" destId="{4A871AE7-CCDF-4555-AFAC-C65B97B7D0FF}" srcOrd="8" destOrd="0" presId="urn:microsoft.com/office/officeart/2005/8/layout/radial6"/>
    <dgm:cxn modelId="{D9C2F9C7-9A38-4093-B3DA-41A1E0BA4347}" type="presParOf" srcId="{96431BF3-667A-41D2-BB85-4BD71A1CD96D}" destId="{3FD08ECD-4D9A-4990-81F7-1B2CF2D1D3C0}" srcOrd="9" destOrd="0" presId="urn:microsoft.com/office/officeart/2005/8/layout/radial6"/>
    <dgm:cxn modelId="{9DA0CEDC-DE85-4A89-B290-F6D3B56C8101}" type="presParOf" srcId="{96431BF3-667A-41D2-BB85-4BD71A1CD96D}" destId="{365F56A7-618A-48AC-97D3-DF1CA004AD21}" srcOrd="10" destOrd="0" presId="urn:microsoft.com/office/officeart/2005/8/layout/radial6"/>
    <dgm:cxn modelId="{AA4C7019-ED4A-47C1-989E-7F7377A33702}" type="presParOf" srcId="{96431BF3-667A-41D2-BB85-4BD71A1CD96D}" destId="{F65EAAAC-98A5-4963-AB10-2FEA68EB442B}" srcOrd="11" destOrd="0" presId="urn:microsoft.com/office/officeart/2005/8/layout/radial6"/>
    <dgm:cxn modelId="{C803C232-BAF7-410A-8145-B84B637C703C}" type="presParOf" srcId="{96431BF3-667A-41D2-BB85-4BD71A1CD96D}" destId="{0559DE4E-654E-4803-AD09-6D66BDBC6713}" srcOrd="12" destOrd="0" presId="urn:microsoft.com/office/officeart/2005/8/layout/radial6"/>
    <dgm:cxn modelId="{5607D255-4645-4157-8152-AA863039F7BD}" type="presParOf" srcId="{96431BF3-667A-41D2-BB85-4BD71A1CD96D}" destId="{C4CAC1C7-0E88-4804-969F-D5B491DE7D1C}" srcOrd="13" destOrd="0" presId="urn:microsoft.com/office/officeart/2005/8/layout/radial6"/>
    <dgm:cxn modelId="{07C421F0-5F92-4EA6-B1A3-CCF3BB4C391D}" type="presParOf" srcId="{96431BF3-667A-41D2-BB85-4BD71A1CD96D}" destId="{63B27971-E20A-4BEF-9892-82224D3C1ABB}" srcOrd="14" destOrd="0" presId="urn:microsoft.com/office/officeart/2005/8/layout/radial6"/>
    <dgm:cxn modelId="{7131BF91-61FB-4F05-9995-CA2804F0E52E}" type="presParOf" srcId="{96431BF3-667A-41D2-BB85-4BD71A1CD96D}" destId="{0A3CBEA2-619F-4B31-80FC-D371DB1680F8}" srcOrd="15" destOrd="0" presId="urn:microsoft.com/office/officeart/2005/8/layout/radial6"/>
    <dgm:cxn modelId="{3028E1B1-315B-4804-9B30-01D2F9355B57}" type="presParOf" srcId="{96431BF3-667A-41D2-BB85-4BD71A1CD96D}" destId="{31A6CCE2-79E8-4977-8509-A47AB4688963}" srcOrd="16" destOrd="0" presId="urn:microsoft.com/office/officeart/2005/8/layout/radial6"/>
    <dgm:cxn modelId="{90C78372-9E17-446E-AA1A-20A562BE0D0B}" type="presParOf" srcId="{96431BF3-667A-41D2-BB85-4BD71A1CD96D}" destId="{76EF1B4E-690B-470B-AA00-ECA2E384BBE2}" srcOrd="17" destOrd="0" presId="urn:microsoft.com/office/officeart/2005/8/layout/radial6"/>
    <dgm:cxn modelId="{5496A60B-24A1-4573-BCCC-201D7C9B72E8}" type="presParOf" srcId="{96431BF3-667A-41D2-BB85-4BD71A1CD96D}" destId="{2E2CA630-9E6E-469E-9680-99A7CA32511E}" srcOrd="18" destOrd="0" presId="urn:microsoft.com/office/officeart/2005/8/layout/radial6"/>
    <dgm:cxn modelId="{5A88AFEC-66C8-4C6C-AD1C-AB76FD23748F}" type="presParOf" srcId="{96431BF3-667A-41D2-BB85-4BD71A1CD96D}" destId="{1BC0F69A-8B0D-4AA9-A0AF-36DA188EB94D}" srcOrd="19" destOrd="0" presId="urn:microsoft.com/office/officeart/2005/8/layout/radial6"/>
    <dgm:cxn modelId="{823FDD19-E6A3-4627-BFE3-4838D54A89A9}" type="presParOf" srcId="{96431BF3-667A-41D2-BB85-4BD71A1CD96D}" destId="{7DC206BE-FF1E-4FA1-A08E-4C8AD0B58F73}" srcOrd="20" destOrd="0" presId="urn:microsoft.com/office/officeart/2005/8/layout/radial6"/>
    <dgm:cxn modelId="{C7060B0A-619E-4972-A0A6-46C6C7BCE8D7}" type="presParOf" srcId="{96431BF3-667A-41D2-BB85-4BD71A1CD96D}" destId="{546A660C-EAAA-471D-99D5-4AE4DAF3A46B}"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BBF13-C3D3-41F3-8226-4D8021DC6F03}">
      <dsp:nvSpPr>
        <dsp:cNvPr id="0" name=""/>
        <dsp:cNvSpPr/>
      </dsp:nvSpPr>
      <dsp:spPr>
        <a:xfrm>
          <a:off x="0" y="0"/>
          <a:ext cx="2336679" cy="1744573"/>
        </a:xfrm>
        <a:prstGeom prst="rect">
          <a:avLst/>
        </a:prstGeom>
        <a:noFill/>
        <a:ln w="38100" cap="flat" cmpd="sng" algn="ctr">
          <a:solidFill>
            <a:srgbClr val="D7DF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WHAT IS IT?</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Low cost access to virtual health care</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Includes discharge instructions, a prescription if needed </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V</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isit note sent to PCP (within 24 hours)</a:t>
          </a:r>
          <a:endPar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0" y="0"/>
        <a:ext cx="2336679" cy="1744573"/>
      </dsp:txXfrm>
    </dsp:sp>
    <dsp:sp modelId="{1E9B4825-9D65-4722-8300-E96A2A51E9D6}">
      <dsp:nvSpPr>
        <dsp:cNvPr id="0" name=""/>
        <dsp:cNvSpPr/>
      </dsp:nvSpPr>
      <dsp:spPr>
        <a:xfrm>
          <a:off x="2570346" y="0"/>
          <a:ext cx="2336679" cy="1744573"/>
        </a:xfrm>
        <a:prstGeom prst="rect">
          <a:avLst/>
        </a:prstGeom>
        <a:noFill/>
        <a:ln w="38100" cap="flat" cmpd="sng" algn="ctr">
          <a:solidFill>
            <a:srgbClr val="D7DF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WHO WILL I TALK WITH? </a:t>
          </a:r>
        </a:p>
        <a:p>
          <a:pPr lvl="0" algn="ctr" defTabSz="622300">
            <a:lnSpc>
              <a:spcPct val="90000"/>
            </a:lnSpc>
            <a:spcBef>
              <a:spcPct val="0"/>
            </a:spcBef>
            <a:spcAft>
              <a:spcPct val="35000"/>
            </a:spcAft>
          </a:pPr>
          <a:endPar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 doctor</a:t>
          </a:r>
          <a:endPar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2570346" y="0"/>
        <a:ext cx="2336679" cy="1744573"/>
      </dsp:txXfrm>
    </dsp:sp>
    <dsp:sp modelId="{85D4F94E-9ABD-4DE8-BC0E-E8C6E794CB86}">
      <dsp:nvSpPr>
        <dsp:cNvPr id="0" name=""/>
        <dsp:cNvSpPr/>
      </dsp:nvSpPr>
      <dsp:spPr>
        <a:xfrm>
          <a:off x="5140693" y="0"/>
          <a:ext cx="2336679" cy="1744573"/>
        </a:xfrm>
        <a:prstGeom prst="rect">
          <a:avLst/>
        </a:prstGeom>
        <a:noFill/>
        <a:ln w="38100" cap="flat" cmpd="sng" algn="ctr">
          <a:solidFill>
            <a:srgbClr val="D7DF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WHERE DO I GET CARE? </a:t>
          </a:r>
        </a:p>
        <a:p>
          <a:pPr lvl="0" algn="ctr" defTabSz="622300">
            <a:lnSpc>
              <a:spcPct val="90000"/>
            </a:lnSpc>
            <a:spcBef>
              <a:spcPct val="0"/>
            </a:spcBef>
            <a:spcAft>
              <a:spcPct val="35000"/>
            </a:spcAft>
          </a:pPr>
          <a:endPar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Call toll free OR</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See the doctor on your smart phone (app) OR</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See the doctor on your computer</a:t>
          </a:r>
          <a:endPar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5140693" y="0"/>
        <a:ext cx="2336679" cy="1744573"/>
      </dsp:txXfrm>
    </dsp:sp>
    <dsp:sp modelId="{4F877DD9-C2B6-4F1B-A411-07D0A80A0754}">
      <dsp:nvSpPr>
        <dsp:cNvPr id="0" name=""/>
        <dsp:cNvSpPr/>
      </dsp:nvSpPr>
      <dsp:spPr>
        <a:xfrm>
          <a:off x="0" y="1904165"/>
          <a:ext cx="2336679" cy="1499180"/>
        </a:xfrm>
        <a:prstGeom prst="rect">
          <a:avLst/>
        </a:prstGeom>
        <a:noFill/>
        <a:ln w="38100" cap="flat" cmpd="sng" algn="ctr">
          <a:solidFill>
            <a:srgbClr val="D7DF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WHY USE IT? </a:t>
          </a:r>
        </a:p>
        <a:p>
          <a:pPr lvl="0" algn="ctr" defTabSz="622300">
            <a:lnSpc>
              <a:spcPct val="90000"/>
            </a:lnSpc>
            <a:spcBef>
              <a:spcPct val="0"/>
            </a:spcBef>
            <a:spcAft>
              <a:spcPct val="35000"/>
            </a:spcAft>
          </a:pPr>
          <a:r>
            <a:rPr lang="en-US" sz="14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Low cost</a:t>
          </a:r>
          <a:endPara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Ease of use</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Convenience</a:t>
          </a:r>
          <a:endPar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Feel better quicker</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Productivity</a:t>
          </a:r>
          <a:endPar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0" y="1904165"/>
        <a:ext cx="2336679" cy="1499180"/>
      </dsp:txXfrm>
    </dsp:sp>
    <dsp:sp modelId="{C7C5CBB6-2C6B-4B40-8F69-D9E53D45384A}">
      <dsp:nvSpPr>
        <dsp:cNvPr id="0" name=""/>
        <dsp:cNvSpPr/>
      </dsp:nvSpPr>
      <dsp:spPr>
        <a:xfrm>
          <a:off x="2572964" y="1904165"/>
          <a:ext cx="2336679" cy="1499180"/>
        </a:xfrm>
        <a:prstGeom prst="rect">
          <a:avLst/>
        </a:prstGeom>
        <a:noFill/>
        <a:ln w="38100" cap="flat" cmpd="sng" algn="ctr">
          <a:solidFill>
            <a:srgbClr val="D7DF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WHEN CAN I USE IT?</a:t>
          </a:r>
        </a:p>
        <a:p>
          <a:pPr lvl="0" algn="ctr" defTabSz="622300">
            <a:lnSpc>
              <a:spcPct val="90000"/>
            </a:lnSpc>
            <a:spcBef>
              <a:spcPct val="0"/>
            </a:spcBef>
            <a:spcAft>
              <a:spcPct val="35000"/>
            </a:spcAft>
          </a:pPr>
          <a:endParaRPr lang="en-US" sz="14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lvl="0" algn="ctr" defTabSz="622300">
            <a:lnSpc>
              <a:spcPct val="90000"/>
            </a:lnSpc>
            <a:spcBef>
              <a:spcPct val="0"/>
            </a:spcBef>
            <a:spcAft>
              <a:spcPct val="35000"/>
            </a:spcAft>
          </a:pPr>
          <a:r>
            <a:rPr lang="en-US" sz="14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Available 24/7, 365 days/year</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Schedule an appointment</a:t>
          </a:r>
        </a:p>
        <a:p>
          <a:pPr lvl="0" algn="ctr" defTabSz="622300">
            <a:lnSpc>
              <a:spcPct val="90000"/>
            </a:lnSpc>
            <a:spcBef>
              <a:spcPct val="0"/>
            </a:spcBef>
            <a:spcAft>
              <a:spcPct val="35000"/>
            </a:spcAft>
          </a:pP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Request immediate care**</a:t>
          </a:r>
        </a:p>
      </dsp:txBody>
      <dsp:txXfrm>
        <a:off x="2572964" y="1904165"/>
        <a:ext cx="2336679" cy="1499180"/>
      </dsp:txXfrm>
    </dsp:sp>
    <dsp:sp modelId="{518B03AC-8F0F-4E36-9FCF-57E775FA3EEC}">
      <dsp:nvSpPr>
        <dsp:cNvPr id="0" name=""/>
        <dsp:cNvSpPr/>
      </dsp:nvSpPr>
      <dsp:spPr>
        <a:xfrm>
          <a:off x="5140693" y="1931378"/>
          <a:ext cx="2336679" cy="1471981"/>
        </a:xfrm>
        <a:prstGeom prst="rect">
          <a:avLst/>
        </a:prstGeom>
        <a:noFill/>
        <a:ln w="38100" cap="flat" cmpd="sng" algn="ctr">
          <a:solidFill>
            <a:srgbClr val="D7DF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HOW MUCH DOES IT COST? </a:t>
          </a:r>
          <a:endPara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lvl="0" algn="ctr" defTabSz="622300">
            <a:lnSpc>
              <a:spcPct val="90000"/>
            </a:lnSpc>
            <a:spcBef>
              <a:spcPct val="0"/>
            </a:spcBef>
            <a:spcAft>
              <a:spcPct val="35000"/>
            </a:spcAft>
          </a:pPr>
          <a:r>
            <a: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Total cost for appointment is $40.  </a:t>
          </a:r>
        </a:p>
        <a:p>
          <a:pPr lvl="0" algn="ctr" defTabSz="622300">
            <a:lnSpc>
              <a:spcPct val="90000"/>
            </a:lnSpc>
            <a:spcBef>
              <a:spcPct val="0"/>
            </a:spcBef>
            <a:spcAft>
              <a:spcPct val="35000"/>
            </a:spcAft>
          </a:pPr>
          <a:r>
            <a: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Members pay $10 copay after deductible has been met.</a:t>
          </a:r>
          <a:endParaRPr lang="en-US" sz="1200" b="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5140693" y="1931378"/>
        <a:ext cx="2336679" cy="1471981"/>
      </dsp:txXfrm>
    </dsp:sp>
    <dsp:sp modelId="{6E2CBE2B-4B5A-40E5-8C1E-6FCF38576EBC}">
      <dsp:nvSpPr>
        <dsp:cNvPr id="0" name=""/>
        <dsp:cNvSpPr/>
      </dsp:nvSpPr>
      <dsp:spPr>
        <a:xfrm>
          <a:off x="71210" y="3502266"/>
          <a:ext cx="3519342" cy="794573"/>
        </a:xfrm>
        <a:prstGeom prst="rect">
          <a:avLst/>
        </a:prstGeom>
        <a:noFill/>
        <a:ln w="38100" cap="flat" cmpd="sng" algn="ctr">
          <a:solidFill>
            <a:srgbClr val="D7DF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For Non-Life Threatening Conditions</a:t>
          </a:r>
          <a:endParaRPr lang="en-US" sz="6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lvl="0" algn="ctr" defTabSz="622300">
            <a:lnSpc>
              <a:spcPct val="90000"/>
            </a:lnSpc>
            <a:spcBef>
              <a:spcPct val="0"/>
            </a:spcBef>
            <a:spcAft>
              <a:spcPct val="35000"/>
            </a:spcAft>
          </a:pPr>
          <a:r>
            <a:rPr lang="en-US" sz="11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Pink eye, Allergies, Sinus Infections, Urinary Tract Infections, Dermatology, Concerns (i.e. Infections, Rashes), Bronchitis and more.  </a:t>
          </a:r>
        </a:p>
      </dsp:txBody>
      <dsp:txXfrm>
        <a:off x="71210" y="3502266"/>
        <a:ext cx="3519342" cy="794573"/>
      </dsp:txXfrm>
    </dsp:sp>
    <dsp:sp modelId="{D5AA7F16-60B2-4150-BD6E-934DC8E156ED}">
      <dsp:nvSpPr>
        <dsp:cNvPr id="0" name=""/>
        <dsp:cNvSpPr/>
      </dsp:nvSpPr>
      <dsp:spPr>
        <a:xfrm>
          <a:off x="3739469" y="3516279"/>
          <a:ext cx="3628722" cy="778913"/>
        </a:xfrm>
        <a:prstGeom prst="rect">
          <a:avLst/>
        </a:prstGeom>
        <a:noFill/>
        <a:ln w="38100" cap="flat" cmpd="sng" algn="ctr">
          <a:solidFill>
            <a:srgbClr val="D7DF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Average time for Telemedicine visit:</a:t>
          </a:r>
        </a:p>
        <a:p>
          <a:pPr lvl="0" algn="ctr" defTabSz="622300">
            <a:lnSpc>
              <a:spcPct val="90000"/>
            </a:lnSpc>
            <a:spcBef>
              <a:spcPct val="0"/>
            </a:spcBef>
            <a:spcAft>
              <a:spcPct val="35000"/>
            </a:spcAft>
          </a:pPr>
          <a:r>
            <a:rPr lang="en-US" sz="11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sz="13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1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Average time away from work:  30 minutes</a:t>
          </a:r>
        </a:p>
        <a:p>
          <a:pPr lvl="0" algn="ctr" defTabSz="622300">
            <a:lnSpc>
              <a:spcPct val="90000"/>
            </a:lnSpc>
            <a:spcBef>
              <a:spcPct val="0"/>
            </a:spcBef>
            <a:spcAft>
              <a:spcPct val="35000"/>
            </a:spcAft>
          </a:pPr>
          <a:r>
            <a:rPr lang="en-US" sz="11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11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Average time to see an MD:  9 minutes  </a:t>
          </a:r>
        </a:p>
      </dsp:txBody>
      <dsp:txXfrm>
        <a:off x="3739469" y="3516279"/>
        <a:ext cx="3628722" cy="778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A660C-EAAA-471D-99D5-4AE4DAF3A46B}">
      <dsp:nvSpPr>
        <dsp:cNvPr id="0" name=""/>
        <dsp:cNvSpPr/>
      </dsp:nvSpPr>
      <dsp:spPr>
        <a:xfrm>
          <a:off x="1357409" y="409293"/>
          <a:ext cx="3244943" cy="3244943"/>
        </a:xfrm>
        <a:prstGeom prst="blockArc">
          <a:avLst>
            <a:gd name="adj1" fmla="val 13114286"/>
            <a:gd name="adj2" fmla="val 16200000"/>
            <a:gd name="adj3" fmla="val 3896"/>
          </a:avLst>
        </a:prstGeo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E2CA630-9E6E-469E-9680-99A7CA32511E}">
      <dsp:nvSpPr>
        <dsp:cNvPr id="0" name=""/>
        <dsp:cNvSpPr/>
      </dsp:nvSpPr>
      <dsp:spPr>
        <a:xfrm>
          <a:off x="1357409" y="409293"/>
          <a:ext cx="3244943" cy="3244943"/>
        </a:xfrm>
        <a:prstGeom prst="blockArc">
          <a:avLst>
            <a:gd name="adj1" fmla="val 10028571"/>
            <a:gd name="adj2" fmla="val 13114286"/>
            <a:gd name="adj3" fmla="val 3896"/>
          </a:avLst>
        </a:prstGeo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A3CBEA2-619F-4B31-80FC-D371DB1680F8}">
      <dsp:nvSpPr>
        <dsp:cNvPr id="0" name=""/>
        <dsp:cNvSpPr/>
      </dsp:nvSpPr>
      <dsp:spPr>
        <a:xfrm>
          <a:off x="1357409" y="409293"/>
          <a:ext cx="3244943" cy="3244943"/>
        </a:xfrm>
        <a:prstGeom prst="blockArc">
          <a:avLst>
            <a:gd name="adj1" fmla="val 6942857"/>
            <a:gd name="adj2" fmla="val 10028571"/>
            <a:gd name="adj3" fmla="val 3896"/>
          </a:avLst>
        </a:prstGeo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559DE4E-654E-4803-AD09-6D66BDBC6713}">
      <dsp:nvSpPr>
        <dsp:cNvPr id="0" name=""/>
        <dsp:cNvSpPr/>
      </dsp:nvSpPr>
      <dsp:spPr>
        <a:xfrm>
          <a:off x="1357409" y="409293"/>
          <a:ext cx="3244943" cy="3244943"/>
        </a:xfrm>
        <a:prstGeom prst="blockArc">
          <a:avLst>
            <a:gd name="adj1" fmla="val 3857143"/>
            <a:gd name="adj2" fmla="val 6942857"/>
            <a:gd name="adj3" fmla="val 3896"/>
          </a:avLst>
        </a:prstGeo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FD08ECD-4D9A-4990-81F7-1B2CF2D1D3C0}">
      <dsp:nvSpPr>
        <dsp:cNvPr id="0" name=""/>
        <dsp:cNvSpPr/>
      </dsp:nvSpPr>
      <dsp:spPr>
        <a:xfrm>
          <a:off x="1357409" y="409293"/>
          <a:ext cx="3244943" cy="3244943"/>
        </a:xfrm>
        <a:prstGeom prst="blockArc">
          <a:avLst>
            <a:gd name="adj1" fmla="val 771429"/>
            <a:gd name="adj2" fmla="val 3857143"/>
            <a:gd name="adj3" fmla="val 3896"/>
          </a:avLst>
        </a:prstGeo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225EE3D-833F-EA45-86B7-66A1AC62F298}">
      <dsp:nvSpPr>
        <dsp:cNvPr id="0" name=""/>
        <dsp:cNvSpPr/>
      </dsp:nvSpPr>
      <dsp:spPr>
        <a:xfrm>
          <a:off x="1357409" y="409293"/>
          <a:ext cx="3244943" cy="3244943"/>
        </a:xfrm>
        <a:prstGeom prst="blockArc">
          <a:avLst>
            <a:gd name="adj1" fmla="val 19285714"/>
            <a:gd name="adj2" fmla="val 771429"/>
            <a:gd name="adj3" fmla="val 3896"/>
          </a:avLst>
        </a:prstGeom>
        <a:solidFill>
          <a:srgbClr val="000000">
            <a:lumMod val="65000"/>
            <a:lumOff val="35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50A9F6E-CCB3-401F-966C-EF97C74BDE7C}">
      <dsp:nvSpPr>
        <dsp:cNvPr id="0" name=""/>
        <dsp:cNvSpPr/>
      </dsp:nvSpPr>
      <dsp:spPr>
        <a:xfrm>
          <a:off x="1357409" y="409293"/>
          <a:ext cx="3244943" cy="3244943"/>
        </a:xfrm>
        <a:prstGeom prst="blockArc">
          <a:avLst>
            <a:gd name="adj1" fmla="val 16200000"/>
            <a:gd name="adj2" fmla="val 19285714"/>
            <a:gd name="adj3" fmla="val 3896"/>
          </a:avLst>
        </a:prstGeom>
        <a:gradFill flip="none" rotWithShape="1">
          <a:gsLst>
            <a:gs pos="0">
              <a:srgbClr val="FFFFFF">
                <a:lumMod val="75000"/>
              </a:srgbClr>
            </a:gs>
            <a:gs pos="7000">
              <a:srgbClr val="FFFFFF">
                <a:lumMod val="65000"/>
              </a:srgbClr>
            </a:gs>
            <a:gs pos="16000">
              <a:srgbClr val="000000">
                <a:lumMod val="50000"/>
                <a:lumOff val="50000"/>
              </a:srgbClr>
            </a:gs>
          </a:gsLst>
          <a:lin ang="16200000" scaled="0"/>
          <a:tileRect/>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3EFC6BD-967E-4487-BF9C-557114796FB9}">
      <dsp:nvSpPr>
        <dsp:cNvPr id="0" name=""/>
        <dsp:cNvSpPr/>
      </dsp:nvSpPr>
      <dsp:spPr>
        <a:xfrm>
          <a:off x="2197945" y="1404651"/>
          <a:ext cx="1563871" cy="1254227"/>
        </a:xfrm>
        <a:prstGeom prst="ellipse">
          <a:avLst/>
        </a:prstGeo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latin typeface="Tahoma" pitchFamily="34" charset="0"/>
              <a:ea typeface="Tahoma" pitchFamily="34" charset="0"/>
              <a:cs typeface="Tahoma" pitchFamily="34" charset="0"/>
            </a:rPr>
            <a:t>Univera Healthcare Workplace Wellness Consultant</a:t>
          </a:r>
          <a:endParaRPr lang="en-US" sz="1200" b="1" kern="1200" dirty="0">
            <a:solidFill>
              <a:srgbClr val="FFFFFF"/>
            </a:solidFill>
            <a:latin typeface="Tahoma" pitchFamily="34" charset="0"/>
            <a:ea typeface="Tahoma" pitchFamily="34" charset="0"/>
            <a:cs typeface="Tahoma" pitchFamily="34" charset="0"/>
          </a:endParaRPr>
        </a:p>
      </dsp:txBody>
      <dsp:txXfrm>
        <a:off x="2426969" y="1588328"/>
        <a:ext cx="1105823" cy="886873"/>
      </dsp:txXfrm>
    </dsp:sp>
    <dsp:sp modelId="{BF31E9BF-2E34-434F-B695-0E6BCD34BEA3}">
      <dsp:nvSpPr>
        <dsp:cNvPr id="0" name=""/>
        <dsp:cNvSpPr/>
      </dsp:nvSpPr>
      <dsp:spPr>
        <a:xfrm>
          <a:off x="2367114" y="1920"/>
          <a:ext cx="1225534" cy="877959"/>
        </a:xfrm>
        <a:prstGeom prst="ellipse">
          <a:avLst/>
        </a:prstGeo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latin typeface="Tahoma" pitchFamily="34" charset="0"/>
              <a:ea typeface="Tahoma" pitchFamily="34" charset="0"/>
              <a:cs typeface="Tahoma" pitchFamily="34" charset="0"/>
            </a:rPr>
            <a:t>Assess</a:t>
          </a:r>
          <a:endParaRPr lang="en-US" sz="1200" b="1" kern="1200" dirty="0">
            <a:solidFill>
              <a:srgbClr val="FFFFFF"/>
            </a:solidFill>
            <a:latin typeface="Tahoma" pitchFamily="34" charset="0"/>
            <a:ea typeface="Tahoma" pitchFamily="34" charset="0"/>
            <a:cs typeface="Tahoma" pitchFamily="34" charset="0"/>
          </a:endParaRPr>
        </a:p>
      </dsp:txBody>
      <dsp:txXfrm>
        <a:off x="2546589" y="130494"/>
        <a:ext cx="866584" cy="620811"/>
      </dsp:txXfrm>
    </dsp:sp>
    <dsp:sp modelId="{E592BE9A-8BA0-AC45-872D-42377962F413}">
      <dsp:nvSpPr>
        <dsp:cNvPr id="0" name=""/>
        <dsp:cNvSpPr/>
      </dsp:nvSpPr>
      <dsp:spPr>
        <a:xfrm>
          <a:off x="3494340" y="600897"/>
          <a:ext cx="1458659" cy="877959"/>
        </a:xfrm>
        <a:prstGeom prst="ellipse">
          <a:avLst/>
        </a:prstGeo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latin typeface="Tahoma" pitchFamily="34" charset="0"/>
              <a:ea typeface="Tahoma" pitchFamily="34" charset="0"/>
              <a:cs typeface="Tahoma" pitchFamily="34" charset="0"/>
            </a:rPr>
            <a:t>Collect Data</a:t>
          </a:r>
          <a:endParaRPr lang="en-US" sz="1200" b="1" kern="1200" dirty="0">
            <a:solidFill>
              <a:srgbClr val="FFFFFF"/>
            </a:solidFill>
            <a:latin typeface="Tahoma" pitchFamily="34" charset="0"/>
            <a:ea typeface="Tahoma" pitchFamily="34" charset="0"/>
            <a:cs typeface="Tahoma" pitchFamily="34" charset="0"/>
          </a:endParaRPr>
        </a:p>
      </dsp:txBody>
      <dsp:txXfrm>
        <a:off x="3707956" y="729471"/>
        <a:ext cx="1031427" cy="620811"/>
      </dsp:txXfrm>
    </dsp:sp>
    <dsp:sp modelId="{0EDD3B42-F09E-4B3F-809C-B3AF374657C6}">
      <dsp:nvSpPr>
        <dsp:cNvPr id="0" name=""/>
        <dsp:cNvSpPr/>
      </dsp:nvSpPr>
      <dsp:spPr>
        <a:xfrm>
          <a:off x="3863958" y="1946786"/>
          <a:ext cx="1333804" cy="877959"/>
        </a:xfrm>
        <a:prstGeom prst="ellipse">
          <a:avLst/>
        </a:prstGeo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latin typeface="Tahoma" pitchFamily="34" charset="0"/>
              <a:ea typeface="Tahoma" pitchFamily="34" charset="0"/>
              <a:cs typeface="Tahoma" pitchFamily="34" charset="0"/>
            </a:rPr>
            <a:t>Set Goals</a:t>
          </a:r>
          <a:endParaRPr lang="en-US" sz="1200" b="1" kern="1200" dirty="0">
            <a:solidFill>
              <a:srgbClr val="FFFFFF"/>
            </a:solidFill>
            <a:latin typeface="Tahoma" pitchFamily="34" charset="0"/>
            <a:ea typeface="Tahoma" pitchFamily="34" charset="0"/>
            <a:cs typeface="Tahoma" pitchFamily="34" charset="0"/>
          </a:endParaRPr>
        </a:p>
      </dsp:txBody>
      <dsp:txXfrm>
        <a:off x="4059289" y="2075360"/>
        <a:ext cx="943142" cy="620811"/>
      </dsp:txXfrm>
    </dsp:sp>
    <dsp:sp modelId="{365F56A7-618A-48AC-97D3-DF1CA004AD21}">
      <dsp:nvSpPr>
        <dsp:cNvPr id="0" name=""/>
        <dsp:cNvSpPr/>
      </dsp:nvSpPr>
      <dsp:spPr>
        <a:xfrm>
          <a:off x="3003229" y="3026106"/>
          <a:ext cx="1333804" cy="877959"/>
        </a:xfrm>
        <a:prstGeom prst="ellipse">
          <a:avLst/>
        </a:prstGeo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latin typeface="Tahoma" pitchFamily="34" charset="0"/>
              <a:ea typeface="Tahoma" pitchFamily="34" charset="0"/>
              <a:cs typeface="Tahoma" pitchFamily="34" charset="0"/>
            </a:rPr>
            <a:t>Plan</a:t>
          </a:r>
          <a:endParaRPr lang="en-US" sz="1200" b="1" kern="1200" dirty="0">
            <a:solidFill>
              <a:srgbClr val="FFFFFF"/>
            </a:solidFill>
            <a:latin typeface="Tahoma" pitchFamily="34" charset="0"/>
            <a:ea typeface="Tahoma" pitchFamily="34" charset="0"/>
            <a:cs typeface="Tahoma" pitchFamily="34" charset="0"/>
          </a:endParaRPr>
        </a:p>
      </dsp:txBody>
      <dsp:txXfrm>
        <a:off x="3198560" y="3154680"/>
        <a:ext cx="943142" cy="620811"/>
      </dsp:txXfrm>
    </dsp:sp>
    <dsp:sp modelId="{C4CAC1C7-0E88-4804-969F-D5B491DE7D1C}">
      <dsp:nvSpPr>
        <dsp:cNvPr id="0" name=""/>
        <dsp:cNvSpPr/>
      </dsp:nvSpPr>
      <dsp:spPr>
        <a:xfrm>
          <a:off x="1622728" y="3026106"/>
          <a:ext cx="1333804" cy="877959"/>
        </a:xfrm>
        <a:prstGeom prst="ellipse">
          <a:avLst/>
        </a:prstGeo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latin typeface="Tahoma" pitchFamily="34" charset="0"/>
              <a:ea typeface="Tahoma" pitchFamily="34" charset="0"/>
              <a:cs typeface="Tahoma" pitchFamily="34" charset="0"/>
            </a:rPr>
            <a:t>Provide Support</a:t>
          </a:r>
          <a:endParaRPr lang="en-US" sz="1200" b="1" kern="1200" dirty="0">
            <a:solidFill>
              <a:srgbClr val="FFFFFF"/>
            </a:solidFill>
            <a:latin typeface="Tahoma" pitchFamily="34" charset="0"/>
            <a:ea typeface="Tahoma" pitchFamily="34" charset="0"/>
            <a:cs typeface="Tahoma" pitchFamily="34" charset="0"/>
          </a:endParaRPr>
        </a:p>
      </dsp:txBody>
      <dsp:txXfrm>
        <a:off x="1818059" y="3154680"/>
        <a:ext cx="943142" cy="620811"/>
      </dsp:txXfrm>
    </dsp:sp>
    <dsp:sp modelId="{31A6CCE2-79E8-4977-8509-A47AB4688963}">
      <dsp:nvSpPr>
        <dsp:cNvPr id="0" name=""/>
        <dsp:cNvSpPr/>
      </dsp:nvSpPr>
      <dsp:spPr>
        <a:xfrm>
          <a:off x="762000" y="1946786"/>
          <a:ext cx="1333804" cy="877959"/>
        </a:xfrm>
        <a:prstGeom prst="ellipse">
          <a:avLst/>
        </a:prstGeo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latin typeface="Tahoma" pitchFamily="34" charset="0"/>
              <a:ea typeface="Tahoma" pitchFamily="34" charset="0"/>
              <a:cs typeface="Tahoma" pitchFamily="34" charset="0"/>
            </a:rPr>
            <a:t>Implement</a:t>
          </a:r>
          <a:endParaRPr lang="en-US" sz="1200" b="1" kern="1200" dirty="0">
            <a:solidFill>
              <a:srgbClr val="FFFFFF"/>
            </a:solidFill>
            <a:latin typeface="Tahoma" pitchFamily="34" charset="0"/>
            <a:ea typeface="Tahoma" pitchFamily="34" charset="0"/>
            <a:cs typeface="Tahoma" pitchFamily="34" charset="0"/>
          </a:endParaRPr>
        </a:p>
      </dsp:txBody>
      <dsp:txXfrm>
        <a:off x="957331" y="2075360"/>
        <a:ext cx="943142" cy="620811"/>
      </dsp:txXfrm>
    </dsp:sp>
    <dsp:sp modelId="{1BC0F69A-8B0D-4AA9-A0AF-36DA188EB94D}">
      <dsp:nvSpPr>
        <dsp:cNvPr id="0" name=""/>
        <dsp:cNvSpPr/>
      </dsp:nvSpPr>
      <dsp:spPr>
        <a:xfrm>
          <a:off x="1030204" y="600897"/>
          <a:ext cx="1411775" cy="877959"/>
        </a:xfrm>
        <a:prstGeom prst="ellipse">
          <a:avLst/>
        </a:prstGeom>
        <a:gradFill rotWithShape="0">
          <a:gsLst>
            <a:gs pos="0">
              <a:srgbClr val="007EC5">
                <a:hueOff val="0"/>
                <a:satOff val="0"/>
                <a:lumOff val="0"/>
                <a:alphaOff val="0"/>
                <a:tint val="100000"/>
                <a:shade val="100000"/>
                <a:satMod val="130000"/>
              </a:srgbClr>
            </a:gs>
            <a:gs pos="100000">
              <a:srgbClr val="007EC5">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FFFFFF"/>
              </a:solidFill>
              <a:latin typeface="Tahoma" pitchFamily="34" charset="0"/>
              <a:ea typeface="Tahoma" pitchFamily="34" charset="0"/>
              <a:cs typeface="Tahoma" pitchFamily="34" charset="0"/>
            </a:rPr>
            <a:t>Review Results</a:t>
          </a:r>
          <a:endParaRPr lang="en-US" sz="1200" b="1" kern="1200" dirty="0">
            <a:solidFill>
              <a:srgbClr val="FFFFFF"/>
            </a:solidFill>
            <a:latin typeface="Tahoma" pitchFamily="34" charset="0"/>
            <a:ea typeface="Tahoma" pitchFamily="34" charset="0"/>
            <a:cs typeface="Tahoma" pitchFamily="34" charset="0"/>
          </a:endParaRPr>
        </a:p>
      </dsp:txBody>
      <dsp:txXfrm>
        <a:off x="1236954" y="729471"/>
        <a:ext cx="998275" cy="6208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2" cy="480388"/>
          </a:xfrm>
          <a:prstGeom prst="rect">
            <a:avLst/>
          </a:prstGeom>
        </p:spPr>
        <p:txBody>
          <a:bodyPr vert="horz" lIns="95596" tIns="47798" rIns="95596" bIns="47798" rtlCol="0"/>
          <a:lstStyle>
            <a:lvl1pPr algn="l">
              <a:defRPr sz="1300">
                <a:latin typeface="Times New Roman"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4142963" y="0"/>
            <a:ext cx="3170582" cy="480388"/>
          </a:xfrm>
          <a:prstGeom prst="rect">
            <a:avLst/>
          </a:prstGeom>
        </p:spPr>
        <p:txBody>
          <a:bodyPr vert="horz" wrap="square" lIns="95596" tIns="47798" rIns="95596" bIns="47798" numCol="1" anchor="t" anchorCtr="0" compatLnSpc="1">
            <a:prstTxWarp prst="textNoShape">
              <a:avLst/>
            </a:prstTxWarp>
          </a:bodyPr>
          <a:lstStyle>
            <a:lvl1pPr algn="r">
              <a:defRPr sz="1300"/>
            </a:lvl1pPr>
          </a:lstStyle>
          <a:p>
            <a:pPr>
              <a:defRPr/>
            </a:pPr>
            <a:fld id="{2BB659B3-1C42-7143-817E-0C44475AC2C6}" type="datetimeFigureOut">
              <a:rPr lang="en-US"/>
              <a:pPr>
                <a:defRPr/>
              </a:pPr>
              <a:t>3/7/2017</a:t>
            </a:fld>
            <a:endParaRPr lang="en-US" dirty="0"/>
          </a:p>
        </p:txBody>
      </p:sp>
      <p:sp>
        <p:nvSpPr>
          <p:cNvPr id="4" name="Footer Placeholder 3"/>
          <p:cNvSpPr>
            <a:spLocks noGrp="1"/>
          </p:cNvSpPr>
          <p:nvPr>
            <p:ph type="ftr" sz="quarter" idx="2"/>
          </p:nvPr>
        </p:nvSpPr>
        <p:spPr>
          <a:xfrm>
            <a:off x="2" y="9119173"/>
            <a:ext cx="3170582" cy="480388"/>
          </a:xfrm>
          <a:prstGeom prst="rect">
            <a:avLst/>
          </a:prstGeom>
        </p:spPr>
        <p:txBody>
          <a:bodyPr vert="horz" lIns="95596" tIns="47798" rIns="95596" bIns="47798" rtlCol="0" anchor="b"/>
          <a:lstStyle>
            <a:lvl1pPr algn="l">
              <a:defRPr sz="1300">
                <a:latin typeface="Times New Roman"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4142963" y="9119173"/>
            <a:ext cx="3170582" cy="480388"/>
          </a:xfrm>
          <a:prstGeom prst="rect">
            <a:avLst/>
          </a:prstGeom>
        </p:spPr>
        <p:txBody>
          <a:bodyPr vert="horz" wrap="square" lIns="95596" tIns="47798" rIns="95596" bIns="47798" numCol="1" anchor="b" anchorCtr="0" compatLnSpc="1">
            <a:prstTxWarp prst="textNoShape">
              <a:avLst/>
            </a:prstTxWarp>
          </a:bodyPr>
          <a:lstStyle>
            <a:lvl1pPr algn="r">
              <a:defRPr sz="1300"/>
            </a:lvl1pPr>
          </a:lstStyle>
          <a:p>
            <a:pPr>
              <a:defRPr/>
            </a:pPr>
            <a:fld id="{94521079-FE67-214F-8A32-A3DD47639D27}" type="slidenum">
              <a:rPr lang="en-US"/>
              <a:pPr>
                <a:defRPr/>
              </a:pPr>
              <a:t>‹#›</a:t>
            </a:fld>
            <a:endParaRPr lang="en-US" dirty="0"/>
          </a:p>
        </p:txBody>
      </p:sp>
    </p:spTree>
    <p:extLst>
      <p:ext uri="{BB962C8B-B14F-4D97-AF65-F5344CB8AC3E}">
        <p14:creationId xmlns:p14="http://schemas.microsoft.com/office/powerpoint/2010/main" val="18302186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2" cy="480388"/>
          </a:xfrm>
          <a:prstGeom prst="rect">
            <a:avLst/>
          </a:prstGeom>
        </p:spPr>
        <p:txBody>
          <a:bodyPr vert="horz" lIns="95596" tIns="47798" rIns="95596" bIns="47798" rtlCol="0"/>
          <a:lstStyle>
            <a:lvl1pPr algn="l">
              <a:defRPr sz="1300">
                <a:latin typeface="Times New Roman" charset="0"/>
                <a:ea typeface="MS PGothic" charset="0"/>
                <a:cs typeface="MS PGothic" charset="0"/>
              </a:defRPr>
            </a:lvl1pPr>
          </a:lstStyle>
          <a:p>
            <a:pPr>
              <a:defRPr/>
            </a:pPr>
            <a:endParaRPr lang="en-US" dirty="0"/>
          </a:p>
        </p:txBody>
      </p:sp>
      <p:sp>
        <p:nvSpPr>
          <p:cNvPr id="3" name="Date Placeholder 2"/>
          <p:cNvSpPr>
            <a:spLocks noGrp="1"/>
          </p:cNvSpPr>
          <p:nvPr>
            <p:ph type="dt" idx="1"/>
          </p:nvPr>
        </p:nvSpPr>
        <p:spPr>
          <a:xfrm>
            <a:off x="4142963" y="0"/>
            <a:ext cx="3170582" cy="480388"/>
          </a:xfrm>
          <a:prstGeom prst="rect">
            <a:avLst/>
          </a:prstGeom>
        </p:spPr>
        <p:txBody>
          <a:bodyPr vert="horz" wrap="square" lIns="95596" tIns="47798" rIns="95596" bIns="47798" numCol="1" anchor="t" anchorCtr="0" compatLnSpc="1">
            <a:prstTxWarp prst="textNoShape">
              <a:avLst/>
            </a:prstTxWarp>
          </a:bodyPr>
          <a:lstStyle>
            <a:lvl1pPr algn="r">
              <a:defRPr sz="1300"/>
            </a:lvl1pPr>
          </a:lstStyle>
          <a:p>
            <a:pPr>
              <a:defRPr/>
            </a:pPr>
            <a:fld id="{8E776F2E-9B40-B941-9C22-7076841E8D7E}" type="datetimeFigureOut">
              <a:rPr lang="en-US"/>
              <a:pPr>
                <a:defRPr/>
              </a:pPr>
              <a:t>3/7/2017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596" tIns="47798" rIns="95596" bIns="47798" rtlCol="0" anchor="ctr"/>
          <a:lstStyle/>
          <a:p>
            <a:pPr lvl="0"/>
            <a:endParaRPr lang="en-US" noProof="0" dirty="0" smtClean="0"/>
          </a:p>
        </p:txBody>
      </p:sp>
      <p:sp>
        <p:nvSpPr>
          <p:cNvPr id="5" name="Notes Placeholder 4"/>
          <p:cNvSpPr>
            <a:spLocks noGrp="1"/>
          </p:cNvSpPr>
          <p:nvPr>
            <p:ph type="body" sz="quarter" idx="3"/>
          </p:nvPr>
        </p:nvSpPr>
        <p:spPr>
          <a:xfrm>
            <a:off x="732183" y="4561228"/>
            <a:ext cx="5850835" cy="4320213"/>
          </a:xfrm>
          <a:prstGeom prst="rect">
            <a:avLst/>
          </a:prstGeom>
        </p:spPr>
        <p:txBody>
          <a:bodyPr vert="horz" lIns="95596" tIns="47798" rIns="95596" bIns="4779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2" y="9119173"/>
            <a:ext cx="3170582" cy="480388"/>
          </a:xfrm>
          <a:prstGeom prst="rect">
            <a:avLst/>
          </a:prstGeom>
        </p:spPr>
        <p:txBody>
          <a:bodyPr vert="horz" lIns="95596" tIns="47798" rIns="95596" bIns="47798" rtlCol="0" anchor="b"/>
          <a:lstStyle>
            <a:lvl1pPr algn="l">
              <a:defRPr sz="1300">
                <a:latin typeface="Times New Roman" charset="0"/>
                <a:ea typeface="MS PGothic" charset="0"/>
                <a:cs typeface="MS PGothic" charset="0"/>
              </a:defRPr>
            </a:lvl1pPr>
          </a:lstStyle>
          <a:p>
            <a:pPr>
              <a:defRPr/>
            </a:pPr>
            <a:endParaRPr lang="en-US" dirty="0"/>
          </a:p>
        </p:txBody>
      </p:sp>
      <p:sp>
        <p:nvSpPr>
          <p:cNvPr id="7" name="Slide Number Placeholder 6"/>
          <p:cNvSpPr>
            <a:spLocks noGrp="1"/>
          </p:cNvSpPr>
          <p:nvPr>
            <p:ph type="sldNum" sz="quarter" idx="5"/>
          </p:nvPr>
        </p:nvSpPr>
        <p:spPr>
          <a:xfrm>
            <a:off x="4142963" y="9119173"/>
            <a:ext cx="3170582" cy="480388"/>
          </a:xfrm>
          <a:prstGeom prst="rect">
            <a:avLst/>
          </a:prstGeom>
        </p:spPr>
        <p:txBody>
          <a:bodyPr vert="horz" wrap="square" lIns="95596" tIns="47798" rIns="95596" bIns="47798" numCol="1" anchor="b" anchorCtr="0" compatLnSpc="1">
            <a:prstTxWarp prst="textNoShape">
              <a:avLst/>
            </a:prstTxWarp>
          </a:bodyPr>
          <a:lstStyle>
            <a:lvl1pPr algn="r">
              <a:defRPr sz="1300"/>
            </a:lvl1pPr>
          </a:lstStyle>
          <a:p>
            <a:pPr>
              <a:defRPr/>
            </a:pPr>
            <a:fld id="{E9A9AD6D-F7F5-D74D-B677-A93BBC9100F3}" type="slidenum">
              <a:rPr lang="en-US"/>
              <a:pPr>
                <a:defRPr/>
              </a:pPr>
              <a:t>‹#›</a:t>
            </a:fld>
            <a:endParaRPr lang="en-US" dirty="0"/>
          </a:p>
        </p:txBody>
      </p:sp>
    </p:spTree>
    <p:extLst>
      <p:ext uri="{BB962C8B-B14F-4D97-AF65-F5344CB8AC3E}">
        <p14:creationId xmlns:p14="http://schemas.microsoft.com/office/powerpoint/2010/main" val="236108946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8E4BCA-1522-46F1-97F6-9469B2551D1F}" type="slidenum">
              <a:rPr lang="en-US"/>
              <a:pPr>
                <a:defRPr/>
              </a:pPr>
              <a:t>26</a:t>
            </a:fld>
            <a:endParaRPr lang="en-US" dirty="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r>
              <a:rPr lang="en-US" baseline="0" dirty="0"/>
              <a:t> open with methodology of WHY/How we evaluated the need for mind-body connection</a:t>
            </a:r>
            <a:endParaRPr lang="en-US" dirty="0"/>
          </a:p>
          <a:p>
            <a:endParaRPr lang="en-US" dirty="0"/>
          </a:p>
          <a:p>
            <a:r>
              <a:rPr lang="en-US" dirty="0"/>
              <a:t>Kelly &amp; Courtney support clinical discussion</a:t>
            </a:r>
          </a:p>
          <a:p>
            <a:endParaRPr lang="en-US" dirty="0"/>
          </a:p>
          <a:p>
            <a:r>
              <a:rPr lang="en-US" dirty="0"/>
              <a:t>Debbie:</a:t>
            </a:r>
          </a:p>
          <a:p>
            <a:r>
              <a:rPr lang="en-US" dirty="0"/>
              <a:t>We used our own data to measure the impacts of emotional</a:t>
            </a:r>
            <a:r>
              <a:rPr lang="en-US" baseline="0" dirty="0"/>
              <a:t> health on our clients’ populations</a:t>
            </a:r>
          </a:p>
          <a:p>
            <a:endParaRPr lang="en-US" baseline="0" dirty="0"/>
          </a:p>
          <a:p>
            <a:r>
              <a:rPr lang="en-US" baseline="0" dirty="0"/>
              <a:t>We analyzed 10 years of data across 400,000 lives</a:t>
            </a:r>
          </a:p>
          <a:p>
            <a:endParaRPr lang="en-US" baseline="0" dirty="0"/>
          </a:p>
          <a:p>
            <a:r>
              <a:rPr lang="en-US" baseline="0" dirty="0"/>
              <a:t>We looked at common conditions with emotional health risks compared to those with no distress</a:t>
            </a:r>
          </a:p>
          <a:p>
            <a:endParaRPr lang="en-US" baseline="0" dirty="0"/>
          </a:p>
          <a:p>
            <a:r>
              <a:rPr lang="en-US" dirty="0"/>
              <a:t>As you would imagine….those with low risks had</a:t>
            </a:r>
            <a:r>
              <a:rPr lang="en-US" baseline="0" dirty="0"/>
              <a:t> lower distress risks.  Those with higher physical risks, had greater emotional risks.</a:t>
            </a:r>
          </a:p>
          <a:p>
            <a:endParaRPr lang="en-US" baseline="0" dirty="0"/>
          </a:p>
          <a:p>
            <a:r>
              <a:rPr lang="en-US" baseline="0" dirty="0"/>
              <a:t>We leverage  DASS 21, depression, anxiety and stress scale, within our Health Assessment, to risk stratify one’s emotional well-being.</a:t>
            </a:r>
          </a:p>
          <a:p>
            <a:endParaRPr lang="en-US" baseline="0" dirty="0"/>
          </a:p>
          <a:p>
            <a:r>
              <a:rPr lang="en-US" baseline="0" dirty="0"/>
              <a:t>Not only do we include print and on-line resources regarding someone's’ emotional well-being…..we also outreach within the 10 days of the biometric screenings to those with moderate to severe emotional health risks.</a:t>
            </a:r>
          </a:p>
          <a:p>
            <a:endParaRPr lang="en-US" baseline="0" dirty="0"/>
          </a:p>
          <a:p>
            <a:r>
              <a:rPr lang="en-US" baseline="0" dirty="0"/>
              <a:t>Our staff that reaches out to members are licensed clinical behavioral specialists</a:t>
            </a:r>
          </a:p>
          <a:p>
            <a:endParaRPr lang="en-US" baseline="0" dirty="0"/>
          </a:p>
          <a:p>
            <a:pPr defTabSz="948507" eaLnBrk="1" fontAlgn="auto" hangingPunct="1">
              <a:spcBef>
                <a:spcPts val="0"/>
              </a:spcBef>
              <a:spcAft>
                <a:spcPts val="0"/>
              </a:spcAft>
              <a:defRPr/>
            </a:pPr>
            <a:r>
              <a:rPr lang="en-US" baseline="0" dirty="0"/>
              <a:t>The goal is warm transfer the member to your EAP, your health plan, community resources and in the most extreme situations use our crisis intervention protocols</a:t>
            </a:r>
          </a:p>
          <a:p>
            <a:endParaRPr lang="en-US" baseline="0" dirty="0"/>
          </a:p>
          <a:p>
            <a:r>
              <a:rPr lang="en-US" dirty="0"/>
              <a:t>We are set apart from all other wellness vendors in our ability to provide a comprehensive data set which allows us to uniquely identify emotional health risk, its connection and impact on physical health, with strategically focused</a:t>
            </a:r>
            <a:r>
              <a:rPr lang="en-US" baseline="0" dirty="0"/>
              <a:t> i</a:t>
            </a:r>
            <a:r>
              <a:rPr lang="en-US" dirty="0"/>
              <a:t>nterventions, that</a:t>
            </a:r>
            <a:r>
              <a:rPr lang="en-US" baseline="0" dirty="0"/>
              <a:t> allows us to </a:t>
            </a:r>
            <a:r>
              <a:rPr lang="en-US" dirty="0"/>
              <a:t>meaningfully assess the effectiveness of these interventions. </a:t>
            </a:r>
          </a:p>
          <a:p>
            <a:endParaRPr lang="en-US" dirty="0"/>
          </a:p>
        </p:txBody>
      </p:sp>
      <p:sp>
        <p:nvSpPr>
          <p:cNvPr id="4" name="Slide Number Placeholder 3"/>
          <p:cNvSpPr>
            <a:spLocks noGrp="1"/>
          </p:cNvSpPr>
          <p:nvPr>
            <p:ph type="sldNum" sz="quarter" idx="10"/>
          </p:nvPr>
        </p:nvSpPr>
        <p:spPr/>
        <p:txBody>
          <a:bodyPr/>
          <a:lstStyle/>
          <a:p>
            <a:fld id="{8251103C-BF35-431F-A7FB-CA9426533B0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77728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58587E-A916-4CC6-A5E3-1628757514B0}" type="slidenum">
              <a:rPr lang="en-US"/>
              <a:pPr>
                <a:defRPr/>
              </a:pPr>
              <a:t>39</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576645-5041-4F25-A920-8E7AE97EB424}" type="slidenum">
              <a:rPr lang="en-US"/>
              <a:pPr>
                <a:defRPr/>
              </a:pPr>
              <a:t>40</a:t>
            </a:fld>
            <a:endParaRPr lang="en-US" dirty="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p:txBody>
      </p:sp>
      <p:sp>
        <p:nvSpPr>
          <p:cNvPr id="4" name="Slide Number Placeholder 3"/>
          <p:cNvSpPr>
            <a:spLocks noGrp="1"/>
          </p:cNvSpPr>
          <p:nvPr>
            <p:ph type="sldNum" sz="quarter" idx="10"/>
          </p:nvPr>
        </p:nvSpPr>
        <p:spPr/>
        <p:txBody>
          <a:bodyPr/>
          <a:lstStyle/>
          <a:p>
            <a:fld id="{8251103C-BF35-431F-A7FB-CA9426533B0E}" type="slidenum">
              <a:rPr lang="en-US" smtClean="0"/>
              <a:pPr/>
              <a:t>41</a:t>
            </a:fld>
            <a:endParaRPr lang="en-US" dirty="0"/>
          </a:p>
        </p:txBody>
      </p:sp>
    </p:spTree>
    <p:extLst>
      <p:ext uri="{BB962C8B-B14F-4D97-AF65-F5344CB8AC3E}">
        <p14:creationId xmlns:p14="http://schemas.microsoft.com/office/powerpoint/2010/main" val="2349876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BF1E94-B8F4-4870-8816-C04F61BC3F7B}" type="slidenum">
              <a:rPr lang="en-US"/>
              <a:pPr>
                <a:defRPr/>
              </a:pPr>
              <a:t>42</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Debbie</a:t>
            </a:r>
          </a:p>
          <a:p>
            <a:endParaRPr lang="en-US" sz="1100" dirty="0"/>
          </a:p>
          <a:p>
            <a:r>
              <a:rPr lang="en-US" dirty="0"/>
              <a:t>We recognize the first goal of Griffin’s program is a strong member experience.</a:t>
            </a:r>
          </a:p>
          <a:p>
            <a:r>
              <a:rPr lang="en-US" dirty="0"/>
              <a:t>These additional savings could  provide another competitive advantage for Griffin.  </a:t>
            </a:r>
          </a:p>
          <a:p>
            <a:endParaRPr lang="en-US" dirty="0"/>
          </a:p>
          <a:p>
            <a:r>
              <a:rPr lang="en-US" dirty="0"/>
              <a:t>In order to illustrate the potential impact our program could have on Griffins bottom line</a:t>
            </a:r>
            <a:r>
              <a:rPr lang="en-US" baseline="0" dirty="0"/>
              <a:t> </a:t>
            </a:r>
            <a:r>
              <a:rPr lang="en-US" dirty="0"/>
              <a:t>our on-staff credentialed actuary, has created a customized “cost avoidance model”.  The goal of this model is to show that, in addition to the amazing innovation and health improvements that will result from our program, partnering with Interactive Health also makes good business sense.</a:t>
            </a:r>
          </a:p>
          <a:p>
            <a:endParaRPr lang="en-US" dirty="0"/>
          </a:p>
          <a:p>
            <a:r>
              <a:rPr lang="en-US" dirty="0"/>
              <a:t>Systematic</a:t>
            </a:r>
            <a:r>
              <a:rPr lang="en-US" baseline="0" dirty="0"/>
              <a:t> approach to participation </a:t>
            </a:r>
            <a:r>
              <a:rPr lang="en-US" baseline="0"/>
              <a:t>and engagement.</a:t>
            </a:r>
            <a:endParaRPr lang="en-US" dirty="0"/>
          </a:p>
          <a:p>
            <a:endParaRPr lang="en-US" dirty="0"/>
          </a:p>
          <a:p>
            <a:r>
              <a:rPr lang="en-US" dirty="0"/>
              <a:t> </a:t>
            </a:r>
          </a:p>
          <a:p>
            <a:r>
              <a:rPr lang="en-US" dirty="0"/>
              <a:t>We’ve customized this model based on companies in our book of business who are in the healthcare industry and those members who tested in both 2014 and 2015</a:t>
            </a:r>
          </a:p>
          <a:p>
            <a:endParaRPr lang="en-US" dirty="0"/>
          </a:p>
          <a:p>
            <a:r>
              <a:rPr lang="en-US" dirty="0"/>
              <a:t>Our analysis has shown that these companies exhibit similar levels of health risk as well as a comparable propensity for health improvement with our comprehensive program.  </a:t>
            </a:r>
          </a:p>
          <a:p>
            <a:endParaRPr lang="en-US" dirty="0"/>
          </a:p>
          <a:p>
            <a:r>
              <a:rPr lang="en-US" dirty="0"/>
              <a:t>This information allows us to estimate the total number of Griffin participants who would test in an at-risk range for each of five (5) key conditions during the first year, along with the estimated likelihood of migrating to a healthier state in one year of the program.  While this analysis is not meant to be exhaustive, it can provide a conservative estimate of cost avoidance and overall return on investment which, compared to the overall cost of the program, we think is incredibly compelling.</a:t>
            </a:r>
          </a:p>
          <a:p>
            <a:endParaRPr lang="en-US" sz="1100" dirty="0"/>
          </a:p>
        </p:txBody>
      </p:sp>
      <p:sp>
        <p:nvSpPr>
          <p:cNvPr id="4" name="Slide Number Placeholder 3"/>
          <p:cNvSpPr>
            <a:spLocks noGrp="1"/>
          </p:cNvSpPr>
          <p:nvPr>
            <p:ph type="sldNum" sz="quarter" idx="10"/>
          </p:nvPr>
        </p:nvSpPr>
        <p:spPr/>
        <p:txBody>
          <a:bodyPr/>
          <a:lstStyle/>
          <a:p>
            <a:fld id="{8251103C-BF35-431F-A7FB-CA9426533B0E}" type="slidenum">
              <a:rPr lang="en-US" smtClean="0"/>
              <a:pPr/>
              <a:t>43</a:t>
            </a:fld>
            <a:endParaRPr lang="en-US" dirty="0"/>
          </a:p>
        </p:txBody>
      </p:sp>
    </p:spTree>
    <p:extLst>
      <p:ext uri="{BB962C8B-B14F-4D97-AF65-F5344CB8AC3E}">
        <p14:creationId xmlns:p14="http://schemas.microsoft.com/office/powerpoint/2010/main" val="327753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p:txBody>
      </p:sp>
      <p:sp>
        <p:nvSpPr>
          <p:cNvPr id="4" name="Slide Number Placeholder 3"/>
          <p:cNvSpPr>
            <a:spLocks noGrp="1"/>
          </p:cNvSpPr>
          <p:nvPr>
            <p:ph type="sldNum" sz="quarter" idx="10"/>
          </p:nvPr>
        </p:nvSpPr>
        <p:spPr/>
        <p:txBody>
          <a:bodyPr/>
          <a:lstStyle/>
          <a:p>
            <a:fld id="{8251103C-BF35-431F-A7FB-CA9426533B0E}" type="slidenum">
              <a:rPr lang="en-US" smtClean="0"/>
              <a:pPr/>
              <a:t>44</a:t>
            </a:fld>
            <a:endParaRPr lang="en-US" dirty="0"/>
          </a:p>
        </p:txBody>
      </p:sp>
    </p:spTree>
    <p:extLst>
      <p:ext uri="{BB962C8B-B14F-4D97-AF65-F5344CB8AC3E}">
        <p14:creationId xmlns:p14="http://schemas.microsoft.com/office/powerpoint/2010/main" val="3493316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0406" y="4392685"/>
            <a:ext cx="7154793" cy="5208514"/>
          </a:xfrm>
        </p:spPr>
        <p:txBody>
          <a:bodyPr/>
          <a:lstStyle/>
          <a:p>
            <a:r>
              <a:rPr lang="en-US" sz="900" dirty="0">
                <a:ea typeface="+mn-ea"/>
                <a:cs typeface="+mn-cs"/>
              </a:rPr>
              <a:t>Cathy</a:t>
            </a:r>
          </a:p>
          <a:p>
            <a:endParaRPr lang="en-US" sz="900" dirty="0">
              <a:ea typeface="+mn-ea"/>
              <a:cs typeface="+mn-cs"/>
            </a:endParaRPr>
          </a:p>
          <a:p>
            <a:r>
              <a:rPr lang="en-US" sz="900" dirty="0">
                <a:ea typeface="+mn-ea"/>
                <a:cs typeface="+mn-cs"/>
              </a:rPr>
              <a:t>The risk levels are defined as follows:</a:t>
            </a:r>
          </a:p>
          <a:p>
            <a:r>
              <a:rPr lang="en-US" sz="900" dirty="0">
                <a:ea typeface="+mn-ea"/>
                <a:cs typeface="+mn-cs"/>
              </a:rPr>
              <a:t>A1c:       State	           Fasting Blood Glucose</a:t>
            </a:r>
          </a:p>
          <a:p>
            <a:r>
              <a:rPr lang="en-US" sz="900" dirty="0">
                <a:ea typeface="+mn-ea"/>
                <a:cs typeface="+mn-cs"/>
              </a:rPr>
              <a:t>&lt;5.7       Healthy 	            &lt;110</a:t>
            </a:r>
          </a:p>
          <a:p>
            <a:r>
              <a:rPr lang="en-US" sz="900" dirty="0">
                <a:ea typeface="+mn-ea"/>
                <a:cs typeface="+mn-cs"/>
              </a:rPr>
              <a:t>5.7:6.4    Pre-Diabetes     	             110:125</a:t>
            </a:r>
          </a:p>
          <a:p>
            <a:r>
              <a:rPr lang="en-US" sz="900" dirty="0">
                <a:ea typeface="+mn-ea"/>
                <a:cs typeface="+mn-cs"/>
              </a:rPr>
              <a:t>6.5:6.9    Diabetes                         126:149</a:t>
            </a:r>
          </a:p>
          <a:p>
            <a:r>
              <a:rPr lang="en-US" sz="900" dirty="0">
                <a:ea typeface="+mn-ea"/>
                <a:cs typeface="+mn-cs"/>
              </a:rPr>
              <a:t>&gt;7.0       Out of Control                  &gt;=150</a:t>
            </a:r>
          </a:p>
        </p:txBody>
      </p:sp>
      <p:sp>
        <p:nvSpPr>
          <p:cNvPr id="4" name="Slide Number Placeholder 3"/>
          <p:cNvSpPr>
            <a:spLocks noGrp="1"/>
          </p:cNvSpPr>
          <p:nvPr>
            <p:ph type="sldNum" sz="quarter" idx="10"/>
          </p:nvPr>
        </p:nvSpPr>
        <p:spPr/>
        <p:txBody>
          <a:bodyPr/>
          <a:lstStyle/>
          <a:p>
            <a:fld id="{8251103C-BF35-431F-A7FB-CA9426533B0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08531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a:t>
            </a:r>
            <a:r>
              <a:rPr lang="en-US" baseline="0" dirty="0" smtClean="0"/>
              <a:t> brief on key actions to engage hourly and salaried employees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9A9AD6D-F7F5-D74D-B677-A93BBC9100F3}" type="slidenum">
              <a:rPr lang="en-US" smtClean="0"/>
              <a:pPr>
                <a:defRPr/>
              </a:pPr>
              <a:t>28</a:t>
            </a:fld>
            <a:endParaRPr lang="en-US" dirty="0"/>
          </a:p>
        </p:txBody>
      </p:sp>
    </p:spTree>
    <p:extLst>
      <p:ext uri="{BB962C8B-B14F-4D97-AF65-F5344CB8AC3E}">
        <p14:creationId xmlns:p14="http://schemas.microsoft.com/office/powerpoint/2010/main" val="302052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second highlight on sample strategy (that can be provided as</a:t>
            </a:r>
            <a:r>
              <a:rPr lang="en-US" baseline="0" dirty="0" smtClean="0"/>
              <a:t> part of HU rollout or implementation meetings</a:t>
            </a:r>
            <a:endParaRPr lang="en-US" dirty="0"/>
          </a:p>
        </p:txBody>
      </p:sp>
      <p:sp>
        <p:nvSpPr>
          <p:cNvPr id="4" name="Slide Number Placeholder 3"/>
          <p:cNvSpPr>
            <a:spLocks noGrp="1"/>
          </p:cNvSpPr>
          <p:nvPr>
            <p:ph type="sldNum" sz="quarter" idx="10"/>
          </p:nvPr>
        </p:nvSpPr>
        <p:spPr/>
        <p:txBody>
          <a:bodyPr/>
          <a:lstStyle/>
          <a:p>
            <a:pPr>
              <a:defRPr/>
            </a:pPr>
            <a:fld id="{E9A9AD6D-F7F5-D74D-B677-A93BBC9100F3}" type="slidenum">
              <a:rPr lang="en-US" smtClean="0"/>
              <a:pPr>
                <a:defRPr/>
              </a:pPr>
              <a:t>29</a:t>
            </a:fld>
            <a:endParaRPr lang="en-US" dirty="0"/>
          </a:p>
        </p:txBody>
      </p:sp>
    </p:spTree>
    <p:extLst>
      <p:ext uri="{BB962C8B-B14F-4D97-AF65-F5344CB8AC3E}">
        <p14:creationId xmlns:p14="http://schemas.microsoft.com/office/powerpoint/2010/main" val="70144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51103C-BF35-431F-A7FB-CA9426533B0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0289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51103C-BF35-431F-A7FB-CA9426533B0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6111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171"/>
            <a:r>
              <a:rPr lang="en-US" dirty="0" smtClean="0"/>
              <a:t>15 second highlight on sample strategy (that can be provided as</a:t>
            </a:r>
            <a:r>
              <a:rPr lang="en-US" baseline="0" dirty="0" smtClean="0"/>
              <a:t> part of HU rollout or implementation meetings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9A9AD6D-F7F5-D74D-B677-A93BBC9100F3}" type="slidenum">
              <a:rPr lang="en-US" smtClean="0"/>
              <a:pPr>
                <a:defRPr/>
              </a:pPr>
              <a:t>33</a:t>
            </a:fld>
            <a:endParaRPr lang="en-US" dirty="0"/>
          </a:p>
        </p:txBody>
      </p:sp>
    </p:spTree>
    <p:extLst>
      <p:ext uri="{BB962C8B-B14F-4D97-AF65-F5344CB8AC3E}">
        <p14:creationId xmlns:p14="http://schemas.microsoft.com/office/powerpoint/2010/main" val="237338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4767">
              <a:defRPr/>
            </a:pPr>
            <a:r>
              <a:rPr lang="en-US" baseline="0" dirty="0"/>
              <a:t>Debbie</a:t>
            </a:r>
          </a:p>
          <a:p>
            <a:pPr defTabSz="484767">
              <a:defRPr/>
            </a:pPr>
            <a:r>
              <a:rPr lang="en-US" baseline="0" dirty="0"/>
              <a:t>We not only make a difference in our member’s lives….we make a difference in the marketplace.</a:t>
            </a:r>
          </a:p>
          <a:p>
            <a:pPr defTabSz="484767">
              <a:defRPr/>
            </a:pPr>
            <a:endParaRPr lang="en-US" baseline="0" dirty="0"/>
          </a:p>
          <a:p>
            <a:pPr defTabSz="484767">
              <a:defRPr/>
            </a:pPr>
            <a:r>
              <a:rPr lang="en-US" baseline="0" dirty="0"/>
              <a:t>As you evaluate your options….we realize the market has become crowded and everyone starts to sound alike</a:t>
            </a:r>
          </a:p>
          <a:p>
            <a:pPr defTabSz="484767">
              <a:defRPr/>
            </a:pPr>
            <a:endParaRPr lang="en-US" baseline="0" dirty="0"/>
          </a:p>
          <a:p>
            <a:pPr defTabSz="484767">
              <a:defRPr/>
            </a:pPr>
            <a:r>
              <a:rPr lang="en-US" baseline="0" dirty="0"/>
              <a:t>Today, you will hear how we are different and stand apart from the crowd in these 4 areas:</a:t>
            </a:r>
          </a:p>
          <a:p>
            <a:pPr defTabSz="484767">
              <a:defRPr/>
            </a:pPr>
            <a:endParaRPr lang="en-US" baseline="0" dirty="0"/>
          </a:p>
          <a:p>
            <a:pPr defTabSz="484767">
              <a:defRPr/>
            </a:pPr>
            <a:r>
              <a:rPr lang="en-US" i="1" baseline="0" dirty="0"/>
              <a:t>Personalized Solutions</a:t>
            </a:r>
            <a:r>
              <a:rPr lang="en-US" baseline="0" dirty="0"/>
              <a:t>: Each interaction we have with a member is designed with the intent to engage with a personal, one on one experience. Every component of a member’s experience whether through the communications they receive, their biometric screenings, health coaching interactions, suggested action items, print and on-line activity…is completely tailored for each individual member based on what we learned from their biometrics and health assessment.  This is possible because of our clinical rules engine that customizes not only the member’s experience but the way in which we build our clients’ programs.  …  I will spend more time on our rules engine in a few more minutes.</a:t>
            </a:r>
          </a:p>
          <a:p>
            <a:pPr defTabSz="484767">
              <a:defRPr/>
            </a:pPr>
            <a:endParaRPr lang="en-US" baseline="0" dirty="0"/>
          </a:p>
          <a:p>
            <a:pPr marL="0" lvl="1" defTabSz="484767" eaLnBrk="1" fontAlgn="auto" hangingPunct="1">
              <a:spcBef>
                <a:spcPts val="0"/>
              </a:spcBef>
              <a:spcAft>
                <a:spcPts val="0"/>
              </a:spcAft>
              <a:defRPr/>
            </a:pPr>
            <a:r>
              <a:rPr lang="en-US" i="1" baseline="0" dirty="0">
                <a:solidFill>
                  <a:srgbClr val="0070C0"/>
                </a:solidFill>
              </a:rPr>
              <a:t>Connect to Care: </a:t>
            </a:r>
            <a:r>
              <a:rPr lang="en-US" baseline="0" dirty="0"/>
              <a:t>We provide a member </a:t>
            </a:r>
            <a:r>
              <a:rPr lang="en-US" dirty="0">
                <a:latin typeface="Calibri" panose="020F0502020204030204" pitchFamily="34" charset="0"/>
                <a:ea typeface="+mn-ea"/>
                <a:cs typeface="+mn-cs"/>
              </a:rPr>
              <a:t>swift insights into their specific physical and emotional health risks….and connect them with the appropriate care, whether through IH resources, their physician or Griffin’s internal resources.</a:t>
            </a:r>
          </a:p>
          <a:p>
            <a:pPr marL="0" lvl="1" defTabSz="484767" eaLnBrk="1" fontAlgn="auto" hangingPunct="1">
              <a:spcBef>
                <a:spcPts val="0"/>
              </a:spcBef>
              <a:spcAft>
                <a:spcPts val="0"/>
              </a:spcAft>
              <a:defRPr/>
            </a:pPr>
            <a:endParaRPr lang="en-US" dirty="0">
              <a:latin typeface="Calibri" panose="020F0502020204030204" pitchFamily="34" charset="0"/>
              <a:ea typeface="+mn-ea"/>
              <a:cs typeface="+mn-cs"/>
            </a:endParaRPr>
          </a:p>
          <a:p>
            <a:pPr marL="0" lvl="1" defTabSz="484767" eaLnBrk="1" fontAlgn="auto" hangingPunct="1">
              <a:spcBef>
                <a:spcPts val="0"/>
              </a:spcBef>
              <a:spcAft>
                <a:spcPts val="0"/>
              </a:spcAft>
              <a:defRPr/>
            </a:pPr>
            <a:r>
              <a:rPr lang="en-US" i="1" dirty="0">
                <a:latin typeface="Calibri" panose="020F0502020204030204" pitchFamily="34" charset="0"/>
                <a:ea typeface="+mn-ea"/>
                <a:cs typeface="+mn-cs"/>
              </a:rPr>
              <a:t>Innovate with a Purpose: </a:t>
            </a:r>
            <a:r>
              <a:rPr lang="en-US" dirty="0">
                <a:latin typeface="Calibri" panose="020F0502020204030204" pitchFamily="34" charset="0"/>
                <a:ea typeface="+mn-ea"/>
                <a:cs typeface="+mn-cs"/>
              </a:rPr>
              <a:t>Everything portion of our program is designed with a purpose. </a:t>
            </a:r>
          </a:p>
          <a:p>
            <a:pPr marL="0" lvl="1" defTabSz="484767" eaLnBrk="1" fontAlgn="auto" hangingPunct="1">
              <a:spcBef>
                <a:spcPts val="0"/>
              </a:spcBef>
              <a:spcAft>
                <a:spcPts val="0"/>
              </a:spcAft>
              <a:defRPr/>
            </a:pPr>
            <a:r>
              <a:rPr lang="en-US" dirty="0">
                <a:latin typeface="Calibri" panose="020F0502020204030204" pitchFamily="34" charset="0"/>
                <a:ea typeface="+mn-ea"/>
                <a:cs typeface="+mn-cs"/>
              </a:rPr>
              <a:t>We use millions of data points to identify where and how we should focus our efforts.  </a:t>
            </a:r>
          </a:p>
          <a:p>
            <a:pPr marL="0" lvl="1" defTabSz="484767" eaLnBrk="1" fontAlgn="auto" hangingPunct="1">
              <a:spcBef>
                <a:spcPts val="0"/>
              </a:spcBef>
              <a:spcAft>
                <a:spcPts val="0"/>
              </a:spcAft>
              <a:defRPr/>
            </a:pPr>
            <a:endParaRPr lang="en-US" dirty="0">
              <a:latin typeface="Calibri" panose="020F0502020204030204" pitchFamily="34" charset="0"/>
              <a:ea typeface="+mn-ea"/>
              <a:cs typeface="+mn-cs"/>
            </a:endParaRPr>
          </a:p>
          <a:p>
            <a:pPr marL="0" lvl="1" defTabSz="484767" eaLnBrk="1" fontAlgn="auto" hangingPunct="1">
              <a:spcBef>
                <a:spcPts val="0"/>
              </a:spcBef>
              <a:spcAft>
                <a:spcPts val="0"/>
              </a:spcAft>
              <a:defRPr/>
            </a:pPr>
            <a:r>
              <a:rPr lang="en-US" dirty="0">
                <a:latin typeface="Calibri" panose="020F0502020204030204" pitchFamily="34" charset="0"/>
                <a:ea typeface="+mn-ea"/>
                <a:cs typeface="+mn-cs"/>
              </a:rPr>
              <a:t>Whether it be the design and layout of our members’ portal site</a:t>
            </a:r>
          </a:p>
          <a:p>
            <a:pPr marL="0" lvl="1" defTabSz="484767" eaLnBrk="1" fontAlgn="auto" hangingPunct="1">
              <a:spcBef>
                <a:spcPts val="0"/>
              </a:spcBef>
              <a:spcAft>
                <a:spcPts val="0"/>
              </a:spcAft>
              <a:defRPr/>
            </a:pPr>
            <a:endParaRPr lang="en-US" dirty="0">
              <a:latin typeface="Calibri" panose="020F0502020204030204" pitchFamily="34" charset="0"/>
              <a:ea typeface="+mn-ea"/>
              <a:cs typeface="+mn-cs"/>
            </a:endParaRPr>
          </a:p>
          <a:p>
            <a:pPr marL="0" lvl="1" defTabSz="484767" eaLnBrk="1" fontAlgn="auto" hangingPunct="1">
              <a:spcBef>
                <a:spcPts val="0"/>
              </a:spcBef>
              <a:spcAft>
                <a:spcPts val="0"/>
              </a:spcAft>
              <a:defRPr/>
            </a:pPr>
            <a:r>
              <a:rPr lang="en-US" dirty="0">
                <a:latin typeface="Calibri" panose="020F0502020204030204" pitchFamily="34" charset="0"/>
                <a:ea typeface="+mn-ea"/>
                <a:cs typeface="+mn-cs"/>
              </a:rPr>
              <a:t>To expanding our services to include emotional health because we analyzed the power of the mind-body connection</a:t>
            </a:r>
          </a:p>
          <a:p>
            <a:pPr marL="0" lvl="1" defTabSz="484767" eaLnBrk="1" fontAlgn="auto" hangingPunct="1">
              <a:spcBef>
                <a:spcPts val="0"/>
              </a:spcBef>
              <a:spcAft>
                <a:spcPts val="0"/>
              </a:spcAft>
              <a:defRPr/>
            </a:pPr>
            <a:endParaRPr lang="en-US" dirty="0">
              <a:latin typeface="Calibri" panose="020F0502020204030204" pitchFamily="34" charset="0"/>
              <a:ea typeface="+mn-ea"/>
              <a:cs typeface="+mn-cs"/>
            </a:endParaRPr>
          </a:p>
          <a:p>
            <a:pPr marL="0" lvl="1" defTabSz="484767" eaLnBrk="1" fontAlgn="auto" hangingPunct="1">
              <a:spcBef>
                <a:spcPts val="0"/>
              </a:spcBef>
              <a:spcAft>
                <a:spcPts val="0"/>
              </a:spcAft>
              <a:defRPr/>
            </a:pPr>
            <a:r>
              <a:rPr lang="en-US" dirty="0">
                <a:latin typeface="Calibri" panose="020F0502020204030204" pitchFamily="34" charset="0"/>
                <a:ea typeface="+mn-ea"/>
                <a:cs typeface="+mn-cs"/>
              </a:rPr>
              <a:t>Or, the strategic collaboration on benefit plan design, incentive approaches, and creating a corporate culture of wellbeing</a:t>
            </a:r>
          </a:p>
          <a:p>
            <a:pPr marL="0" lvl="1" defTabSz="484767" eaLnBrk="1" fontAlgn="auto" hangingPunct="1">
              <a:spcBef>
                <a:spcPts val="0"/>
              </a:spcBef>
              <a:spcAft>
                <a:spcPts val="0"/>
              </a:spcAft>
              <a:defRPr/>
            </a:pPr>
            <a:endParaRPr lang="en-US" dirty="0">
              <a:latin typeface="Calibri" panose="020F0502020204030204" pitchFamily="34" charset="0"/>
              <a:ea typeface="+mn-ea"/>
              <a:cs typeface="+mn-cs"/>
            </a:endParaRPr>
          </a:p>
          <a:p>
            <a:pPr marL="0" lvl="1" defTabSz="484767" eaLnBrk="1" fontAlgn="auto" hangingPunct="1">
              <a:spcBef>
                <a:spcPts val="0"/>
              </a:spcBef>
              <a:spcAft>
                <a:spcPts val="0"/>
              </a:spcAft>
              <a:defRPr/>
            </a:pPr>
            <a:r>
              <a:rPr lang="en-US" i="1" dirty="0">
                <a:latin typeface="Calibri" panose="020F0502020204030204" pitchFamily="34" charset="0"/>
                <a:ea typeface="+mn-ea"/>
                <a:cs typeface="+mn-cs"/>
              </a:rPr>
              <a:t>Drive Results</a:t>
            </a:r>
            <a:r>
              <a:rPr lang="en-US" dirty="0">
                <a:latin typeface="Calibri" panose="020F0502020204030204" pitchFamily="34" charset="0"/>
                <a:ea typeface="+mn-ea"/>
                <a:cs typeface="+mn-cs"/>
              </a:rPr>
              <a:t>: All of these components working together drive </a:t>
            </a:r>
            <a:r>
              <a:rPr lang="en-US" dirty="0" err="1">
                <a:latin typeface="Calibri" panose="020F0502020204030204" pitchFamily="34" charset="0"/>
                <a:ea typeface="+mn-ea"/>
                <a:cs typeface="+mn-cs"/>
              </a:rPr>
              <a:t>measuarble</a:t>
            </a:r>
            <a:r>
              <a:rPr lang="en-US" dirty="0">
                <a:latin typeface="Calibri" panose="020F0502020204030204" pitchFamily="34" charset="0"/>
                <a:ea typeface="+mn-ea"/>
                <a:cs typeface="+mn-cs"/>
              </a:rPr>
              <a:t> results and health improvement which we will spend time on later today.</a:t>
            </a:r>
            <a:endParaRPr lang="en-US" sz="1700" dirty="0">
              <a:latin typeface="Calibri" panose="020F0502020204030204" pitchFamily="34" charset="0"/>
              <a:ea typeface="+mn-ea"/>
              <a:cs typeface="+mn-cs"/>
            </a:endParaRPr>
          </a:p>
          <a:p>
            <a:pPr defTabSz="484767">
              <a:defRPr/>
            </a:pPr>
            <a:endParaRPr lang="en-US" baseline="0" dirty="0"/>
          </a:p>
        </p:txBody>
      </p:sp>
      <p:sp>
        <p:nvSpPr>
          <p:cNvPr id="4" name="Slide Number Placeholder 3"/>
          <p:cNvSpPr>
            <a:spLocks noGrp="1"/>
          </p:cNvSpPr>
          <p:nvPr>
            <p:ph type="sldNum" sz="quarter" idx="10"/>
          </p:nvPr>
        </p:nvSpPr>
        <p:spPr/>
        <p:txBody>
          <a:bodyPr/>
          <a:lstStyle/>
          <a:p>
            <a:fld id="{99F5B5FF-C473-5B49-BB9A-3B14840424CD}"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326396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2A65DA-C35B-48F2-B8A1-E2345A0F9C3C}" type="slidenum">
              <a:rPr lang="en-US"/>
              <a:pPr>
                <a:defRPr/>
              </a:pPr>
              <a:t>35</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a:p>
            <a:endParaRPr lang="en-US" dirty="0"/>
          </a:p>
        </p:txBody>
      </p:sp>
      <p:sp>
        <p:nvSpPr>
          <p:cNvPr id="4" name="Slide Number Placeholder 3"/>
          <p:cNvSpPr>
            <a:spLocks noGrp="1"/>
          </p:cNvSpPr>
          <p:nvPr>
            <p:ph type="sldNum" sz="quarter" idx="10"/>
          </p:nvPr>
        </p:nvSpPr>
        <p:spPr/>
        <p:txBody>
          <a:bodyPr/>
          <a:lstStyle/>
          <a:p>
            <a:fld id="{8251103C-BF35-431F-A7FB-CA9426533B0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049888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lternate Title Slide">
    <p:bg>
      <p:bgPr>
        <a:solidFill>
          <a:schemeClr val="bg1">
            <a:alpha val="9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3"/>
          <p:cNvSpPr>
            <a:spLocks noGrp="1" noChangeArrowheads="1"/>
          </p:cNvSpPr>
          <p:nvPr>
            <p:ph type="ctrTitle"/>
          </p:nvPr>
        </p:nvSpPr>
        <p:spPr>
          <a:xfrm>
            <a:off x="228600" y="2057400"/>
            <a:ext cx="8661662" cy="762000"/>
          </a:xfrm>
        </p:spPr>
        <p:txBody>
          <a:bodyPr anchor="b"/>
          <a:lstStyle>
            <a:lvl1pPr algn="l">
              <a:defRPr sz="2800">
                <a:solidFill>
                  <a:schemeClr val="bg1"/>
                </a:solidFill>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228600" y="2819400"/>
            <a:ext cx="8661662" cy="533400"/>
          </a:xfrm>
        </p:spPr>
        <p:txBody>
          <a:bodyPr/>
          <a:lstStyle>
            <a:lvl1pPr marL="0" indent="0" algn="l">
              <a:lnSpc>
                <a:spcPct val="75000"/>
              </a:lnSpc>
              <a:buFontTx/>
              <a:buNone/>
              <a:defRPr sz="1600">
                <a:solidFill>
                  <a:schemeClr val="accent2">
                    <a:lumMod val="20000"/>
                    <a:lumOff val="80000"/>
                  </a:schemeClr>
                </a:solidFill>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2846335121"/>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1"/>
          </p:nvPr>
        </p:nvSpPr>
        <p:spPr>
          <a:xfrm>
            <a:off x="533400" y="1295400"/>
            <a:ext cx="7848600" cy="4343400"/>
          </a:xfrm>
        </p:spPr>
        <p:txBody>
          <a:bodyPr/>
          <a:lstStyle/>
          <a:p>
            <a:pPr lvl="0"/>
            <a:r>
              <a:rPr lang="en-US" noProof="0" dirty="0" smtClean="0"/>
              <a:t>Click icon to add picture</a:t>
            </a:r>
          </a:p>
        </p:txBody>
      </p:sp>
      <p:sp>
        <p:nvSpPr>
          <p:cNvPr id="6"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20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Tree>
    <p:extLst>
      <p:ext uri="{BB962C8B-B14F-4D97-AF65-F5344CB8AC3E}">
        <p14:creationId xmlns:p14="http://schemas.microsoft.com/office/powerpoint/2010/main" val="1487131343"/>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576387"/>
            <a:ext cx="9144000" cy="1362075"/>
          </a:xfrm>
        </p:spPr>
        <p:txBody>
          <a:bodyPr anchor="t"/>
          <a:lstStyle>
            <a:lvl1pPr algn="ctr">
              <a:defRPr sz="4000" b="1" cap="all"/>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A046A122-447B-4D01-9874-4B7589AE6D3A}" type="slidenum">
              <a:rPr lang="en-US"/>
              <a:pPr>
                <a:defRPr/>
              </a:pPr>
              <a:t>‹#›</a:t>
            </a:fld>
            <a:endParaRPr lang="en-US" dirty="0"/>
          </a:p>
        </p:txBody>
      </p:sp>
    </p:spTree>
    <p:extLst>
      <p:ext uri="{BB962C8B-B14F-4D97-AF65-F5344CB8AC3E}">
        <p14:creationId xmlns:p14="http://schemas.microsoft.com/office/powerpoint/2010/main" val="2763009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5AD58C0-E4C7-4243-934D-0F26ABCFDE9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7328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9552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576387"/>
            <a:ext cx="9144000" cy="1362075"/>
          </a:xfrm>
        </p:spPr>
        <p:txBody>
          <a:bodyPr anchor="t"/>
          <a:lstStyle>
            <a:lvl1pPr algn="ctr">
              <a:defRPr sz="4000" b="1" cap="all"/>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BB41D0CB-25ED-4325-BB04-0F0BF2F818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421171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Alternate Title Slide">
    <p:bg>
      <p:bgPr>
        <a:solidFill>
          <a:schemeClr val="bg1">
            <a:alpha val="90195"/>
          </a:schemeClr>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228600" y="2057400"/>
            <a:ext cx="8661662" cy="762000"/>
          </a:xfrm>
        </p:spPr>
        <p:txBody>
          <a:bodyPr anchor="b"/>
          <a:lstStyle>
            <a:lvl1pPr algn="l">
              <a:defRPr sz="2800">
                <a:solidFill>
                  <a:schemeClr val="bg1"/>
                </a:solidFill>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228600" y="2819400"/>
            <a:ext cx="8661662" cy="533400"/>
          </a:xfrm>
        </p:spPr>
        <p:txBody>
          <a:bodyPr/>
          <a:lstStyle>
            <a:lvl1pPr marL="0" indent="0" algn="l">
              <a:lnSpc>
                <a:spcPct val="75000"/>
              </a:lnSpc>
              <a:buFontTx/>
              <a:buNone/>
              <a:defRPr sz="1600">
                <a:solidFill>
                  <a:schemeClr val="accent2">
                    <a:lumMod val="20000"/>
                    <a:lumOff val="80000"/>
                  </a:schemeClr>
                </a:solidFill>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126382720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Next Steps">
    <p:spTree>
      <p:nvGrpSpPr>
        <p:cNvPr id="1" name=""/>
        <p:cNvGrpSpPr/>
        <p:nvPr/>
      </p:nvGrpSpPr>
      <p:grpSpPr>
        <a:xfrm>
          <a:off x="0" y="0"/>
          <a:ext cx="0" cy="0"/>
          <a:chOff x="0" y="0"/>
          <a:chExt cx="0" cy="0"/>
        </a:xfrm>
      </p:grpSpPr>
      <p:sp>
        <p:nvSpPr>
          <p:cNvPr id="7" name="Title 1"/>
          <p:cNvSpPr>
            <a:spLocks noGrp="1"/>
          </p:cNvSpPr>
          <p:nvPr>
            <p:ph type="title"/>
          </p:nvPr>
        </p:nvSpPr>
        <p:spPr>
          <a:xfrm>
            <a:off x="533400" y="508000"/>
            <a:ext cx="7772400" cy="685800"/>
          </a:xfrm>
        </p:spPr>
        <p:txBody>
          <a:bodyPr/>
          <a:lstStyle>
            <a:lvl1pPr>
              <a:defRPr>
                <a:solidFill>
                  <a:srgbClr val="0070C0"/>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9" name="Rectangle 3"/>
          <p:cNvSpPr>
            <a:spLocks noGrp="1" noChangeArrowheads="1"/>
          </p:cNvSpPr>
          <p:nvPr>
            <p:ph idx="1"/>
          </p:nvPr>
        </p:nvSpPr>
        <p:spPr bwMode="auto">
          <a:xfrm>
            <a:off x="5334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marL="342900" indent="-342900">
              <a:buFont typeface="Wingdings" pitchFamily="2" charset="2"/>
              <a:buChar char="§"/>
              <a:defRPr>
                <a:latin typeface="Tahoma" pitchFamily="34" charset="0"/>
                <a:ea typeface="Tahoma" pitchFamily="34" charset="0"/>
                <a:cs typeface="Tahoma" pitchFamily="34" charset="0"/>
              </a:defRPr>
            </a:lvl1pPr>
            <a:lvl2pPr marL="742950" indent="-285750">
              <a:buFont typeface="Wingdings" pitchFamily="2" charset="2"/>
              <a:buChar char="§"/>
              <a:defRPr>
                <a:latin typeface="Tahoma" pitchFamily="34" charset="0"/>
                <a:ea typeface="Tahoma" pitchFamily="34" charset="0"/>
                <a:cs typeface="Tahoma" pitchFamily="34" charset="0"/>
              </a:defRPr>
            </a:lvl2pPr>
            <a:lvl3pPr marL="1143000" indent="-228600">
              <a:buFont typeface="Wingdings" pitchFamily="2" charset="2"/>
              <a:buChar char="§"/>
              <a:defRPr>
                <a:latin typeface="Tahoma" pitchFamily="34" charset="0"/>
                <a:ea typeface="Tahoma" pitchFamily="34" charset="0"/>
                <a:cs typeface="Tahoma" pitchFamily="34" charset="0"/>
              </a:defRPr>
            </a:lvl3pPr>
            <a:lvl4pPr marL="1600200" indent="-228600">
              <a:buFont typeface="Wingdings" pitchFamily="2" charset="2"/>
              <a:buChar char="§"/>
              <a:defRPr>
                <a:latin typeface="Tahoma" pitchFamily="34" charset="0"/>
                <a:ea typeface="Tahoma" pitchFamily="34" charset="0"/>
                <a:cs typeface="Tahoma"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8705550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ransition Slide">
    <p:bg>
      <p:bgPr>
        <a:solidFill>
          <a:schemeClr val="bg1">
            <a:alpha val="90195"/>
          </a:schemeClr>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952625"/>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ctrTitle"/>
          </p:nvPr>
        </p:nvSpPr>
        <p:spPr>
          <a:xfrm>
            <a:off x="457200" y="2057400"/>
            <a:ext cx="8204462" cy="762000"/>
          </a:xfrm>
        </p:spPr>
        <p:txBody>
          <a:bodyPr anchor="b"/>
          <a:lstStyle>
            <a:lvl1pPr algn="l">
              <a:defRPr sz="2800">
                <a:solidFill>
                  <a:schemeClr val="tx1"/>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457200" y="2819400"/>
            <a:ext cx="8204462" cy="533400"/>
          </a:xfrm>
        </p:spPr>
        <p:txBody>
          <a:bodyPr/>
          <a:lstStyle>
            <a:lvl1pPr marL="0" indent="0" algn="l">
              <a:lnSpc>
                <a:spcPct val="75000"/>
              </a:lnSpc>
              <a:buFontTx/>
              <a:buNone/>
              <a:defRPr sz="1600" b="1">
                <a:solidFill>
                  <a:schemeClr val="accent3"/>
                </a:solidFill>
                <a:latin typeface="Tahoma" pitchFamily="34" charset="0"/>
                <a:ea typeface="Tahoma" pitchFamily="34" charset="0"/>
                <a:cs typeface="Tahoma" pitchFamily="34" charset="0"/>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299796019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533400" y="1600200"/>
            <a:ext cx="7772400" cy="4114800"/>
          </a:xfrm>
        </p:spPr>
        <p:txBody>
          <a:bodyPr/>
          <a:lstStyle>
            <a:lvl1pPr>
              <a:spcBef>
                <a:spcPts val="1200"/>
              </a:spcBef>
              <a:defRPr sz="2400">
                <a:solidFill>
                  <a:schemeClr val="tx1">
                    <a:lumMod val="65000"/>
                    <a:lumOff val="35000"/>
                  </a:schemeClr>
                </a:solidFill>
              </a:defRPr>
            </a:lvl1pPr>
            <a:lvl2pPr marL="396875" indent="-166688">
              <a:buClr>
                <a:schemeClr val="accent1"/>
              </a:buClr>
              <a:buFont typeface="Arial"/>
              <a:buChar char="•"/>
              <a:defRPr sz="2000">
                <a:solidFill>
                  <a:schemeClr val="tx1">
                    <a:lumMod val="65000"/>
                    <a:lumOff val="35000"/>
                  </a:schemeClr>
                </a:solidFill>
              </a:defRPr>
            </a:lvl2pPr>
            <a:lvl3pPr marL="801688" indent="-228600">
              <a:buClr>
                <a:schemeClr val="accent1"/>
              </a:buClr>
              <a:buFont typeface="Lucida Grande"/>
              <a:buChar char="–"/>
              <a:tabLst/>
              <a:defRPr sz="1800">
                <a:solidFill>
                  <a:schemeClr val="tx1">
                    <a:lumMod val="65000"/>
                    <a:lumOff val="35000"/>
                  </a:schemeClr>
                </a:solidFill>
              </a:defRPr>
            </a:lvl3pPr>
            <a:lvl4pPr marL="1198563" indent="-166688">
              <a:buFont typeface="Arial"/>
              <a:buChar char="•"/>
              <a:defRPr sz="1600">
                <a:solidFill>
                  <a:schemeClr val="tx1">
                    <a:lumMod val="65000"/>
                    <a:lumOff val="35000"/>
                  </a:schemeClr>
                </a:solidFill>
              </a:defRPr>
            </a:lvl4pPr>
            <a:lvl5pPr marL="1539875" indent="-166688">
              <a:buFont typeface="Lucida Grande"/>
              <a:buChar char="–"/>
              <a:defRPr sz="14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8610600" y="6480175"/>
            <a:ext cx="533400" cy="301625"/>
          </a:xfrm>
          <a:ln>
            <a:miter lim="800000"/>
            <a:headEnd/>
            <a:tailEnd/>
          </a:ln>
        </p:spPr>
        <p:txBody>
          <a:bodyPr wrap="none" anchor="ctr"/>
          <a:lstStyle>
            <a:lvl1pPr algn="ctr">
              <a:defRPr sz="2000" b="0">
                <a:solidFill>
                  <a:schemeClr val="accent2">
                    <a:lumMod val="20000"/>
                    <a:lumOff val="80000"/>
                  </a:schemeClr>
                </a:solidFill>
                <a:latin typeface="Tahoma" pitchFamily="34" charset="0"/>
                <a:ea typeface="Tahoma" pitchFamily="34" charset="0"/>
                <a:cs typeface="Tahoma" pitchFamily="34" charset="0"/>
              </a:defRPr>
            </a:lvl1pPr>
          </a:lstStyle>
          <a:p>
            <a:pPr>
              <a:defRPr/>
            </a:pPr>
            <a:fld id="{3AF708E4-ED09-4D47-87F0-D6FCAF288C12}" type="slidenum">
              <a:rPr lang="en-US">
                <a:solidFill>
                  <a:srgbClr val="3333CC">
                    <a:lumMod val="20000"/>
                    <a:lumOff val="80000"/>
                  </a:srgbClr>
                </a:solidFill>
              </a:rPr>
              <a:pPr>
                <a:defRPr/>
              </a:pPr>
              <a:t>‹#›</a:t>
            </a:fld>
            <a:endParaRPr lang="en-US" dirty="0">
              <a:solidFill>
                <a:srgbClr val="3333CC">
                  <a:lumMod val="20000"/>
                  <a:lumOff val="80000"/>
                </a:srgbClr>
              </a:solidFill>
            </a:endParaRPr>
          </a:p>
        </p:txBody>
      </p:sp>
    </p:spTree>
    <p:extLst>
      <p:ext uri="{BB962C8B-B14F-4D97-AF65-F5344CB8AC3E}">
        <p14:creationId xmlns:p14="http://schemas.microsoft.com/office/powerpoint/2010/main" val="314284109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326ECEEE-6EFB-4661-8B05-E9AAE15180A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5815214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ransition Slide">
    <p:bg>
      <p:bgPr>
        <a:solidFill>
          <a:schemeClr val="bg1">
            <a:alpha val="90000"/>
          </a:schemeClr>
        </a:solidFill>
        <a:effectLst/>
      </p:bgPr>
    </p:bg>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62780"/>
            <a:ext cx="9144000" cy="2066544"/>
          </a:xfrm>
          <a:prstGeom prst="rect">
            <a:avLst/>
          </a:prstGeom>
        </p:spPr>
      </p:pic>
      <p:sp>
        <p:nvSpPr>
          <p:cNvPr id="8" name="Rectangle 3"/>
          <p:cNvSpPr>
            <a:spLocks noGrp="1" noChangeArrowheads="1"/>
          </p:cNvSpPr>
          <p:nvPr>
            <p:ph type="ctrTitle"/>
          </p:nvPr>
        </p:nvSpPr>
        <p:spPr>
          <a:xfrm>
            <a:off x="304800" y="2079048"/>
            <a:ext cx="6248400" cy="990600"/>
          </a:xfrm>
        </p:spPr>
        <p:txBody>
          <a:bodyPr anchor="b"/>
          <a:lstStyle>
            <a:lvl1pPr algn="l">
              <a:defRPr sz="2800">
                <a:solidFill>
                  <a:schemeClr val="bg1"/>
                </a:solidFill>
              </a:defRPr>
            </a:lvl1pPr>
          </a:lstStyle>
          <a:p>
            <a:r>
              <a:rPr lang="en-US" dirty="0" smtClean="0"/>
              <a:t>Click to edit Master title style</a:t>
            </a:r>
            <a:endParaRPr lang="en-US" dirty="0"/>
          </a:p>
        </p:txBody>
      </p:sp>
      <p:sp>
        <p:nvSpPr>
          <p:cNvPr id="9" name="Rectangle 4"/>
          <p:cNvSpPr>
            <a:spLocks noGrp="1" noChangeArrowheads="1"/>
          </p:cNvSpPr>
          <p:nvPr>
            <p:ph type="subTitle" idx="1"/>
          </p:nvPr>
        </p:nvSpPr>
        <p:spPr>
          <a:xfrm>
            <a:off x="304800" y="3069648"/>
            <a:ext cx="6248400" cy="511752"/>
          </a:xfrm>
        </p:spPr>
        <p:txBody>
          <a:bodyPr/>
          <a:lstStyle>
            <a:lvl1pPr marL="0" indent="0" algn="l">
              <a:lnSpc>
                <a:spcPct val="75000"/>
              </a:lnSpc>
              <a:buFontTx/>
              <a:buNone/>
              <a:defRPr sz="1600">
                <a:solidFill>
                  <a:schemeClr val="accent2">
                    <a:lumMod val="20000"/>
                    <a:lumOff val="80000"/>
                  </a:schemeClr>
                </a:solidFill>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3053099286"/>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5F869115-A147-43FF-A171-0518ED7C537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486638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6DA7CDAF-466E-40CE-8CBE-16F26D84FAD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6301553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9A80B8B6-6404-4A4B-A3D0-9A7CF8B1F1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854455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20098AC7-6661-4291-BADB-39C7DEB8349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429805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0C7CA62B-DA6F-4D70-8EC3-043B1A1BE56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7279432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AB844541-EED2-41EB-B1B2-3C4380B8180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2120662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E17030F6-FAD9-4CC8-8654-304F5745188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557875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67D33E4E-713D-42F6-9AF8-887FD0E3573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7847517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2EDB3989-1753-433D-B170-5EC8D80D19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6923250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F1541372-18FE-4BFD-BBA7-6D4443A4843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6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95B73D"/>
                </a:solidFill>
              </a:defRPr>
            </a:lvl1pPr>
          </a:lstStyle>
          <a:p>
            <a:r>
              <a:rPr lang="en-US" dirty="0" smtClean="0"/>
              <a:t>Click to edit Master title style</a:t>
            </a:r>
            <a:endParaRPr lang="en-US" dirty="0"/>
          </a:p>
        </p:txBody>
      </p:sp>
      <p:sp>
        <p:nvSpPr>
          <p:cNvPr id="5"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9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
        <p:nvSpPr>
          <p:cNvPr id="6" name="Rectangle 3"/>
          <p:cNvSpPr>
            <a:spLocks noGrp="1" noChangeArrowheads="1"/>
          </p:cNvSpPr>
          <p:nvPr>
            <p:ph idx="1"/>
          </p:nvPr>
        </p:nvSpPr>
        <p:spPr bwMode="auto">
          <a:xfrm>
            <a:off x="5334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8586649"/>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21813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576387"/>
            <a:ext cx="9144000" cy="1362075"/>
          </a:xfrm>
        </p:spPr>
        <p:txBody>
          <a:bodyPr anchor="t"/>
          <a:lstStyle>
            <a:lvl1pPr algn="ctr">
              <a:defRPr sz="4000" b="1" cap="all"/>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BB41D0CB-25ED-4325-BB04-0F0BF2F818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065096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Alternate Title Slide">
    <p:bg>
      <p:bgPr>
        <a:solidFill>
          <a:schemeClr val="bg1">
            <a:alpha val="90195"/>
          </a:schemeClr>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228600" y="2057400"/>
            <a:ext cx="8661662" cy="762000"/>
          </a:xfrm>
        </p:spPr>
        <p:txBody>
          <a:bodyPr anchor="b"/>
          <a:lstStyle>
            <a:lvl1pPr algn="l">
              <a:defRPr sz="2800">
                <a:solidFill>
                  <a:schemeClr val="bg1"/>
                </a:solidFill>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228600" y="2819400"/>
            <a:ext cx="8661662" cy="533400"/>
          </a:xfrm>
        </p:spPr>
        <p:txBody>
          <a:bodyPr/>
          <a:lstStyle>
            <a:lvl1pPr marL="0" indent="0" algn="l">
              <a:lnSpc>
                <a:spcPct val="75000"/>
              </a:lnSpc>
              <a:buFontTx/>
              <a:buNone/>
              <a:defRPr sz="1600">
                <a:solidFill>
                  <a:schemeClr val="accent2">
                    <a:lumMod val="20000"/>
                    <a:lumOff val="80000"/>
                  </a:schemeClr>
                </a:solidFill>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410907070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Next Steps">
    <p:spTree>
      <p:nvGrpSpPr>
        <p:cNvPr id="1" name=""/>
        <p:cNvGrpSpPr/>
        <p:nvPr/>
      </p:nvGrpSpPr>
      <p:grpSpPr>
        <a:xfrm>
          <a:off x="0" y="0"/>
          <a:ext cx="0" cy="0"/>
          <a:chOff x="0" y="0"/>
          <a:chExt cx="0" cy="0"/>
        </a:xfrm>
      </p:grpSpPr>
      <p:sp>
        <p:nvSpPr>
          <p:cNvPr id="7" name="Title 1"/>
          <p:cNvSpPr>
            <a:spLocks noGrp="1"/>
          </p:cNvSpPr>
          <p:nvPr>
            <p:ph type="title"/>
          </p:nvPr>
        </p:nvSpPr>
        <p:spPr>
          <a:xfrm>
            <a:off x="533400" y="508000"/>
            <a:ext cx="7772400" cy="685800"/>
          </a:xfrm>
        </p:spPr>
        <p:txBody>
          <a:bodyPr/>
          <a:lstStyle>
            <a:lvl1pPr>
              <a:defRPr>
                <a:solidFill>
                  <a:srgbClr val="0070C0"/>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9" name="Rectangle 3"/>
          <p:cNvSpPr>
            <a:spLocks noGrp="1" noChangeArrowheads="1"/>
          </p:cNvSpPr>
          <p:nvPr>
            <p:ph idx="1"/>
          </p:nvPr>
        </p:nvSpPr>
        <p:spPr bwMode="auto">
          <a:xfrm>
            <a:off x="5334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marL="342900" indent="-342900">
              <a:buFont typeface="Wingdings" pitchFamily="2" charset="2"/>
              <a:buChar char="§"/>
              <a:defRPr>
                <a:latin typeface="Tahoma" pitchFamily="34" charset="0"/>
                <a:ea typeface="Tahoma" pitchFamily="34" charset="0"/>
                <a:cs typeface="Tahoma" pitchFamily="34" charset="0"/>
              </a:defRPr>
            </a:lvl1pPr>
            <a:lvl2pPr marL="742950" indent="-285750">
              <a:buFont typeface="Wingdings" pitchFamily="2" charset="2"/>
              <a:buChar char="§"/>
              <a:defRPr>
                <a:latin typeface="Tahoma" pitchFamily="34" charset="0"/>
                <a:ea typeface="Tahoma" pitchFamily="34" charset="0"/>
                <a:cs typeface="Tahoma" pitchFamily="34" charset="0"/>
              </a:defRPr>
            </a:lvl2pPr>
            <a:lvl3pPr marL="1143000" indent="-228600">
              <a:buFont typeface="Wingdings" pitchFamily="2" charset="2"/>
              <a:buChar char="§"/>
              <a:defRPr>
                <a:latin typeface="Tahoma" pitchFamily="34" charset="0"/>
                <a:ea typeface="Tahoma" pitchFamily="34" charset="0"/>
                <a:cs typeface="Tahoma" pitchFamily="34" charset="0"/>
              </a:defRPr>
            </a:lvl3pPr>
            <a:lvl4pPr marL="1600200" indent="-228600">
              <a:buFont typeface="Wingdings" pitchFamily="2" charset="2"/>
              <a:buChar char="§"/>
              <a:defRPr>
                <a:latin typeface="Tahoma" pitchFamily="34" charset="0"/>
                <a:ea typeface="Tahoma" pitchFamily="34" charset="0"/>
                <a:cs typeface="Tahoma"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0616602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ransition Slide">
    <p:bg>
      <p:bgPr>
        <a:solidFill>
          <a:schemeClr val="bg1">
            <a:alpha val="90195"/>
          </a:schemeClr>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952625"/>
            <a:ext cx="914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ctrTitle"/>
          </p:nvPr>
        </p:nvSpPr>
        <p:spPr>
          <a:xfrm>
            <a:off x="457200" y="2057400"/>
            <a:ext cx="8204462" cy="762000"/>
          </a:xfrm>
        </p:spPr>
        <p:txBody>
          <a:bodyPr anchor="b"/>
          <a:lstStyle>
            <a:lvl1pPr algn="l">
              <a:defRPr sz="2800">
                <a:solidFill>
                  <a:schemeClr val="tx1"/>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1" name="Rectangle 4"/>
          <p:cNvSpPr>
            <a:spLocks noGrp="1" noChangeArrowheads="1"/>
          </p:cNvSpPr>
          <p:nvPr>
            <p:ph type="subTitle" idx="1"/>
          </p:nvPr>
        </p:nvSpPr>
        <p:spPr>
          <a:xfrm>
            <a:off x="457200" y="2819400"/>
            <a:ext cx="8204462" cy="533400"/>
          </a:xfrm>
        </p:spPr>
        <p:txBody>
          <a:bodyPr/>
          <a:lstStyle>
            <a:lvl1pPr marL="0" indent="0" algn="l">
              <a:lnSpc>
                <a:spcPct val="75000"/>
              </a:lnSpc>
              <a:buFontTx/>
              <a:buNone/>
              <a:defRPr sz="1600" b="1">
                <a:solidFill>
                  <a:schemeClr val="accent3"/>
                </a:solidFill>
                <a:latin typeface="Tahoma" pitchFamily="34" charset="0"/>
                <a:ea typeface="Tahoma" pitchFamily="34" charset="0"/>
                <a:cs typeface="Tahoma" pitchFamily="34" charset="0"/>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379174263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663226"/>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533400" y="1600200"/>
            <a:ext cx="7772400" cy="4114800"/>
          </a:xfrm>
        </p:spPr>
        <p:txBody>
          <a:bodyPr/>
          <a:lstStyle>
            <a:lvl1pPr>
              <a:spcBef>
                <a:spcPts val="1200"/>
              </a:spcBef>
              <a:defRPr sz="2400">
                <a:solidFill>
                  <a:schemeClr val="tx1">
                    <a:lumMod val="65000"/>
                    <a:lumOff val="35000"/>
                  </a:schemeClr>
                </a:solidFill>
              </a:defRPr>
            </a:lvl1pPr>
            <a:lvl2pPr marL="396875" indent="-166688">
              <a:buClr>
                <a:schemeClr val="accent1"/>
              </a:buClr>
              <a:buFont typeface="Arial"/>
              <a:buChar char="•"/>
              <a:defRPr sz="2000">
                <a:solidFill>
                  <a:schemeClr val="tx1">
                    <a:lumMod val="65000"/>
                    <a:lumOff val="35000"/>
                  </a:schemeClr>
                </a:solidFill>
              </a:defRPr>
            </a:lvl2pPr>
            <a:lvl3pPr marL="801688" indent="-228600">
              <a:buClr>
                <a:schemeClr val="accent1"/>
              </a:buClr>
              <a:buFont typeface="Lucida Grande"/>
              <a:buChar char="–"/>
              <a:tabLst/>
              <a:defRPr sz="1800">
                <a:solidFill>
                  <a:schemeClr val="tx1">
                    <a:lumMod val="65000"/>
                    <a:lumOff val="35000"/>
                  </a:schemeClr>
                </a:solidFill>
              </a:defRPr>
            </a:lvl3pPr>
            <a:lvl4pPr marL="1198563" indent="-166688">
              <a:buFont typeface="Arial"/>
              <a:buChar char="•"/>
              <a:defRPr sz="1600">
                <a:solidFill>
                  <a:schemeClr val="tx1">
                    <a:lumMod val="65000"/>
                    <a:lumOff val="35000"/>
                  </a:schemeClr>
                </a:solidFill>
              </a:defRPr>
            </a:lvl4pPr>
            <a:lvl5pPr marL="1539875" indent="-166688">
              <a:buFont typeface="Lucida Grande"/>
              <a:buChar char="–"/>
              <a:defRPr sz="14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8610600" y="6480175"/>
            <a:ext cx="533400" cy="301625"/>
          </a:xfrm>
          <a:ln>
            <a:miter lim="800000"/>
            <a:headEnd/>
            <a:tailEnd/>
          </a:ln>
        </p:spPr>
        <p:txBody>
          <a:bodyPr wrap="none" anchor="ctr"/>
          <a:lstStyle>
            <a:lvl1pPr algn="ctr">
              <a:defRPr sz="2000" b="0">
                <a:solidFill>
                  <a:schemeClr val="accent2">
                    <a:lumMod val="20000"/>
                    <a:lumOff val="80000"/>
                  </a:schemeClr>
                </a:solidFill>
                <a:latin typeface="Tahoma" pitchFamily="34" charset="0"/>
                <a:ea typeface="Tahoma" pitchFamily="34" charset="0"/>
                <a:cs typeface="Tahoma" pitchFamily="34" charset="0"/>
              </a:defRPr>
            </a:lvl1pPr>
          </a:lstStyle>
          <a:p>
            <a:pPr>
              <a:defRPr/>
            </a:pPr>
            <a:fld id="{3AF708E4-ED09-4D47-87F0-D6FCAF288C12}" type="slidenum">
              <a:rPr lang="en-US">
                <a:solidFill>
                  <a:srgbClr val="3333CC">
                    <a:lumMod val="20000"/>
                    <a:lumOff val="80000"/>
                  </a:srgbClr>
                </a:solidFill>
              </a:rPr>
              <a:pPr>
                <a:defRPr/>
              </a:pPr>
              <a:t>‹#›</a:t>
            </a:fld>
            <a:endParaRPr lang="en-US" dirty="0">
              <a:solidFill>
                <a:srgbClr val="3333CC">
                  <a:lumMod val="20000"/>
                  <a:lumOff val="80000"/>
                </a:srgbClr>
              </a:solidFill>
            </a:endParaRPr>
          </a:p>
        </p:txBody>
      </p:sp>
    </p:spTree>
    <p:extLst>
      <p:ext uri="{BB962C8B-B14F-4D97-AF65-F5344CB8AC3E}">
        <p14:creationId xmlns:p14="http://schemas.microsoft.com/office/powerpoint/2010/main" val="112910579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326ECEEE-6EFB-4661-8B05-E9AAE15180A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1949529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5F869115-A147-43FF-A171-0518ED7C537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6929194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6DA7CDAF-466E-40CE-8CBE-16F26D84FAD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238073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l"/>
            <a:endParaRPr lang="en-US" sz="1600" dirty="0" smtClean="0">
              <a:solidFill>
                <a:schemeClr val="tx1">
                  <a:lumMod val="65000"/>
                  <a:lumOff val="35000"/>
                </a:schemeClr>
              </a:solidFill>
              <a:latin typeface="Calibri"/>
              <a:cs typeface="Calibri"/>
            </a:endParaRP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82338" y="-9637"/>
            <a:ext cx="3960926" cy="6867637"/>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385944"/>
            <a:ext cx="9144000" cy="475488"/>
          </a:xfrm>
          <a:prstGeom prst="rect">
            <a:avLst/>
          </a:prstGeom>
        </p:spPr>
      </p:pic>
      <p:sp>
        <p:nvSpPr>
          <p:cNvPr id="2" name="Title 1"/>
          <p:cNvSpPr>
            <a:spLocks noGrp="1"/>
          </p:cNvSpPr>
          <p:nvPr>
            <p:ph type="title" hasCustomPrompt="1"/>
          </p:nvPr>
        </p:nvSpPr>
        <p:spPr>
          <a:xfrm>
            <a:off x="533400" y="508000"/>
            <a:ext cx="3429000" cy="685800"/>
          </a:xfrm>
        </p:spPr>
        <p:txBody>
          <a:bodyPr/>
          <a:lstStyle>
            <a:lvl1pPr>
              <a:defRPr>
                <a:solidFill>
                  <a:schemeClr val="accent2"/>
                </a:solidFill>
              </a:defRPr>
            </a:lvl1pPr>
          </a:lstStyle>
          <a:p>
            <a:r>
              <a:rPr lang="en-US" dirty="0" smtClean="0"/>
              <a:t>Agenda</a:t>
            </a:r>
            <a:endParaRPr lang="en-US" dirty="0"/>
          </a:p>
        </p:txBody>
      </p:sp>
      <p:sp>
        <p:nvSpPr>
          <p:cNvPr id="8"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20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Tree>
    <p:extLst>
      <p:ext uri="{BB962C8B-B14F-4D97-AF65-F5344CB8AC3E}">
        <p14:creationId xmlns:p14="http://schemas.microsoft.com/office/powerpoint/2010/main" val="2579048297"/>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9A80B8B6-6404-4A4B-A3D0-9A7CF8B1F1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3944114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20098AC7-6661-4291-BADB-39C7DEB8349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8514548"/>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0C7CA62B-DA6F-4D70-8EC3-043B1A1BE56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26335294"/>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AB844541-EED2-41EB-B1B2-3C4380B8180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29901101"/>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E17030F6-FAD9-4CC8-8654-304F5745188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57919751"/>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67D33E4E-713D-42F6-9AF8-887FD0E3573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80420773"/>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4" name="Rectangle 3"/>
          <p:cNvSpPr/>
          <p:nvPr userDrawn="1"/>
        </p:nvSpPr>
        <p:spPr>
          <a:xfrm>
            <a:off x="-15875" y="-7938"/>
            <a:ext cx="9190038" cy="892176"/>
          </a:xfrm>
          <a:prstGeom prst="rect">
            <a:avLst/>
          </a:prstGeom>
          <a:solidFill>
            <a:srgbClr val="9A2584"/>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Content Placeholder 2"/>
          <p:cNvSpPr>
            <a:spLocks noGrp="1"/>
          </p:cNvSpPr>
          <p:nvPr>
            <p:ph idx="1"/>
          </p:nvPr>
        </p:nvSpPr>
        <p:spPr>
          <a:xfrm>
            <a:off x="390208" y="1208411"/>
            <a:ext cx="8229600" cy="4282495"/>
          </a:xfrm>
          <a:prstGeom prst="rect">
            <a:avLst/>
          </a:prstGeom>
        </p:spPr>
        <p:txBody>
          <a:bodyPr/>
          <a:lstStyle>
            <a:lvl1pPr marL="0" indent="0">
              <a:buNone/>
              <a:defRPr>
                <a:solidFill>
                  <a:srgbClr val="8C0B76"/>
                </a:solidFill>
              </a:defRPr>
            </a:lvl1pPr>
            <a:lvl2pPr marL="800100" indent="-342900">
              <a:buClrTx/>
              <a:buFont typeface="Arial" panose="020B0604020202020204" pitchFamily="34" charset="0"/>
              <a:buChar char="•"/>
              <a:defRPr>
                <a:solidFill>
                  <a:srgbClr val="080808"/>
                </a:solidFill>
              </a:defRPr>
            </a:lvl2pPr>
            <a:lvl3pPr marL="1200150" indent="-285750">
              <a:buClrTx/>
              <a:buFont typeface="Arial" panose="020B0604020202020204" pitchFamily="34" charset="0"/>
              <a:buChar char="•"/>
              <a:defRPr>
                <a:solidFill>
                  <a:srgbClr val="080808"/>
                </a:solidFill>
              </a:defRPr>
            </a:lvl3pPr>
            <a:lvl4pPr marL="1657350" indent="-285750">
              <a:buClrTx/>
              <a:buFont typeface="Arial" panose="020B0604020202020204" pitchFamily="34" charset="0"/>
              <a:buChar char="•"/>
              <a:defRPr>
                <a:solidFill>
                  <a:srgbClr val="080808"/>
                </a:solidFill>
              </a:defRPr>
            </a:lvl4pPr>
            <a:lvl5pPr marL="2114550" indent="-285750">
              <a:buClrTx/>
              <a:buFont typeface="Arial" panose="020B0604020202020204" pitchFamily="34" charset="0"/>
              <a:buChar char="•"/>
              <a:defRPr>
                <a:solidFill>
                  <a:srgbClr val="08080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472488" y="106363"/>
            <a:ext cx="565150" cy="368300"/>
          </a:xfrm>
        </p:spPr>
        <p:txBody>
          <a:bodyPr/>
          <a:lstStyle>
            <a:lvl1pPr algn="r">
              <a:defRPr sz="1050">
                <a:solidFill>
                  <a:schemeClr val="bg1"/>
                </a:solidFill>
                <a:latin typeface="Arial" pitchFamily="34" charset="0"/>
                <a:ea typeface="ＭＳ Ｐゴシック"/>
                <a:cs typeface="ＭＳ Ｐゴシック"/>
              </a:defRPr>
            </a:lvl1pPr>
          </a:lstStyle>
          <a:p>
            <a:pPr>
              <a:defRPr/>
            </a:pPr>
            <a:fld id="{2EDB3989-1753-433D-B170-5EC8D80D19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490782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3"/>
          <p:cNvSpPr>
            <a:spLocks noGrp="1" noChangeArrowheads="1"/>
          </p:cNvSpPr>
          <p:nvPr>
            <p:ph type="body" idx="1"/>
          </p:nvPr>
        </p:nvSpPr>
        <p:spPr bwMode="auto">
          <a:xfrm>
            <a:off x="457200" y="1600201"/>
            <a:ext cx="8077200" cy="3962400"/>
          </a:xfrm>
          <a:prstGeom prst="rect">
            <a:avLst/>
          </a:prstGeom>
          <a:noFill/>
          <a:ln>
            <a:noFill/>
          </a:ln>
          <a:extLst>
            <a:ext uri="{FAA26D3D-D897-4be2-8F04-BA451C77F1D7}"/>
          </a:extLst>
        </p:spPr>
        <p:txBody>
          <a:bodyPr/>
          <a:lstStyle>
            <a:lvl1pPr marL="342900" marR="0" indent="-342900" algn="l" defTabSz="914400" rtl="0" eaLnBrk="0" fontAlgn="base" latinLnBrk="0" hangingPunct="0">
              <a:lnSpc>
                <a:spcPct val="100000"/>
              </a:lnSpc>
              <a:spcBef>
                <a:spcPct val="20000"/>
              </a:spcBef>
              <a:spcAft>
                <a:spcPct val="0"/>
              </a:spcAft>
              <a:buClrTx/>
              <a:buSzTx/>
              <a:buFontTx/>
              <a:buNone/>
              <a:tabLst/>
              <a:defRPr/>
            </a:lvl1pPr>
            <a:lvl2pPr marL="742950" marR="0" indent="-285750" algn="l" defTabSz="914400" rtl="0" eaLnBrk="0" fontAlgn="base" latinLnBrk="0" hangingPunct="0">
              <a:lnSpc>
                <a:spcPct val="100000"/>
              </a:lnSpc>
              <a:spcBef>
                <a:spcPct val="100000"/>
              </a:spcBef>
              <a:spcAft>
                <a:spcPct val="0"/>
              </a:spcAft>
              <a:buClrTx/>
              <a:buSzTx/>
              <a:buFontTx/>
              <a:buNone/>
              <a:tabLst/>
              <a:defRPr/>
            </a:lvl2pPr>
            <a:lvl3pPr marL="739775" marR="0" indent="-282575" algn="l" defTabSz="914400" rtl="0" eaLnBrk="0" fontAlgn="base" latinLnBrk="0" hangingPunct="0">
              <a:lnSpc>
                <a:spcPct val="100000"/>
              </a:lnSpc>
              <a:spcBef>
                <a:spcPct val="55000"/>
              </a:spcBef>
              <a:spcAft>
                <a:spcPct val="0"/>
              </a:spcAft>
              <a:buClr>
                <a:srgbClr val="0070C8"/>
              </a:buClr>
              <a:buSzPct val="100000"/>
              <a:buFont typeface="Arial" charset="0"/>
              <a:buChar char="•"/>
              <a:tabLst/>
              <a:defRPr/>
            </a:lvl3pPr>
            <a:lvl4pPr marL="1082675" marR="0" indent="-228600" algn="l" defTabSz="914400" rtl="0" eaLnBrk="0" fontAlgn="base" latinLnBrk="0" hangingPunct="0">
              <a:lnSpc>
                <a:spcPct val="100000"/>
              </a:lnSpc>
              <a:spcBef>
                <a:spcPct val="20000"/>
              </a:spcBef>
              <a:spcAft>
                <a:spcPct val="0"/>
              </a:spcAft>
              <a:buClr>
                <a:srgbClr val="80B8E4"/>
              </a:buClr>
              <a:buSzTx/>
              <a:buFontTx/>
              <a:buChar char="–"/>
              <a:tabLst/>
              <a:defRPr>
                <a:latin typeface="Arial Black"/>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endParaRPr lang="en-US" noProof="0" dirty="0"/>
          </a:p>
        </p:txBody>
      </p:sp>
      <p:sp>
        <p:nvSpPr>
          <p:cNvPr id="4" name="Slide Number Placeholder 3"/>
          <p:cNvSpPr>
            <a:spLocks noGrp="1"/>
          </p:cNvSpPr>
          <p:nvPr>
            <p:ph type="sldNum" sz="quarter" idx="10"/>
          </p:nvPr>
        </p:nvSpPr>
        <p:spPr/>
        <p:txBody>
          <a:bodyPr/>
          <a:lstStyle>
            <a:lvl1pPr>
              <a:defRPr/>
            </a:lvl1pPr>
          </a:lstStyle>
          <a:p>
            <a:pPr>
              <a:defRPr/>
            </a:pPr>
            <a:fld id="{818C8909-0563-4253-9E14-F3C2017CE71A}" type="slidenum">
              <a:rPr lang="en-US"/>
              <a:pPr>
                <a:defRPr/>
              </a:pPr>
              <a:t>‹#›</a:t>
            </a:fld>
            <a:endParaRPr lang="en-US" dirty="0"/>
          </a:p>
        </p:txBody>
      </p:sp>
    </p:spTree>
    <p:extLst>
      <p:ext uri="{BB962C8B-B14F-4D97-AF65-F5344CB8AC3E}">
        <p14:creationId xmlns:p14="http://schemas.microsoft.com/office/powerpoint/2010/main" val="1517489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Slide - two columns">
    <p:spTree>
      <p:nvGrpSpPr>
        <p:cNvPr id="1" name=""/>
        <p:cNvGrpSpPr/>
        <p:nvPr/>
      </p:nvGrpSpPr>
      <p:grpSpPr>
        <a:xfrm>
          <a:off x="0" y="0"/>
          <a:ext cx="0" cy="0"/>
          <a:chOff x="0" y="0"/>
          <a:chExt cx="0" cy="0"/>
        </a:xfrm>
      </p:grpSpPr>
      <p:sp>
        <p:nvSpPr>
          <p:cNvPr id="4" name="Content Placeholder 2"/>
          <p:cNvSpPr>
            <a:spLocks noGrp="1"/>
          </p:cNvSpPr>
          <p:nvPr>
            <p:ph sz="half" idx="1" hasCustomPrompt="1"/>
          </p:nvPr>
        </p:nvSpPr>
        <p:spPr>
          <a:xfrm>
            <a:off x="754355" y="1765967"/>
            <a:ext cx="3741445" cy="4196650"/>
          </a:xfrm>
          <a:prstGeom prst="rect">
            <a:avLst/>
          </a:prstGeom>
        </p:spPr>
        <p:txBody>
          <a:bodyPr/>
          <a:lstStyle>
            <a:lvl1pPr>
              <a:buClr>
                <a:srgbClr val="F58620"/>
              </a:buClr>
              <a:defRPr sz="2400">
                <a:solidFill>
                  <a:srgbClr val="0081C6"/>
                </a:solidFill>
                <a:latin typeface="Calibri"/>
                <a:cs typeface="Calibri"/>
              </a:defRPr>
            </a:lvl1pPr>
            <a:lvl2pPr>
              <a:buClr>
                <a:srgbClr val="F58620"/>
              </a:buClr>
              <a:defRPr sz="1800">
                <a:solidFill>
                  <a:srgbClr val="7F7F7F"/>
                </a:solidFill>
                <a:latin typeface="Calibri"/>
                <a:cs typeface="Calibri"/>
              </a:defRPr>
            </a:lvl2pPr>
            <a:lvl3pPr>
              <a:buClr>
                <a:srgbClr val="F58620"/>
              </a:buClr>
              <a:defRPr sz="1800">
                <a:solidFill>
                  <a:srgbClr val="7F7F7F"/>
                </a:solidFill>
                <a:latin typeface="Calibri"/>
                <a:cs typeface="Calibri"/>
              </a:defRPr>
            </a:lvl3pPr>
            <a:lvl4pPr>
              <a:buClr>
                <a:srgbClr val="F58620"/>
              </a:buClr>
              <a:defRPr sz="1800">
                <a:solidFill>
                  <a:srgbClr val="7F7F7F"/>
                </a:solidFill>
                <a:latin typeface="Calibri"/>
                <a:cs typeface="Calibri"/>
              </a:defRPr>
            </a:lvl4pPr>
            <a:lvl5pPr>
              <a:buClr>
                <a:srgbClr val="F58620"/>
              </a:buClr>
              <a:defRPr sz="1800">
                <a:solidFill>
                  <a:srgbClr val="7F7F7F"/>
                </a:solidFill>
                <a:latin typeface="Calibri"/>
                <a:cs typeface="Calibri"/>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3"/>
          <p:cNvSpPr>
            <a:spLocks noGrp="1"/>
          </p:cNvSpPr>
          <p:nvPr>
            <p:ph sz="half" idx="2" hasCustomPrompt="1"/>
          </p:nvPr>
        </p:nvSpPr>
        <p:spPr>
          <a:xfrm>
            <a:off x="4633390" y="1765967"/>
            <a:ext cx="3881959" cy="4196650"/>
          </a:xfrm>
          <a:prstGeom prst="rect">
            <a:avLst/>
          </a:prstGeom>
        </p:spPr>
        <p:txBody>
          <a:bodyPr/>
          <a:lstStyle>
            <a:lvl1pPr>
              <a:buClr>
                <a:srgbClr val="F58620"/>
              </a:buClr>
              <a:defRPr sz="2400">
                <a:solidFill>
                  <a:srgbClr val="0081C6"/>
                </a:solidFill>
                <a:latin typeface="Calibri"/>
                <a:cs typeface="Calibri"/>
              </a:defRPr>
            </a:lvl1pPr>
            <a:lvl2pPr>
              <a:buClr>
                <a:srgbClr val="F58620"/>
              </a:buClr>
              <a:defRPr sz="1800">
                <a:solidFill>
                  <a:schemeClr val="bg1">
                    <a:lumMod val="50000"/>
                  </a:schemeClr>
                </a:solidFill>
                <a:latin typeface="Calibri"/>
                <a:cs typeface="Calibri"/>
              </a:defRPr>
            </a:lvl2pPr>
            <a:lvl3pPr>
              <a:buClr>
                <a:srgbClr val="F58620"/>
              </a:buClr>
              <a:defRPr sz="1800">
                <a:solidFill>
                  <a:schemeClr val="bg1">
                    <a:lumMod val="50000"/>
                  </a:schemeClr>
                </a:solidFill>
                <a:latin typeface="Calibri"/>
                <a:cs typeface="Calibri"/>
              </a:defRPr>
            </a:lvl3pPr>
            <a:lvl4pPr>
              <a:buClr>
                <a:srgbClr val="F58620"/>
              </a:buClr>
              <a:defRPr sz="1800">
                <a:solidFill>
                  <a:schemeClr val="bg1">
                    <a:lumMod val="50000"/>
                  </a:schemeClr>
                </a:solidFill>
                <a:latin typeface="Calibri"/>
                <a:cs typeface="Calibri"/>
              </a:defRPr>
            </a:lvl4pPr>
            <a:lvl5pPr>
              <a:buClr>
                <a:srgbClr val="F58620"/>
              </a:buClr>
              <a:defRPr sz="1800">
                <a:solidFill>
                  <a:schemeClr val="bg1">
                    <a:lumMod val="50000"/>
                  </a:schemeClr>
                </a:solidFill>
                <a:latin typeface="Calibri"/>
                <a:cs typeface="Calibri"/>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2"/>
          <p:cNvSpPr>
            <a:spLocks noGrp="1"/>
          </p:cNvSpPr>
          <p:nvPr>
            <p:ph type="title"/>
          </p:nvPr>
        </p:nvSpPr>
        <p:spPr>
          <a:xfrm>
            <a:off x="402925" y="296350"/>
            <a:ext cx="8161688" cy="354984"/>
          </a:xfrm>
          <a:prstGeom prst="rect">
            <a:avLst/>
          </a:prstGeom>
        </p:spPr>
        <p:txBody>
          <a:bodyPr vert="horz" lIns="91440" tIns="45720" rIns="91440" bIns="45720" rtlCol="0" anchor="ctr">
            <a:noAutofit/>
          </a:bodyPr>
          <a:lstStyle>
            <a:lvl1pPr>
              <a:defRPr sz="2400">
                <a:solidFill>
                  <a:srgbClr val="0081C6"/>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485604460"/>
      </p:ext>
    </p:extLst>
  </p:cSld>
  <p:clrMapOvr>
    <a:masterClrMapping/>
  </p:clrMapOvr>
  <p:transition spd="slow">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dirty="0"/>
          </a:p>
        </p:txBody>
      </p:sp>
      <p:pic>
        <p:nvPicPr>
          <p:cNvPr id="8" name="Picture 7" descr="cu white lrg.psd"/>
          <p:cNvPicPr>
            <a:picLocks noChangeAspect="1"/>
          </p:cNvPicPr>
          <p:nvPr userDrawn="1"/>
        </p:nvPicPr>
        <p:blipFill rotWithShape="1">
          <a:blip r:embed="rId2" cstate="email">
            <a:extLst>
              <a:ext uri="{28A0092B-C50C-407E-A947-70E740481C1C}">
                <a14:useLocalDpi xmlns:a14="http://schemas.microsoft.com/office/drawing/2010/main"/>
              </a:ext>
            </a:extLst>
          </a:blip>
          <a:srcRect r="-999"/>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4800600" y="1447800"/>
            <a:ext cx="4050507"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60344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447800"/>
            <a:ext cx="4358795" cy="48768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744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l"/>
            <a:endParaRPr lang="en-US" sz="1600" dirty="0" smtClean="0">
              <a:solidFill>
                <a:schemeClr val="tx1">
                  <a:lumMod val="65000"/>
                  <a:lumOff val="35000"/>
                </a:schemeClr>
              </a:solidFill>
              <a:latin typeface="Calibri"/>
              <a:cs typeface="Calibri"/>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81600" y="0"/>
            <a:ext cx="39624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385944"/>
            <a:ext cx="9144000" cy="475488"/>
          </a:xfrm>
          <a:prstGeom prst="rect">
            <a:avLst/>
          </a:prstGeom>
        </p:spPr>
      </p:pic>
      <p:sp>
        <p:nvSpPr>
          <p:cNvPr id="13" name="Content Placeholder 2"/>
          <p:cNvSpPr>
            <a:spLocks noGrp="1"/>
          </p:cNvSpPr>
          <p:nvPr>
            <p:ph sz="quarter" idx="10"/>
          </p:nvPr>
        </p:nvSpPr>
        <p:spPr>
          <a:xfrm>
            <a:off x="533400" y="533400"/>
            <a:ext cx="41148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20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Tree>
    <p:extLst>
      <p:ext uri="{BB962C8B-B14F-4D97-AF65-F5344CB8AC3E}">
        <p14:creationId xmlns:p14="http://schemas.microsoft.com/office/powerpoint/2010/main" val="1060556524"/>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Content Slide - Bullets ">
    <p:spTree>
      <p:nvGrpSpPr>
        <p:cNvPr id="1" name=""/>
        <p:cNvGrpSpPr/>
        <p:nvPr/>
      </p:nvGrpSpPr>
      <p:grpSpPr>
        <a:xfrm>
          <a:off x="0" y="0"/>
          <a:ext cx="0" cy="0"/>
          <a:chOff x="0" y="0"/>
          <a:chExt cx="0" cy="0"/>
        </a:xfrm>
      </p:grpSpPr>
      <p:sp>
        <p:nvSpPr>
          <p:cNvPr id="6" name="Title Placeholder 2"/>
          <p:cNvSpPr>
            <a:spLocks noGrp="1"/>
          </p:cNvSpPr>
          <p:nvPr>
            <p:ph type="title"/>
          </p:nvPr>
        </p:nvSpPr>
        <p:spPr>
          <a:xfrm>
            <a:off x="402925" y="296350"/>
            <a:ext cx="8161688" cy="354984"/>
          </a:xfrm>
          <a:prstGeom prst="rect">
            <a:avLst/>
          </a:prstGeom>
        </p:spPr>
        <p:txBody>
          <a:bodyPr vert="horz" lIns="91440" tIns="45720" rIns="91440" bIns="45720" rtlCol="0" anchor="ctr">
            <a:noAutofit/>
          </a:bodyPr>
          <a:lstStyle>
            <a:lvl1pPr>
              <a:defRPr sz="2400">
                <a:solidFill>
                  <a:srgbClr val="0081C6"/>
                </a:solidFill>
              </a:defRPr>
            </a:lvl1pPr>
          </a:lstStyle>
          <a:p>
            <a:r>
              <a:rPr lang="en-US"/>
              <a:t>Click to edit Master title style</a:t>
            </a:r>
            <a:endParaRPr lang="en-US" dirty="0"/>
          </a:p>
        </p:txBody>
      </p:sp>
      <p:sp>
        <p:nvSpPr>
          <p:cNvPr id="4" name="Slide Number Placeholder 1"/>
          <p:cNvSpPr>
            <a:spLocks noGrp="1"/>
          </p:cNvSpPr>
          <p:nvPr>
            <p:ph type="sldNum" sz="quarter" idx="4"/>
          </p:nvPr>
        </p:nvSpPr>
        <p:spPr>
          <a:xfrm>
            <a:off x="170736" y="604978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6EF4BBA-69A8-B840-8EE9-2FBD27ADC9C7}"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19745030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1CDCF2ED-A60A-4315-93FD-1327B7B3D189}" type="slidenum">
              <a:rPr lang="en-US"/>
              <a:pPr/>
              <a:t>‹#›</a:t>
            </a:fld>
            <a:endParaRPr lang="en-US" dirty="0"/>
          </a:p>
        </p:txBody>
      </p:sp>
    </p:spTree>
    <p:extLst>
      <p:ext uri="{BB962C8B-B14F-4D97-AF65-F5344CB8AC3E}">
        <p14:creationId xmlns:p14="http://schemas.microsoft.com/office/powerpoint/2010/main" val="290537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50938" y="617538"/>
            <a:ext cx="7793037" cy="1143000"/>
          </a:xfrm>
        </p:spPr>
        <p:txBody>
          <a:bodyPr/>
          <a:lstStyle/>
          <a:p>
            <a:r>
              <a:rPr lang="en-US"/>
              <a:t>Click to edit Master title style</a:t>
            </a:r>
          </a:p>
        </p:txBody>
      </p:sp>
      <p:sp>
        <p:nvSpPr>
          <p:cNvPr id="3" name="Content Placeholder 2"/>
          <p:cNvSpPr>
            <a:spLocks noGrp="1"/>
          </p:cNvSpPr>
          <p:nvPr>
            <p:ph sz="quarter" idx="1"/>
          </p:nvPr>
        </p:nvSpPr>
        <p:spPr>
          <a:xfrm>
            <a:off x="1182688" y="20177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45088" y="20177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82688" y="41513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45088" y="41513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a:lvl1pPr>
          </a:lstStyle>
          <a:p>
            <a:pPr>
              <a:defRPr/>
            </a:pPr>
            <a:endParaRPr lang="en-US"/>
          </a:p>
        </p:txBody>
      </p:sp>
      <p:sp>
        <p:nvSpPr>
          <p:cNvPr id="8" name="Rectangle 12"/>
          <p:cNvSpPr>
            <a:spLocks noGrp="1" noChangeArrowheads="1"/>
          </p:cNvSpPr>
          <p:nvPr>
            <p:ph type="ftr" sz="quarter" idx="11"/>
          </p:nvPr>
        </p:nvSpPr>
        <p:spPr/>
        <p:txBody>
          <a:bodyPr/>
          <a:lstStyle>
            <a:lvl1pPr>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vl1pPr>
          </a:lstStyle>
          <a:p>
            <a:pPr>
              <a:defRPr/>
            </a:pPr>
            <a:fld id="{DCE994CD-20CA-46A6-BB13-C45827E07F6F}" type="slidenum">
              <a:rPr lang="en-US"/>
              <a:pPr>
                <a:defRPr/>
              </a:pPr>
              <a:t>‹#›</a:t>
            </a:fld>
            <a:endParaRPr lang="en-US"/>
          </a:p>
        </p:txBody>
      </p:sp>
    </p:spTree>
    <p:extLst>
      <p:ext uri="{BB962C8B-B14F-4D97-AF65-F5344CB8AC3E}">
        <p14:creationId xmlns:p14="http://schemas.microsoft.com/office/powerpoint/2010/main" val="2764657480"/>
      </p:ext>
    </p:extLst>
  </p:cSld>
  <p:clrMapOvr>
    <a:masterClrMapping/>
  </p:clrMapOvr>
  <p:transition spd="slow" advClick="0" advTm="200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 Slide - Bullets ">
    <p:spTree>
      <p:nvGrpSpPr>
        <p:cNvPr id="1" name=""/>
        <p:cNvGrpSpPr/>
        <p:nvPr/>
      </p:nvGrpSpPr>
      <p:grpSpPr>
        <a:xfrm>
          <a:off x="0" y="0"/>
          <a:ext cx="0" cy="0"/>
          <a:chOff x="0" y="0"/>
          <a:chExt cx="0" cy="0"/>
        </a:xfrm>
      </p:grpSpPr>
      <p:sp>
        <p:nvSpPr>
          <p:cNvPr id="8" name="Title Placeholder 2"/>
          <p:cNvSpPr>
            <a:spLocks noGrp="1"/>
          </p:cNvSpPr>
          <p:nvPr>
            <p:ph type="title"/>
          </p:nvPr>
        </p:nvSpPr>
        <p:spPr>
          <a:xfrm>
            <a:off x="402925" y="296350"/>
            <a:ext cx="8161688" cy="354984"/>
          </a:xfrm>
          <a:prstGeom prst="rect">
            <a:avLst/>
          </a:prstGeom>
        </p:spPr>
        <p:txBody>
          <a:bodyPr vert="horz" lIns="91301" tIns="45653" rIns="91301" bIns="45653" rtlCol="0" anchor="ctr">
            <a:noAutofit/>
          </a:bodyPr>
          <a:lstStyle>
            <a:lvl1pPr>
              <a:defRPr sz="1800"/>
            </a:lvl1pPr>
          </a:lstStyle>
          <a:p>
            <a:r>
              <a:rPr lang="en-US" dirty="0"/>
              <a:t>Title</a:t>
            </a:r>
          </a:p>
        </p:txBody>
      </p:sp>
      <p:sp>
        <p:nvSpPr>
          <p:cNvPr id="3" name="Text Placeholder 2"/>
          <p:cNvSpPr>
            <a:spLocks noGrp="1"/>
          </p:cNvSpPr>
          <p:nvPr>
            <p:ph type="body" sz="quarter" idx="14" hasCustomPrompt="1"/>
          </p:nvPr>
        </p:nvSpPr>
        <p:spPr>
          <a:xfrm>
            <a:off x="1775624" y="2678952"/>
            <a:ext cx="5675502" cy="2132825"/>
          </a:xfrm>
          <a:prstGeom prst="rect">
            <a:avLst/>
          </a:prstGeom>
        </p:spPr>
        <p:txBody>
          <a:bodyPr vert="horz" lIns="91301" tIns="45653" rIns="91301" bIns="45653"/>
          <a:lstStyle>
            <a:lvl1pPr marL="342401" indent="-136961">
              <a:spcBef>
                <a:spcPts val="450"/>
              </a:spcBef>
              <a:spcAft>
                <a:spcPts val="0"/>
              </a:spcAft>
              <a:buClr>
                <a:srgbClr val="F58620"/>
              </a:buClr>
              <a:buSzPct val="80000"/>
              <a:buFont typeface="Arial"/>
              <a:buChar char="•"/>
              <a:defRPr sz="1500">
                <a:solidFill>
                  <a:schemeClr val="bg1">
                    <a:lumMod val="50000"/>
                  </a:schemeClr>
                </a:solidFill>
              </a:defRPr>
            </a:lvl1pPr>
          </a:lstStyle>
          <a:p>
            <a:pPr lvl="0"/>
            <a:r>
              <a:rPr lang="en-US" dirty="0"/>
              <a:t>Line 1</a:t>
            </a:r>
          </a:p>
          <a:p>
            <a:pPr lvl="0"/>
            <a:r>
              <a:rPr lang="en-US" dirty="0"/>
              <a:t>Line 2</a:t>
            </a:r>
          </a:p>
          <a:p>
            <a:pPr lvl="0"/>
            <a:r>
              <a:rPr lang="en-US" dirty="0"/>
              <a:t>Line 3</a:t>
            </a:r>
          </a:p>
        </p:txBody>
      </p:sp>
    </p:spTree>
    <p:extLst>
      <p:ext uri="{BB962C8B-B14F-4D97-AF65-F5344CB8AC3E}">
        <p14:creationId xmlns:p14="http://schemas.microsoft.com/office/powerpoint/2010/main" val="359496037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Text Placeholder 8"/>
          <p:cNvSpPr>
            <a:spLocks noGrp="1"/>
          </p:cNvSpPr>
          <p:nvPr>
            <p:ph type="body" sz="quarter" idx="11"/>
          </p:nvPr>
        </p:nvSpPr>
        <p:spPr>
          <a:xfrm>
            <a:off x="457200" y="1600200"/>
            <a:ext cx="8229600" cy="4648200"/>
          </a:xfrm>
        </p:spPr>
        <p:txBody>
          <a:bodyPr/>
          <a:lstStyle>
            <a:lvl1pPr marL="342900" marR="0" indent="-342900" algn="l" defTabSz="914400" rtl="0" eaLnBrk="0" fontAlgn="base" latinLnBrk="0" hangingPunct="0">
              <a:lnSpc>
                <a:spcPct val="100000"/>
              </a:lnSpc>
              <a:spcBef>
                <a:spcPct val="20000"/>
              </a:spcBef>
              <a:spcAft>
                <a:spcPct val="0"/>
              </a:spcAft>
              <a:buClrTx/>
              <a:buSzTx/>
              <a:buFontTx/>
              <a:buNone/>
              <a:tabLst/>
              <a:defRPr/>
            </a:lvl1pPr>
            <a:lvl2pPr marL="742950" marR="0" indent="-285750" algn="l" defTabSz="914400" rtl="0" eaLnBrk="0" fontAlgn="base" latinLnBrk="0" hangingPunct="0">
              <a:lnSpc>
                <a:spcPct val="100000"/>
              </a:lnSpc>
              <a:spcBef>
                <a:spcPct val="100000"/>
              </a:spcBef>
              <a:spcAft>
                <a:spcPct val="0"/>
              </a:spcAft>
              <a:buClrTx/>
              <a:buSzTx/>
              <a:buFontTx/>
              <a:buNone/>
              <a:tabLst/>
              <a:defRPr/>
            </a:lvl2pPr>
            <a:lvl3pPr marL="739775" marR="0" indent="-282575" algn="l" defTabSz="914400" rtl="0" eaLnBrk="0" fontAlgn="base" latinLnBrk="0" hangingPunct="0">
              <a:lnSpc>
                <a:spcPct val="100000"/>
              </a:lnSpc>
              <a:spcBef>
                <a:spcPct val="55000"/>
              </a:spcBef>
              <a:spcAft>
                <a:spcPct val="0"/>
              </a:spcAft>
              <a:buClr>
                <a:srgbClr val="0066CC"/>
              </a:buClr>
              <a:buSzPct val="100000"/>
              <a:buFont typeface="Arial" charset="0"/>
              <a:buChar char="•"/>
              <a:tabLst/>
              <a:defRPr/>
            </a:lvl3pPr>
            <a:lvl4pPr marL="1082675" marR="0" indent="-228600" algn="l" defTabSz="914400" rtl="0" eaLnBrk="0" fontAlgn="base" latinLnBrk="0" hangingPunct="0">
              <a:lnSpc>
                <a:spcPct val="100000"/>
              </a:lnSpc>
              <a:spcBef>
                <a:spcPct val="20000"/>
              </a:spcBef>
              <a:spcAft>
                <a:spcPct val="0"/>
              </a:spcAft>
              <a:buClr>
                <a:srgbClr val="80B3E6"/>
              </a:buClr>
              <a:buSzTx/>
              <a:buFontTx/>
              <a:buChar char="–"/>
              <a:tabLst/>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endParaRPr lang="en-US" noProof="0" dirty="0"/>
          </a:p>
        </p:txBody>
      </p:sp>
    </p:spTree>
    <p:extLst>
      <p:ext uri="{BB962C8B-B14F-4D97-AF65-F5344CB8AC3E}">
        <p14:creationId xmlns:p14="http://schemas.microsoft.com/office/powerpoint/2010/main" val="4205764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841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676400"/>
            <a:ext cx="8458200" cy="1066800"/>
          </a:xfrm>
        </p:spPr>
        <p:txBody>
          <a:bodyPr/>
          <a:lstStyle>
            <a:lvl1pPr>
              <a:defRPr sz="2800" b="1">
                <a:solidFill>
                  <a:srgbClr val="000000"/>
                </a:solidFill>
              </a:defRPr>
            </a:lvl1pPr>
          </a:lstStyle>
          <a:p>
            <a:r>
              <a:rPr lang="en-US" dirty="0" smtClean="0"/>
              <a:t>Click to edit Master title style</a:t>
            </a:r>
            <a:endParaRPr lang="en-US" dirty="0"/>
          </a:p>
        </p:txBody>
      </p:sp>
      <p:sp>
        <p:nvSpPr>
          <p:cNvPr id="8" name="Text Placeholder 5"/>
          <p:cNvSpPr>
            <a:spLocks noGrp="1"/>
          </p:cNvSpPr>
          <p:nvPr>
            <p:ph type="body" sz="quarter" idx="12"/>
          </p:nvPr>
        </p:nvSpPr>
        <p:spPr>
          <a:xfrm>
            <a:off x="457200" y="2819400"/>
            <a:ext cx="8458200" cy="3657600"/>
          </a:xfrm>
        </p:spPr>
        <p:txBody>
          <a:bodyPr/>
          <a:lstStyle>
            <a:lvl1pPr marL="222250" indent="-222250">
              <a:lnSpc>
                <a:spcPct val="100000"/>
              </a:lnSpc>
              <a:spcBef>
                <a:spcPts val="1200"/>
              </a:spcBef>
              <a:buClrTx/>
              <a:buFont typeface="Wingdings" pitchFamily="2" charset="2"/>
              <a:buChar char="§"/>
              <a:defRPr sz="2400">
                <a:solidFill>
                  <a:srgbClr val="000000"/>
                </a:solidFill>
              </a:defRPr>
            </a:lvl1pPr>
            <a:lvl2pPr marL="742950" indent="-285750">
              <a:lnSpc>
                <a:spcPct val="100000"/>
              </a:lnSpc>
              <a:spcBef>
                <a:spcPts val="1200"/>
              </a:spcBef>
              <a:buClrTx/>
              <a:buFont typeface="Wingdings" pitchFamily="2" charset="2"/>
              <a:buChar char="§"/>
              <a:defRPr sz="2000">
                <a:solidFill>
                  <a:srgbClr val="000000"/>
                </a:solidFill>
              </a:defRPr>
            </a:lvl2pPr>
            <a:lvl3pPr marL="1089025" indent="-174625">
              <a:lnSpc>
                <a:spcPct val="100000"/>
              </a:lnSpc>
              <a:spcBef>
                <a:spcPts val="1200"/>
              </a:spcBef>
              <a:buClrTx/>
              <a:buFont typeface="Wingdings" pitchFamily="2" charset="2"/>
              <a:buChar char="§"/>
              <a:defRPr>
                <a:solidFill>
                  <a:srgbClr val="000000"/>
                </a:solidFill>
              </a:defRPr>
            </a:lvl3pPr>
            <a:lvl4pPr marL="1484313" indent="-222250">
              <a:lnSpc>
                <a:spcPct val="100000"/>
              </a:lnSpc>
              <a:spcBef>
                <a:spcPts val="1200"/>
              </a:spcBef>
              <a:buClrTx/>
              <a:buFont typeface="Wingdings" pitchFamily="2" charset="2"/>
              <a:buChar char="§"/>
              <a:defRPr>
                <a:solidFill>
                  <a:srgbClr val="000000"/>
                </a:solidFill>
              </a:defRPr>
            </a:lvl4pPr>
            <a:lvl5pPr marL="1830388" indent="-173038">
              <a:lnSpc>
                <a:spcPct val="100000"/>
              </a:lnSpc>
              <a:spcBef>
                <a:spcPts val="1200"/>
              </a:spcBef>
              <a:buClrTx/>
              <a:buFont typeface="Wingdings" pitchFamily="2" charset="2"/>
              <a:buChar cha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22364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Taglin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6" name="Content Placeholder 2"/>
          <p:cNvSpPr>
            <a:spLocks noGrp="1"/>
          </p:cNvSpPr>
          <p:nvPr>
            <p:ph idx="13"/>
          </p:nvPr>
        </p:nvSpPr>
        <p:spPr>
          <a:xfrm>
            <a:off x="457200" y="1096963"/>
            <a:ext cx="8229600" cy="457200"/>
          </a:xfrm>
          <a:prstGeom prst="rect">
            <a:avLst/>
          </a:prstGeom>
        </p:spPr>
        <p:txBody>
          <a:bodyPr lIns="0" tIns="0">
            <a:noAutofit/>
          </a:bodyPr>
          <a:lstStyle>
            <a:lvl1pPr marL="0" indent="0" algn="l">
              <a:lnSpc>
                <a:spcPct val="95000"/>
              </a:lnSpc>
              <a:spcBef>
                <a:spcPts val="0"/>
              </a:spcBef>
              <a:buNone/>
              <a:defRPr sz="2000" baseline="0">
                <a:solidFill>
                  <a:schemeClr val="tx1">
                    <a:lumMod val="75000"/>
                    <a:lumOff val="25000"/>
                  </a:schemeClr>
                </a:solidFill>
                <a:latin typeface="Tahoma" pitchFamily="34" charset="0"/>
                <a:ea typeface="Tahoma" pitchFamily="34" charset="0"/>
                <a:cs typeface="Tahoma" pitchFamily="34" charset="0"/>
              </a:defRPr>
            </a:lvl1pPr>
            <a:lvl2pPr marL="519113" indent="-292100">
              <a:spcBef>
                <a:spcPts val="600"/>
              </a:spcBef>
              <a:defRPr sz="1800">
                <a:latin typeface="Arial" pitchFamily="34" charset="0"/>
                <a:cs typeface="Arial" pitchFamily="34" charset="0"/>
              </a:defRPr>
            </a:lvl2pPr>
            <a:lvl3pPr marL="801688" indent="-282575">
              <a:spcBef>
                <a:spcPts val="600"/>
              </a:spcBef>
              <a:defRPr sz="1600">
                <a:latin typeface="Arial" pitchFamily="34" charset="0"/>
                <a:cs typeface="Arial" pitchFamily="34" charset="0"/>
              </a:defRPr>
            </a:lvl3pPr>
            <a:lvl4pPr marL="1084263" indent="-282575">
              <a:spcBef>
                <a:spcPts val="600"/>
              </a:spcBef>
              <a:buNone/>
              <a:defRPr sz="1400">
                <a:latin typeface="Arial" pitchFamily="34" charset="0"/>
                <a:cs typeface="Arial" pitchFamily="34" charset="0"/>
              </a:defRPr>
            </a:lvl4pPr>
            <a:lvl5pPr marL="1376363" indent="-292100">
              <a:spcBef>
                <a:spcPts val="600"/>
              </a:spcBef>
              <a:buFont typeface="Arial" pitchFamily="34" charset="0"/>
              <a:buChar char="&gt;"/>
              <a:defRPr sz="1400">
                <a:latin typeface="Arial" pitchFamily="34" charset="0"/>
                <a:cs typeface="Arial"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991126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none"/>
            </a:lvl1pPr>
          </a:lstStyle>
          <a:p>
            <a:r>
              <a:rPr lang="en-US" dirty="0" smtClean="0"/>
              <a:t>Click to edit master title style</a:t>
            </a:r>
            <a:endParaRPr lang="en-US" dirty="0"/>
          </a:p>
        </p:txBody>
      </p:sp>
      <p:sp>
        <p:nvSpPr>
          <p:cNvPr id="5" name="Picture Placeholder 4"/>
          <p:cNvSpPr>
            <a:spLocks noGrp="1"/>
          </p:cNvSpPr>
          <p:nvPr>
            <p:ph type="pic" sz="quarter" idx="10"/>
          </p:nvPr>
        </p:nvSpPr>
        <p:spPr>
          <a:xfrm>
            <a:off x="5867400" y="1600200"/>
            <a:ext cx="2895600" cy="4648200"/>
          </a:xfrm>
        </p:spPr>
        <p:txBody>
          <a:bodyPr/>
          <a:lstStyle/>
          <a:p>
            <a:pPr lvl="0"/>
            <a:endParaRPr lang="en-US" noProof="0" dirty="0" smtClean="0"/>
          </a:p>
        </p:txBody>
      </p:sp>
      <p:sp>
        <p:nvSpPr>
          <p:cNvPr id="9" name="Text Placeholder 8"/>
          <p:cNvSpPr>
            <a:spLocks noGrp="1"/>
          </p:cNvSpPr>
          <p:nvPr>
            <p:ph type="body" sz="quarter" idx="11"/>
          </p:nvPr>
        </p:nvSpPr>
        <p:spPr>
          <a:xfrm>
            <a:off x="457200" y="1600200"/>
            <a:ext cx="5029200" cy="4648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37768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Text Placeholder 8"/>
          <p:cNvSpPr>
            <a:spLocks noGrp="1"/>
          </p:cNvSpPr>
          <p:nvPr>
            <p:ph type="body" sz="quarter" idx="11"/>
          </p:nvPr>
        </p:nvSpPr>
        <p:spPr>
          <a:xfrm>
            <a:off x="457200" y="1600200"/>
            <a:ext cx="8229600" cy="4648200"/>
          </a:xfrm>
        </p:spPr>
        <p:txBody>
          <a:bodyPr/>
          <a:lstStyle>
            <a:lvl1pPr marL="342900" marR="0" indent="-342900" algn="l" defTabSz="914400" rtl="0" eaLnBrk="0" fontAlgn="base" latinLnBrk="0" hangingPunct="0">
              <a:lnSpc>
                <a:spcPct val="100000"/>
              </a:lnSpc>
              <a:spcBef>
                <a:spcPct val="20000"/>
              </a:spcBef>
              <a:spcAft>
                <a:spcPct val="0"/>
              </a:spcAft>
              <a:buClrTx/>
              <a:buSzTx/>
              <a:buFontTx/>
              <a:buNone/>
              <a:tabLst/>
              <a:defRPr/>
            </a:lvl1pPr>
            <a:lvl2pPr marL="742950" marR="0" indent="-285750" algn="l" defTabSz="914400" rtl="0" eaLnBrk="0" fontAlgn="base" latinLnBrk="0" hangingPunct="0">
              <a:lnSpc>
                <a:spcPct val="100000"/>
              </a:lnSpc>
              <a:spcBef>
                <a:spcPct val="100000"/>
              </a:spcBef>
              <a:spcAft>
                <a:spcPct val="0"/>
              </a:spcAft>
              <a:buClrTx/>
              <a:buSzTx/>
              <a:buFontTx/>
              <a:buNone/>
              <a:tabLst/>
              <a:defRPr/>
            </a:lvl2pPr>
            <a:lvl3pPr marL="739775" marR="0" indent="-282575" algn="l" defTabSz="914400" rtl="0" eaLnBrk="0" fontAlgn="base" latinLnBrk="0" hangingPunct="0">
              <a:lnSpc>
                <a:spcPct val="100000"/>
              </a:lnSpc>
              <a:spcBef>
                <a:spcPct val="55000"/>
              </a:spcBef>
              <a:spcAft>
                <a:spcPct val="0"/>
              </a:spcAft>
              <a:buClr>
                <a:srgbClr val="0066CC"/>
              </a:buClr>
              <a:buSzPct val="100000"/>
              <a:buFont typeface="Arial" charset="0"/>
              <a:buChar char="•"/>
              <a:tabLst/>
              <a:defRPr/>
            </a:lvl3pPr>
            <a:lvl4pPr marL="1082675" marR="0" indent="-228600" algn="l" defTabSz="914400" rtl="0" eaLnBrk="0" fontAlgn="base" latinLnBrk="0" hangingPunct="0">
              <a:lnSpc>
                <a:spcPct val="100000"/>
              </a:lnSpc>
              <a:spcBef>
                <a:spcPct val="20000"/>
              </a:spcBef>
              <a:spcAft>
                <a:spcPct val="0"/>
              </a:spcAft>
              <a:buClr>
                <a:srgbClr val="80B3E6"/>
              </a:buClr>
              <a:buSzTx/>
              <a:buFontTx/>
              <a:buChar char="–"/>
              <a:tabLst/>
              <a:defRPr/>
            </a:lvl4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endParaRPr lang="en-US" noProof="0" dirty="0"/>
          </a:p>
        </p:txBody>
      </p:sp>
      <p:sp>
        <p:nvSpPr>
          <p:cNvPr id="4" name="Slide Number Placeholder 3"/>
          <p:cNvSpPr>
            <a:spLocks noGrp="1"/>
          </p:cNvSpPr>
          <p:nvPr>
            <p:ph type="sldNum" sz="quarter" idx="12"/>
          </p:nvPr>
        </p:nvSpPr>
        <p:spPr/>
        <p:txBody>
          <a:bodyPr/>
          <a:lstStyle>
            <a:lvl1pPr>
              <a:defRPr/>
            </a:lvl1pPr>
          </a:lstStyle>
          <a:p>
            <a:fld id="{0197CAC8-2250-6F46-BFF2-B31B2CBD80A2}" type="slidenum">
              <a:rPr lang="en-US"/>
              <a:pPr/>
              <a:t>‹#›</a:t>
            </a:fld>
            <a:endParaRPr lang="en-US" dirty="0"/>
          </a:p>
        </p:txBody>
      </p:sp>
    </p:spTree>
    <p:extLst>
      <p:ext uri="{BB962C8B-B14F-4D97-AF65-F5344CB8AC3E}">
        <p14:creationId xmlns:p14="http://schemas.microsoft.com/office/powerpoint/2010/main" val="334000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53" y="1963326"/>
            <a:ext cx="9165305" cy="2266330"/>
          </a:xfrm>
          <a:prstGeom prst="rect">
            <a:avLst/>
          </a:prstGeom>
        </p:spPr>
      </p:pic>
      <p:sp>
        <p:nvSpPr>
          <p:cNvPr id="4"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20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Tree>
    <p:extLst>
      <p:ext uri="{BB962C8B-B14F-4D97-AF65-F5344CB8AC3E}">
        <p14:creationId xmlns:p14="http://schemas.microsoft.com/office/powerpoint/2010/main" val="4185605156"/>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fld id="{EE848DC0-281C-B445-97A8-36039768A95C}" type="slidenum">
              <a:rPr lang="en-US"/>
              <a:pPr/>
              <a:t>‹#›</a:t>
            </a:fld>
            <a:endParaRPr lang="en-US" dirty="0"/>
          </a:p>
        </p:txBody>
      </p:sp>
    </p:spTree>
    <p:extLst>
      <p:ext uri="{BB962C8B-B14F-4D97-AF65-F5344CB8AC3E}">
        <p14:creationId xmlns:p14="http://schemas.microsoft.com/office/powerpoint/2010/main" val="3614330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076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00200" y="1456130"/>
            <a:ext cx="5943600" cy="3489361"/>
          </a:xfrm>
          <a:prstGeom prst="rect">
            <a:avLst/>
          </a:prstGeom>
        </p:spPr>
      </p:pic>
      <p:sp>
        <p:nvSpPr>
          <p:cNvPr id="4"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20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Tree>
    <p:extLst>
      <p:ext uri="{BB962C8B-B14F-4D97-AF65-F5344CB8AC3E}">
        <p14:creationId xmlns:p14="http://schemas.microsoft.com/office/powerpoint/2010/main" val="4129843046"/>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81200"/>
            <a:ext cx="3886200" cy="3810000"/>
          </a:xfrm>
          <a:gradFill flip="none" rotWithShape="1">
            <a:gsLst>
              <a:gs pos="0">
                <a:schemeClr val="bg1"/>
              </a:gs>
              <a:gs pos="100000">
                <a:schemeClr val="bg1">
                  <a:lumMod val="95000"/>
                </a:schemeClr>
              </a:gs>
            </a:gsLst>
            <a:lin ang="16200000" scaled="0"/>
            <a:tileRect/>
          </a:gradFill>
        </p:spPr>
        <p:txBody>
          <a:bodyPr lIns="182880" tIns="91440" rIns="182880"/>
          <a:lstStyle>
            <a:lvl1pPr>
              <a:defRPr sz="1800"/>
            </a:lvl1pPr>
            <a:lvl2pPr>
              <a:defRPr sz="1800"/>
            </a:lvl2pPr>
            <a:lvl3pPr>
              <a:defRPr sz="1600"/>
            </a:lvl3pPr>
            <a:lvl4pPr>
              <a:defRPr sz="1400"/>
            </a:lvl4pPr>
            <a:lvl5pPr>
              <a:defRPr sz="1200">
                <a:solidFill>
                  <a:srgbClr val="80808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981200"/>
            <a:ext cx="3886200" cy="3810000"/>
          </a:xfrm>
          <a:gradFill flip="none" rotWithShape="1">
            <a:gsLst>
              <a:gs pos="0">
                <a:schemeClr val="bg1"/>
              </a:gs>
              <a:gs pos="100000">
                <a:schemeClr val="bg1">
                  <a:lumMod val="95000"/>
                </a:schemeClr>
              </a:gs>
            </a:gsLst>
            <a:lin ang="16200000" scaled="0"/>
            <a:tileRect/>
          </a:gradFill>
        </p:spPr>
        <p:txBody>
          <a:bodyPr lIns="182880" tIns="91440" rIns="182880"/>
          <a:lstStyle>
            <a:lvl1pPr>
              <a:defRPr sz="1800"/>
            </a:lvl1pPr>
            <a:lvl2pPr>
              <a:defRPr sz="1800"/>
            </a:lvl2pPr>
            <a:lvl3pPr>
              <a:defRPr sz="1600"/>
            </a:lvl3pPr>
            <a:lvl4pPr>
              <a:defRPr sz="1400"/>
            </a:lvl4pPr>
            <a:lvl5pPr>
              <a:defRPr sz="1200">
                <a:solidFill>
                  <a:srgbClr val="80808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20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Tree>
    <p:extLst>
      <p:ext uri="{BB962C8B-B14F-4D97-AF65-F5344CB8AC3E}">
        <p14:creationId xmlns:p14="http://schemas.microsoft.com/office/powerpoint/2010/main" val="3516199838"/>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8800" y="1371600"/>
            <a:ext cx="3810000" cy="4114800"/>
          </a:xfrm>
        </p:spPr>
        <p:txBody>
          <a:bodyPr/>
          <a:lstStyle>
            <a:lvl1pPr>
              <a:defRPr sz="2400"/>
            </a:lvl1pPr>
            <a:lvl2pPr>
              <a:defRPr sz="2200"/>
            </a:lvl2pPr>
            <a:lvl3pPr>
              <a:defRPr sz="2000"/>
            </a:lvl3pPr>
            <a:lvl4pPr>
              <a:defRPr sz="1800"/>
            </a:lvl4pPr>
            <a:lvl5pPr>
              <a:defRPr sz="1600">
                <a:solidFill>
                  <a:srgbClr val="80808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1"/>
          </p:nvPr>
        </p:nvSpPr>
        <p:spPr>
          <a:xfrm>
            <a:off x="4495800" y="1371600"/>
            <a:ext cx="3810000" cy="4114800"/>
          </a:xfrm>
        </p:spPr>
        <p:txBody>
          <a:bodyPr/>
          <a:lstStyle/>
          <a:p>
            <a:pPr lvl="0"/>
            <a:r>
              <a:rPr lang="en-US" noProof="0" dirty="0" smtClean="0"/>
              <a:t>Click icon to add picture</a:t>
            </a:r>
          </a:p>
        </p:txBody>
      </p:sp>
      <p:sp>
        <p:nvSpPr>
          <p:cNvPr id="6"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20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Tree>
    <p:extLst>
      <p:ext uri="{BB962C8B-B14F-4D97-AF65-F5344CB8AC3E}">
        <p14:creationId xmlns:p14="http://schemas.microsoft.com/office/powerpoint/2010/main" val="302081243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1.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2.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55" cstate="email">
            <a:extLst>
              <a:ext uri="{28A0092B-C50C-407E-A947-70E740481C1C}">
                <a14:useLocalDpi xmlns:a14="http://schemas.microsoft.com/office/drawing/2010/main"/>
              </a:ext>
            </a:extLst>
          </a:blip>
          <a:stretch>
            <a:fillRect/>
          </a:stretch>
        </p:blipFill>
        <p:spPr>
          <a:xfrm>
            <a:off x="0" y="6385944"/>
            <a:ext cx="9144000" cy="475488"/>
          </a:xfrm>
          <a:prstGeom prst="rect">
            <a:avLst/>
          </a:prstGeom>
        </p:spPr>
      </p:pic>
      <p:sp>
        <p:nvSpPr>
          <p:cNvPr id="1027" name="Rectangle 2"/>
          <p:cNvSpPr>
            <a:spLocks noGrp="1" noChangeArrowheads="1"/>
          </p:cNvSpPr>
          <p:nvPr>
            <p:ph type="title"/>
          </p:nvPr>
        </p:nvSpPr>
        <p:spPr bwMode="auto">
          <a:xfrm>
            <a:off x="533400" y="5080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533400" y="1600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6"/>
          <p:cNvSpPr>
            <a:spLocks noGrp="1" noChangeArrowheads="1"/>
          </p:cNvSpPr>
          <p:nvPr>
            <p:ph type="sldNum" sz="quarter" idx="4"/>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2000" b="0">
                <a:solidFill>
                  <a:srgbClr val="F7F9D8"/>
                </a:solidFill>
                <a:latin typeface="Tahoma" pitchFamily="34" charset="0"/>
                <a:ea typeface="Tahoma" pitchFamily="34" charset="0"/>
                <a:cs typeface="Tahoma" pitchFamily="34" charset="0"/>
              </a:defRPr>
            </a:lvl1pPr>
          </a:lstStyle>
          <a:p>
            <a:pPr>
              <a:defRPr/>
            </a:pPr>
            <a:fld id="{296BEDC4-C29D-9640-86D9-04D301DBC35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6" r:id="rId1"/>
    <p:sldLayoutId id="2147484128" r:id="rId2"/>
    <p:sldLayoutId id="2147484131" r:id="rId3"/>
    <p:sldLayoutId id="2147484122" r:id="rId4"/>
    <p:sldLayoutId id="2147484123" r:id="rId5"/>
    <p:sldLayoutId id="2147484125" r:id="rId6"/>
    <p:sldLayoutId id="2147484124" r:id="rId7"/>
    <p:sldLayoutId id="2147484115" r:id="rId8"/>
    <p:sldLayoutId id="2147484116" r:id="rId9"/>
    <p:sldLayoutId id="2147484117" r:id="rId10"/>
    <p:sldLayoutId id="2147484139" r:id="rId11"/>
    <p:sldLayoutId id="2147484260" r:id="rId12"/>
    <p:sldLayoutId id="2147484237" r:id="rId13"/>
    <p:sldLayoutId id="2147484240" r:id="rId14"/>
    <p:sldLayoutId id="2147484244" r:id="rId15"/>
    <p:sldLayoutId id="2147484245" r:id="rId16"/>
    <p:sldLayoutId id="2147484246" r:id="rId17"/>
    <p:sldLayoutId id="2147484248" r:id="rId18"/>
    <p:sldLayoutId id="2147484250" r:id="rId19"/>
    <p:sldLayoutId id="2147484251" r:id="rId20"/>
    <p:sldLayoutId id="2147484252" r:id="rId21"/>
    <p:sldLayoutId id="2147484253" r:id="rId22"/>
    <p:sldLayoutId id="2147484254" r:id="rId23"/>
    <p:sldLayoutId id="2147484255" r:id="rId24"/>
    <p:sldLayoutId id="2147484256" r:id="rId25"/>
    <p:sldLayoutId id="2147484257" r:id="rId26"/>
    <p:sldLayoutId id="2147484258" r:id="rId27"/>
    <p:sldLayoutId id="2147484259" r:id="rId28"/>
    <p:sldLayoutId id="2147484285" r:id="rId29"/>
    <p:sldLayoutId id="2147484262" r:id="rId30"/>
    <p:sldLayoutId id="2147484265" r:id="rId31"/>
    <p:sldLayoutId id="2147484269" r:id="rId32"/>
    <p:sldLayoutId id="2147484270" r:id="rId33"/>
    <p:sldLayoutId id="2147484271" r:id="rId34"/>
    <p:sldLayoutId id="2147484272" r:id="rId35"/>
    <p:sldLayoutId id="2147484273" r:id="rId36"/>
    <p:sldLayoutId id="2147484275" r:id="rId37"/>
    <p:sldLayoutId id="2147484276" r:id="rId38"/>
    <p:sldLayoutId id="2147484277" r:id="rId39"/>
    <p:sldLayoutId id="2147484278" r:id="rId40"/>
    <p:sldLayoutId id="2147484279" r:id="rId41"/>
    <p:sldLayoutId id="2147484280" r:id="rId42"/>
    <p:sldLayoutId id="2147484281" r:id="rId43"/>
    <p:sldLayoutId id="2147484282" r:id="rId44"/>
    <p:sldLayoutId id="2147484283" r:id="rId45"/>
    <p:sldLayoutId id="2147484284" r:id="rId46"/>
    <p:sldLayoutId id="2147484291" r:id="rId47"/>
    <p:sldLayoutId id="2147484292" r:id="rId48"/>
    <p:sldLayoutId id="2147484294" r:id="rId49"/>
    <p:sldLayoutId id="2147484295" r:id="rId50"/>
    <p:sldLayoutId id="2147484296" r:id="rId51"/>
    <p:sldLayoutId id="2147484297" r:id="rId52"/>
    <p:sldLayoutId id="2147484298" r:id="rId53"/>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000">
          <a:solidFill>
            <a:schemeClr val="accent2"/>
          </a:solidFill>
          <a:latin typeface="Tahoma"/>
          <a:ea typeface="MS PGothic" pitchFamily="34" charset="-128"/>
          <a:cs typeface="Tahoma"/>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p:titleStyle>
    <p:bodyStyle>
      <a:lvl1pPr marL="0" indent="0" algn="l" rtl="0" eaLnBrk="0" fontAlgn="base" hangingPunct="0">
        <a:spcBef>
          <a:spcPts val="1200"/>
        </a:spcBef>
        <a:spcAft>
          <a:spcPct val="0"/>
        </a:spcAft>
        <a:defRPr sz="2400">
          <a:solidFill>
            <a:srgbClr val="595959"/>
          </a:solidFill>
          <a:latin typeface="Tahoma"/>
          <a:ea typeface="MS PGothic" pitchFamily="34" charset="-128"/>
          <a:cs typeface="Tahoma"/>
        </a:defRPr>
      </a:lvl1pPr>
      <a:lvl2pPr marL="396875" indent="-169863" algn="l" rtl="0" eaLnBrk="0" fontAlgn="base" hangingPunct="0">
        <a:spcBef>
          <a:spcPts val="600"/>
        </a:spcBef>
        <a:spcAft>
          <a:spcPct val="0"/>
        </a:spcAft>
        <a:buClr>
          <a:schemeClr val="accent2"/>
        </a:buClr>
        <a:buFont typeface="Arial" charset="0"/>
        <a:buChar char="•"/>
        <a:defRPr sz="2000">
          <a:solidFill>
            <a:srgbClr val="595959"/>
          </a:solidFill>
          <a:latin typeface="Tahoma"/>
          <a:ea typeface="MS PGothic" pitchFamily="34" charset="-128"/>
          <a:cs typeface="Tahoma"/>
        </a:defRPr>
      </a:lvl2pPr>
      <a:lvl3pPr marL="741363" indent="-169863" algn="l" rtl="0" eaLnBrk="0" fontAlgn="base" hangingPunct="0">
        <a:spcBef>
          <a:spcPts val="400"/>
        </a:spcBef>
        <a:spcAft>
          <a:spcPct val="0"/>
        </a:spcAft>
        <a:buClr>
          <a:schemeClr val="accent2"/>
        </a:buClr>
        <a:buFont typeface="Lucida Grande" charset="0"/>
        <a:buChar char="–"/>
        <a:defRPr sz="1800">
          <a:solidFill>
            <a:srgbClr val="595959"/>
          </a:solidFill>
          <a:latin typeface="Tahoma"/>
          <a:ea typeface="MS PGothic" pitchFamily="34" charset="-128"/>
          <a:cs typeface="Tahoma"/>
        </a:defRPr>
      </a:lvl3pPr>
      <a:lvl4pPr marL="1087438" indent="-174625" algn="l" rtl="0" eaLnBrk="0" fontAlgn="base" hangingPunct="0">
        <a:spcBef>
          <a:spcPts val="300"/>
        </a:spcBef>
        <a:spcAft>
          <a:spcPct val="0"/>
        </a:spcAft>
        <a:buFont typeface="Arial" charset="0"/>
        <a:buChar char="•"/>
        <a:defRPr sz="1600">
          <a:solidFill>
            <a:srgbClr val="595959"/>
          </a:solidFill>
          <a:latin typeface="Tahoma"/>
          <a:ea typeface="MS PGothic" pitchFamily="34" charset="-128"/>
          <a:cs typeface="Tahoma"/>
        </a:defRPr>
      </a:lvl4pPr>
      <a:lvl5pPr marL="2057400" indent="-228600" algn="l" rtl="0" eaLnBrk="0" fontAlgn="base" hangingPunct="0">
        <a:spcBef>
          <a:spcPct val="20000"/>
        </a:spcBef>
        <a:spcAft>
          <a:spcPct val="0"/>
        </a:spcAft>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3075" name="Rectangle 3"/>
          <p:cNvSpPr>
            <a:spLocks noGrp="1" noChangeArrowheads="1"/>
          </p:cNvSpPr>
          <p:nvPr>
            <p:ph type="body" idx="1"/>
          </p:nvPr>
        </p:nvSpPr>
        <p:spPr bwMode="auto">
          <a:xfrm>
            <a:off x="457200" y="16002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998649808"/>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Lst>
  <p:hf hdr="0" ftr="0" dt="0"/>
  <p:txStyles>
    <p:titleStyle>
      <a:lvl1pPr algn="l" rtl="0" eaLnBrk="0" fontAlgn="base" hangingPunct="0">
        <a:spcBef>
          <a:spcPct val="0"/>
        </a:spcBef>
        <a:spcAft>
          <a:spcPct val="0"/>
        </a:spcAft>
        <a:defRPr sz="2800" b="1" cap="none">
          <a:solidFill>
            <a:schemeClr val="bg1"/>
          </a:solidFill>
          <a:latin typeface="Tahoma"/>
          <a:ea typeface="ＭＳ Ｐゴシック" charset="-128"/>
          <a:cs typeface="ＭＳ Ｐゴシック" charset="-128"/>
        </a:defRPr>
      </a:lvl1pPr>
      <a:lvl2pPr algn="l" rtl="0" eaLnBrk="0" fontAlgn="base" hangingPunct="0">
        <a:spcBef>
          <a:spcPct val="0"/>
        </a:spcBef>
        <a:spcAft>
          <a:spcPct val="0"/>
        </a:spcAft>
        <a:defRPr sz="2800">
          <a:solidFill>
            <a:schemeClr val="bg1"/>
          </a:solidFill>
          <a:latin typeface="Tahoma" charset="0"/>
          <a:ea typeface="ＭＳ Ｐゴシック" charset="-128"/>
          <a:cs typeface="ＭＳ Ｐゴシック" charset="-128"/>
        </a:defRPr>
      </a:lvl2pPr>
      <a:lvl3pPr algn="l" rtl="0" eaLnBrk="0" fontAlgn="base" hangingPunct="0">
        <a:spcBef>
          <a:spcPct val="0"/>
        </a:spcBef>
        <a:spcAft>
          <a:spcPct val="0"/>
        </a:spcAft>
        <a:defRPr sz="2800">
          <a:solidFill>
            <a:schemeClr val="bg1"/>
          </a:solidFill>
          <a:latin typeface="Tahoma" charset="0"/>
          <a:ea typeface="ＭＳ Ｐゴシック" charset="-128"/>
          <a:cs typeface="ＭＳ Ｐゴシック" charset="-128"/>
        </a:defRPr>
      </a:lvl3pPr>
      <a:lvl4pPr algn="l" rtl="0" eaLnBrk="0" fontAlgn="base" hangingPunct="0">
        <a:spcBef>
          <a:spcPct val="0"/>
        </a:spcBef>
        <a:spcAft>
          <a:spcPct val="0"/>
        </a:spcAft>
        <a:defRPr sz="2800">
          <a:solidFill>
            <a:schemeClr val="bg1"/>
          </a:solidFill>
          <a:latin typeface="Tahoma" charset="0"/>
          <a:ea typeface="ＭＳ Ｐゴシック" charset="-128"/>
          <a:cs typeface="ＭＳ Ｐゴシック" charset="-128"/>
        </a:defRPr>
      </a:lvl4pPr>
      <a:lvl5pPr algn="l" rtl="0" eaLnBrk="0" fontAlgn="base" hangingPunct="0">
        <a:spcBef>
          <a:spcPct val="0"/>
        </a:spcBef>
        <a:spcAft>
          <a:spcPct val="0"/>
        </a:spcAft>
        <a:defRPr sz="2800">
          <a:solidFill>
            <a:schemeClr val="bg1"/>
          </a:solidFill>
          <a:latin typeface="Tahoma" charset="0"/>
          <a:ea typeface="ＭＳ Ｐゴシック" charset="-128"/>
          <a:cs typeface="ＭＳ Ｐゴシック" charset="-128"/>
        </a:defRPr>
      </a:lvl5pPr>
      <a:lvl6pPr marL="457200" algn="l" rtl="0" fontAlgn="base">
        <a:spcBef>
          <a:spcPct val="0"/>
        </a:spcBef>
        <a:spcAft>
          <a:spcPct val="0"/>
        </a:spcAft>
        <a:defRPr sz="4400" b="1">
          <a:solidFill>
            <a:schemeClr val="bg1"/>
          </a:solidFill>
          <a:latin typeface="Calibri" charset="0"/>
        </a:defRPr>
      </a:lvl6pPr>
      <a:lvl7pPr marL="914400" algn="l" rtl="0" fontAlgn="base">
        <a:spcBef>
          <a:spcPct val="0"/>
        </a:spcBef>
        <a:spcAft>
          <a:spcPct val="0"/>
        </a:spcAft>
        <a:defRPr sz="4400" b="1">
          <a:solidFill>
            <a:schemeClr val="bg1"/>
          </a:solidFill>
          <a:latin typeface="Calibri" charset="0"/>
        </a:defRPr>
      </a:lvl7pPr>
      <a:lvl8pPr marL="1371600" algn="l" rtl="0" fontAlgn="base">
        <a:spcBef>
          <a:spcPct val="0"/>
        </a:spcBef>
        <a:spcAft>
          <a:spcPct val="0"/>
        </a:spcAft>
        <a:defRPr sz="4400" b="1">
          <a:solidFill>
            <a:schemeClr val="bg1"/>
          </a:solidFill>
          <a:latin typeface="Calibri" charset="0"/>
        </a:defRPr>
      </a:lvl8pPr>
      <a:lvl9pPr marL="1828800" algn="l" rtl="0" fontAlgn="base">
        <a:spcBef>
          <a:spcPct val="0"/>
        </a:spcBef>
        <a:spcAft>
          <a:spcPct val="0"/>
        </a:spcAft>
        <a:defRPr sz="4400" b="1">
          <a:solidFill>
            <a:schemeClr val="bg1"/>
          </a:solidFill>
          <a:latin typeface="Calibri" charset="0"/>
        </a:defRPr>
      </a:lvl9pPr>
    </p:titleStyle>
    <p:bodyStyle>
      <a:lvl1pPr marL="342900" indent="-342900" algn="l" rtl="0" eaLnBrk="0" fontAlgn="base" hangingPunct="0">
        <a:spcBef>
          <a:spcPct val="20000"/>
        </a:spcBef>
        <a:spcAft>
          <a:spcPct val="0"/>
        </a:spcAft>
        <a:buFont typeface="Wingdings" pitchFamily="2" charset="2"/>
        <a:buChar char="§"/>
        <a:defRPr b="1">
          <a:solidFill>
            <a:schemeClr val="tx1"/>
          </a:solidFill>
          <a:latin typeface="Tahoma" pitchFamily="34" charset="0"/>
          <a:ea typeface="Tahoma" pitchFamily="34" charset="0"/>
          <a:cs typeface="Tahoma" pitchFamily="34" charset="0"/>
        </a:defRPr>
      </a:lvl1pPr>
      <a:lvl2pPr marL="742950" indent="-285750" algn="l" rtl="0" eaLnBrk="0" fontAlgn="base" hangingPunct="0">
        <a:spcBef>
          <a:spcPct val="100000"/>
        </a:spcBef>
        <a:spcAft>
          <a:spcPct val="0"/>
        </a:spcAft>
        <a:buFont typeface="Wingdings" pitchFamily="2" charset="2"/>
        <a:buChar char="§"/>
        <a:defRPr sz="1500">
          <a:solidFill>
            <a:schemeClr val="bg2"/>
          </a:solidFill>
          <a:latin typeface="Tahoma" pitchFamily="34" charset="0"/>
          <a:ea typeface="Tahoma" pitchFamily="34" charset="0"/>
          <a:cs typeface="Tahoma" pitchFamily="34" charset="0"/>
        </a:defRPr>
      </a:lvl2pPr>
      <a:lvl3pPr marL="739775" indent="-282575" algn="l" rtl="0" eaLnBrk="0" fontAlgn="base" hangingPunct="0">
        <a:spcBef>
          <a:spcPct val="55000"/>
        </a:spcBef>
        <a:spcAft>
          <a:spcPct val="0"/>
        </a:spcAft>
        <a:buClr>
          <a:srgbClr val="0066CC"/>
        </a:buClr>
        <a:buSzPct val="100000"/>
        <a:buFont typeface="Wingdings" pitchFamily="2" charset="2"/>
        <a:buChar char="§"/>
        <a:defRPr sz="1400" b="1">
          <a:solidFill>
            <a:srgbClr val="333333"/>
          </a:solidFill>
          <a:latin typeface="Tahoma" pitchFamily="34" charset="0"/>
          <a:ea typeface="Tahoma" pitchFamily="34" charset="0"/>
          <a:cs typeface="Tahoma" pitchFamily="34" charset="0"/>
        </a:defRPr>
      </a:lvl3pPr>
      <a:lvl4pPr marL="1082675" indent="-228600" algn="l" rtl="0" eaLnBrk="0" fontAlgn="base" hangingPunct="0">
        <a:spcBef>
          <a:spcPct val="20000"/>
        </a:spcBef>
        <a:spcAft>
          <a:spcPct val="0"/>
        </a:spcAft>
        <a:buClr>
          <a:srgbClr val="80B3E6"/>
        </a:buClr>
        <a:buFont typeface="Wingdings" pitchFamily="2" charset="2"/>
        <a:buChar char="§"/>
        <a:defRPr sz="1300">
          <a:solidFill>
            <a:schemeClr val="tx2"/>
          </a:solidFill>
          <a:latin typeface="Tahoma" pitchFamily="34" charset="0"/>
          <a:ea typeface="Tahoma" pitchFamily="34" charset="0"/>
          <a:cs typeface="Tahoma" pitchFamily="34"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457200" y="16002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p:cNvSpPr>
            <a:spLocks noGrp="1"/>
          </p:cNvSpPr>
          <p:nvPr>
            <p:ph type="sldNum" sz="quarter" idx="4"/>
          </p:nvPr>
        </p:nvSpPr>
        <p:spPr>
          <a:xfrm>
            <a:off x="6858000" y="64166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0B3E6"/>
                </a:solidFill>
              </a:defRPr>
            </a:lvl1pPr>
          </a:lstStyle>
          <a:p>
            <a:fld id="{7D596A87-2C4A-B448-85A3-470A961B5B66}" type="slidenum">
              <a:rPr lang="en-US">
                <a:latin typeface="Arial" charset="0"/>
                <a:ea typeface="ＭＳ Ｐゴシック" charset="0"/>
              </a:rPr>
              <a:pPr/>
              <a:t>‹#›</a:t>
            </a:fld>
            <a:endParaRPr lang="en-US" dirty="0">
              <a:latin typeface="Arial" charset="0"/>
              <a:ea typeface="ＭＳ Ｐゴシック" charset="0"/>
            </a:endParaRPr>
          </a:p>
        </p:txBody>
      </p:sp>
    </p:spTree>
    <p:extLst>
      <p:ext uri="{BB962C8B-B14F-4D97-AF65-F5344CB8AC3E}">
        <p14:creationId xmlns:p14="http://schemas.microsoft.com/office/powerpoint/2010/main" val="3001550279"/>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Lst>
  <p:hf hdr="0" dt="0"/>
  <p:txStyles>
    <p:titleStyle>
      <a:lvl1pPr algn="l" rtl="0" eaLnBrk="0" fontAlgn="base" hangingPunct="0">
        <a:spcBef>
          <a:spcPct val="0"/>
        </a:spcBef>
        <a:spcAft>
          <a:spcPct val="0"/>
        </a:spcAft>
        <a:defRPr sz="2800" cap="all">
          <a:solidFill>
            <a:schemeClr val="bg1"/>
          </a:solidFill>
          <a:latin typeface="Tahoma"/>
          <a:ea typeface="ＭＳ Ｐゴシック" charset="-128"/>
          <a:cs typeface="ＭＳ Ｐゴシック" charset="-128"/>
        </a:defRPr>
      </a:lvl1pPr>
      <a:lvl2pPr algn="l" rtl="0" eaLnBrk="0" fontAlgn="base" hangingPunct="0">
        <a:spcBef>
          <a:spcPct val="0"/>
        </a:spcBef>
        <a:spcAft>
          <a:spcPct val="0"/>
        </a:spcAft>
        <a:defRPr sz="2800">
          <a:solidFill>
            <a:schemeClr val="bg1"/>
          </a:solidFill>
          <a:latin typeface="Tahoma" charset="0"/>
          <a:ea typeface="ＭＳ Ｐゴシック" charset="-128"/>
          <a:cs typeface="ＭＳ Ｐゴシック" charset="-128"/>
        </a:defRPr>
      </a:lvl2pPr>
      <a:lvl3pPr algn="l" rtl="0" eaLnBrk="0" fontAlgn="base" hangingPunct="0">
        <a:spcBef>
          <a:spcPct val="0"/>
        </a:spcBef>
        <a:spcAft>
          <a:spcPct val="0"/>
        </a:spcAft>
        <a:defRPr sz="2800">
          <a:solidFill>
            <a:schemeClr val="bg1"/>
          </a:solidFill>
          <a:latin typeface="Tahoma" charset="0"/>
          <a:ea typeface="ＭＳ Ｐゴシック" charset="-128"/>
          <a:cs typeface="ＭＳ Ｐゴシック" charset="-128"/>
        </a:defRPr>
      </a:lvl3pPr>
      <a:lvl4pPr algn="l" rtl="0" eaLnBrk="0" fontAlgn="base" hangingPunct="0">
        <a:spcBef>
          <a:spcPct val="0"/>
        </a:spcBef>
        <a:spcAft>
          <a:spcPct val="0"/>
        </a:spcAft>
        <a:defRPr sz="2800">
          <a:solidFill>
            <a:schemeClr val="bg1"/>
          </a:solidFill>
          <a:latin typeface="Tahoma" charset="0"/>
          <a:ea typeface="ＭＳ Ｐゴシック" charset="-128"/>
          <a:cs typeface="ＭＳ Ｐゴシック" charset="-128"/>
        </a:defRPr>
      </a:lvl4pPr>
      <a:lvl5pPr algn="l" rtl="0" eaLnBrk="0" fontAlgn="base" hangingPunct="0">
        <a:spcBef>
          <a:spcPct val="0"/>
        </a:spcBef>
        <a:spcAft>
          <a:spcPct val="0"/>
        </a:spcAft>
        <a:defRPr sz="2800">
          <a:solidFill>
            <a:schemeClr val="bg1"/>
          </a:solidFill>
          <a:latin typeface="Tahoma" charset="0"/>
          <a:ea typeface="ＭＳ Ｐゴシック" charset="-128"/>
          <a:cs typeface="ＭＳ Ｐゴシック" charset="-128"/>
        </a:defRPr>
      </a:lvl5pPr>
      <a:lvl6pPr marL="457200" algn="l" rtl="0" fontAlgn="base">
        <a:spcBef>
          <a:spcPct val="0"/>
        </a:spcBef>
        <a:spcAft>
          <a:spcPct val="0"/>
        </a:spcAft>
        <a:defRPr sz="4400" b="1">
          <a:solidFill>
            <a:schemeClr val="bg1"/>
          </a:solidFill>
          <a:latin typeface="Calibri" charset="0"/>
        </a:defRPr>
      </a:lvl6pPr>
      <a:lvl7pPr marL="914400" algn="l" rtl="0" fontAlgn="base">
        <a:spcBef>
          <a:spcPct val="0"/>
        </a:spcBef>
        <a:spcAft>
          <a:spcPct val="0"/>
        </a:spcAft>
        <a:defRPr sz="4400" b="1">
          <a:solidFill>
            <a:schemeClr val="bg1"/>
          </a:solidFill>
          <a:latin typeface="Calibri" charset="0"/>
        </a:defRPr>
      </a:lvl7pPr>
      <a:lvl8pPr marL="1371600" algn="l" rtl="0" fontAlgn="base">
        <a:spcBef>
          <a:spcPct val="0"/>
        </a:spcBef>
        <a:spcAft>
          <a:spcPct val="0"/>
        </a:spcAft>
        <a:defRPr sz="4400" b="1">
          <a:solidFill>
            <a:schemeClr val="bg1"/>
          </a:solidFill>
          <a:latin typeface="Calibri" charset="0"/>
        </a:defRPr>
      </a:lvl8pPr>
      <a:lvl9pPr marL="1828800" algn="l" rtl="0" fontAlgn="base">
        <a:spcBef>
          <a:spcPct val="0"/>
        </a:spcBef>
        <a:spcAft>
          <a:spcPct val="0"/>
        </a:spcAft>
        <a:defRPr sz="4400" b="1">
          <a:solidFill>
            <a:schemeClr val="bg1"/>
          </a:solidFill>
          <a:latin typeface="Calibri" charset="0"/>
        </a:defRPr>
      </a:lvl9pPr>
    </p:titleStyle>
    <p:bodyStyle>
      <a:lvl1pPr marL="342900" indent="-342900" algn="l" rtl="0" eaLnBrk="0" fontAlgn="base" hangingPunct="0">
        <a:spcBef>
          <a:spcPct val="20000"/>
        </a:spcBef>
        <a:spcAft>
          <a:spcPct val="0"/>
        </a:spcAft>
        <a:defRPr b="1">
          <a:solidFill>
            <a:schemeClr val="tx1"/>
          </a:solidFill>
          <a:latin typeface="+mn-lt"/>
          <a:ea typeface="ＭＳ Ｐゴシック" charset="-128"/>
          <a:cs typeface="ＭＳ Ｐゴシック" charset="-128"/>
        </a:defRPr>
      </a:lvl1pPr>
      <a:lvl2pPr marL="742950" indent="-285750" algn="l" rtl="0" eaLnBrk="0" fontAlgn="base" hangingPunct="0">
        <a:spcBef>
          <a:spcPct val="100000"/>
        </a:spcBef>
        <a:spcAft>
          <a:spcPct val="0"/>
        </a:spcAft>
        <a:defRPr sz="1500">
          <a:solidFill>
            <a:schemeClr val="bg2"/>
          </a:solidFill>
          <a:latin typeface="+mn-lt"/>
          <a:ea typeface="ＭＳ Ｐゴシック" charset="-128"/>
        </a:defRPr>
      </a:lvl2pPr>
      <a:lvl3pPr marL="739775" indent="-282575" algn="l" rtl="0" eaLnBrk="0" fontAlgn="base" hangingPunct="0">
        <a:spcBef>
          <a:spcPct val="55000"/>
        </a:spcBef>
        <a:spcAft>
          <a:spcPct val="0"/>
        </a:spcAft>
        <a:buClr>
          <a:srgbClr val="0066CC"/>
        </a:buClr>
        <a:buSzPct val="100000"/>
        <a:buFont typeface="Arial" charset="0"/>
        <a:buChar char="•"/>
        <a:defRPr sz="1400" b="1">
          <a:solidFill>
            <a:srgbClr val="333333"/>
          </a:solidFill>
          <a:latin typeface="+mn-lt"/>
          <a:ea typeface="ＭＳ Ｐゴシック" charset="-128"/>
        </a:defRPr>
      </a:lvl3pPr>
      <a:lvl4pPr marL="1082675" indent="-228600" algn="l" rtl="0" eaLnBrk="0" fontAlgn="base" hangingPunct="0">
        <a:spcBef>
          <a:spcPct val="20000"/>
        </a:spcBef>
        <a:spcAft>
          <a:spcPct val="0"/>
        </a:spcAft>
        <a:buClr>
          <a:srgbClr val="80B3E6"/>
        </a:buClr>
        <a:buChar char="–"/>
        <a:defRPr sz="1300">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1.xml"/><Relationship Id="rId7" Type="http://schemas.openxmlformats.org/officeDocument/2006/relationships/image" Target="../media/image34.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7.png"/><Relationship Id="rId4" Type="http://schemas.openxmlformats.org/officeDocument/2006/relationships/diagramQuickStyle" Target="../diagrams/quickStyle1.xm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52.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hyperlink" Target="http://www2.psy.unsw.edu.au/dass/" TargetMode="External"/><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3.xml"/><Relationship Id="rId1" Type="http://schemas.openxmlformats.org/officeDocument/2006/relationships/tags" Target="../tags/tag1.xml"/><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7.png"/><Relationship Id="rId2" Type="http://schemas.openxmlformats.org/officeDocument/2006/relationships/image" Target="../media/image88.jpeg"/><Relationship Id="rId1" Type="http://schemas.openxmlformats.org/officeDocument/2006/relationships/slideLayout" Target="../slideLayouts/slideLayout11.xml"/><Relationship Id="rId6" Type="http://schemas.openxmlformats.org/officeDocument/2006/relationships/image" Target="../media/image92.jpeg"/><Relationship Id="rId11" Type="http://schemas.openxmlformats.org/officeDocument/2006/relationships/image" Target="../media/image96.png"/><Relationship Id="rId5" Type="http://schemas.openxmlformats.org/officeDocument/2006/relationships/image" Target="../media/image91.jpeg"/><Relationship Id="rId10" Type="http://schemas.openxmlformats.org/officeDocument/2006/relationships/image" Target="../media/image95.jpeg"/><Relationship Id="rId4" Type="http://schemas.openxmlformats.org/officeDocument/2006/relationships/image" Target="../media/image90.jpeg"/><Relationship Id="rId9" Type="http://schemas.openxmlformats.org/officeDocument/2006/relationships/hyperlink" Target="http://www.wcahospital.org/index.ph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2.bin"/><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78038" y="1964822"/>
            <a:ext cx="8915400" cy="533400"/>
          </a:xfrm>
        </p:spPr>
        <p:txBody>
          <a:bodyPr/>
          <a:lstStyle/>
          <a:p>
            <a:r>
              <a:rPr lang="en-US" sz="1600" dirty="0" smtClean="0"/>
              <a:t>Healthcare Solutions Presented to: </a:t>
            </a:r>
            <a:endParaRPr lang="en-US" sz="1600" dirty="0"/>
          </a:p>
        </p:txBody>
      </p:sp>
      <p:sp>
        <p:nvSpPr>
          <p:cNvPr id="11" name="Subtitle 10"/>
          <p:cNvSpPr>
            <a:spLocks noGrp="1"/>
          </p:cNvSpPr>
          <p:nvPr>
            <p:ph type="subTitle" idx="1"/>
          </p:nvPr>
        </p:nvSpPr>
        <p:spPr>
          <a:xfrm>
            <a:off x="202962" y="3040168"/>
            <a:ext cx="8915400" cy="304800"/>
          </a:xfrm>
        </p:spPr>
        <p:txBody>
          <a:bodyPr/>
          <a:lstStyle/>
          <a:p>
            <a:r>
              <a:rPr lang="en-US" sz="1400" dirty="0" smtClean="0"/>
              <a:t>March 7, 2017</a:t>
            </a:r>
            <a:endParaRPr lang="en-US" sz="1400" dirty="0"/>
          </a:p>
        </p:txBody>
      </p:sp>
      <p:pic>
        <p:nvPicPr>
          <p:cNvPr id="4098" name="Picture 2" descr="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0800" y="2324444"/>
            <a:ext cx="2007371" cy="71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152400" y="2395501"/>
            <a:ext cx="61140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600" dirty="0" err="1" smtClean="0">
                <a:solidFill>
                  <a:prstClr val="white"/>
                </a:solidFill>
                <a:latin typeface="Tahoma" pitchFamily="34" charset="0"/>
                <a:ea typeface="+mn-ea"/>
                <a:cs typeface="Tahoma" pitchFamily="34" charset="0"/>
              </a:rPr>
              <a:t>Daemen</a:t>
            </a:r>
            <a:r>
              <a:rPr lang="en-US" altLang="en-US" sz="3600" dirty="0" smtClean="0">
                <a:solidFill>
                  <a:prstClr val="white"/>
                </a:solidFill>
                <a:latin typeface="Tahoma" pitchFamily="34" charset="0"/>
                <a:ea typeface="+mn-ea"/>
                <a:cs typeface="Tahoma" pitchFamily="34" charset="0"/>
              </a:rPr>
              <a:t> College</a:t>
            </a:r>
          </a:p>
        </p:txBody>
      </p:sp>
    </p:spTree>
    <p:extLst>
      <p:ext uri="{BB962C8B-B14F-4D97-AF65-F5344CB8AC3E}">
        <p14:creationId xmlns:p14="http://schemas.microsoft.com/office/powerpoint/2010/main" val="2539413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7"/>
          <p:cNvSpPr>
            <a:spLocks noGrp="1"/>
          </p:cNvSpPr>
          <p:nvPr>
            <p:ph type="sldNum" sz="quarter" idx="10"/>
          </p:nvPr>
        </p:nvSpPr>
        <p:spPr bwMode="auto">
          <a:xfrm>
            <a:off x="8534400" y="6477000"/>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8F4472AA-F6D0-BB44-A60C-6CC56C29DF00}" type="slidenum">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pPr/>
              <a:t>10</a:t>
            </a:fld>
            <a:endParaRPr lang="en-US" sz="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920" name="TextBox 18"/>
          <p:cNvSpPr txBox="1">
            <a:spLocks noChangeArrowheads="1"/>
          </p:cNvSpPr>
          <p:nvPr/>
        </p:nvSpPr>
        <p:spPr bwMode="auto">
          <a:xfrm>
            <a:off x="2131306" y="2514600"/>
            <a:ext cx="4713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400" dirty="0" smtClean="0">
                <a:solidFill>
                  <a:schemeClr val="accent2"/>
                </a:solidFill>
                <a:latin typeface="Tahoma" charset="0"/>
                <a:cs typeface="Tahoma" charset="0"/>
              </a:rPr>
              <a:t>Insert MTM graphical pre and post transformation</a:t>
            </a:r>
            <a:endParaRPr lang="en-US" sz="1400" dirty="0">
              <a:solidFill>
                <a:schemeClr val="accent2"/>
              </a:solidFill>
              <a:latin typeface="Tahoma" charset="0"/>
              <a:cs typeface="Tahoma" charset="0"/>
            </a:endParaRPr>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0" y="1447800"/>
            <a:ext cx="8915400" cy="3429000"/>
          </a:xfrm>
          <a:prstGeom prst="rect">
            <a:avLst/>
          </a:prstGeom>
          <a:noFill/>
          <a:ln>
            <a:noFill/>
          </a:ln>
          <a:effectLst>
            <a:glow rad="101600">
              <a:schemeClr val="bg2">
                <a:alpha val="6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7"/>
          <p:cNvSpPr txBox="1">
            <a:spLocks noChangeArrowheads="1"/>
          </p:cNvSpPr>
          <p:nvPr/>
        </p:nvSpPr>
        <p:spPr bwMode="auto">
          <a:xfrm>
            <a:off x="381000" y="253425"/>
            <a:ext cx="830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3000" dirty="0" smtClean="0">
                <a:solidFill>
                  <a:schemeClr val="accent2"/>
                </a:solidFill>
                <a:latin typeface="Tahoma" charset="0"/>
                <a:cs typeface="Tahoma" charset="0"/>
              </a:rPr>
              <a:t>Operational Excellence</a:t>
            </a:r>
            <a:endParaRPr lang="en-US" sz="3200" b="0" dirty="0">
              <a:solidFill>
                <a:srgbClr val="FFFFFF"/>
              </a:solidFill>
              <a:latin typeface="Tahoma" charset="0"/>
              <a:cs typeface="Tahoma" charset="0"/>
            </a:endParaRPr>
          </a:p>
        </p:txBody>
      </p:sp>
    </p:spTree>
    <p:extLst>
      <p:ext uri="{BB962C8B-B14F-4D97-AF65-F5344CB8AC3E}">
        <p14:creationId xmlns:p14="http://schemas.microsoft.com/office/powerpoint/2010/main" val="407811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7"/>
          <p:cNvSpPr>
            <a:spLocks noGrp="1"/>
          </p:cNvSpPr>
          <p:nvPr>
            <p:ph type="sldNum" sz="quarter" idx="10"/>
          </p:nvPr>
        </p:nvSpPr>
        <p:spPr bwMode="auto">
          <a:xfrm>
            <a:off x="8458200" y="6467475"/>
            <a:ext cx="533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641A6DC6-2D53-854D-9EC3-2A2F24F0B84C}" type="slidenum">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pPr/>
              <a:t>11</a:t>
            </a:fld>
            <a:endParaRPr lang="en-US" sz="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868" name="TextBox 7"/>
          <p:cNvSpPr txBox="1">
            <a:spLocks noChangeArrowheads="1"/>
          </p:cNvSpPr>
          <p:nvPr/>
        </p:nvSpPr>
        <p:spPr bwMode="auto">
          <a:xfrm>
            <a:off x="381000" y="228600"/>
            <a:ext cx="830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3000" dirty="0" smtClean="0">
                <a:solidFill>
                  <a:schemeClr val="accent2"/>
                </a:solidFill>
                <a:latin typeface="Tahoma" charset="0"/>
                <a:cs typeface="Tahoma" charset="0"/>
              </a:rPr>
              <a:t>Custom Landing Page</a:t>
            </a:r>
            <a:endParaRPr lang="en-US" sz="3000" dirty="0">
              <a:solidFill>
                <a:srgbClr val="FFFFFF"/>
              </a:solidFill>
              <a:latin typeface="Tahoma" charset="0"/>
              <a:cs typeface="Tahoma" charset="0"/>
            </a:endParaRPr>
          </a:p>
        </p:txBody>
      </p:sp>
      <p:sp>
        <p:nvSpPr>
          <p:cNvPr id="2" name="Rectangle 1"/>
          <p:cNvSpPr/>
          <p:nvPr/>
        </p:nvSpPr>
        <p:spPr>
          <a:xfrm>
            <a:off x="4572000" y="2590800"/>
            <a:ext cx="2438400" cy="381000"/>
          </a:xfrm>
          <a:prstGeom prst="rect">
            <a:avLst/>
          </a:prstGeom>
          <a:solidFill>
            <a:srgbClr val="F9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7" name="Rectangle 6"/>
          <p:cNvSpPr/>
          <p:nvPr/>
        </p:nvSpPr>
        <p:spPr>
          <a:xfrm>
            <a:off x="2733675" y="1114425"/>
            <a:ext cx="2438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rgbClr val="3B3B3B"/>
                </a:solidFill>
              </a:rPr>
              <a:t>PPC Broadband Group</a:t>
            </a:r>
            <a:endParaRPr lang="en-US" sz="1800" b="1" dirty="0">
              <a:solidFill>
                <a:srgbClr val="3B3B3B"/>
              </a:solidFill>
            </a:endParaRPr>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931" y="909476"/>
            <a:ext cx="8028869" cy="53389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3224" y="2461418"/>
            <a:ext cx="1430976" cy="51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07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296BEDC4-C29D-9640-86D9-04D301DBC35C}" type="slidenum">
              <a:rPr lang="en-US" sz="1200" smtClean="0"/>
              <a:pPr>
                <a:defRPr/>
              </a:pPr>
              <a:t>12</a:t>
            </a:fld>
            <a:endParaRPr lang="en-US" sz="1200" dirty="0"/>
          </a:p>
        </p:txBody>
      </p:sp>
      <p:sp>
        <p:nvSpPr>
          <p:cNvPr id="7" name="Rectangle 1"/>
          <p:cNvSpPr>
            <a:spLocks noChangeArrowheads="1"/>
          </p:cNvSpPr>
          <p:nvPr/>
        </p:nvSpPr>
        <p:spPr bwMode="auto">
          <a:xfrm>
            <a:off x="413387" y="1038225"/>
            <a:ext cx="7616188" cy="54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lnSpc>
                <a:spcPct val="140000"/>
              </a:lnSpc>
            </a:pPr>
            <a:r>
              <a:rPr lang="en-US" sz="2400" b="1" dirty="0">
                <a:latin typeface="Tahoma" charset="0"/>
                <a:cs typeface="Tahoma" charset="0"/>
              </a:rPr>
              <a:t>Self-Service Website with Cost Comparison Tool</a:t>
            </a:r>
            <a:endParaRPr lang="en-US" sz="1600" b="1" dirty="0">
              <a:latin typeface="Tahoma" charset="0"/>
              <a:cs typeface="Tahoma" charset="0"/>
            </a:endParaRPr>
          </a:p>
        </p:txBody>
      </p:sp>
      <p:sp>
        <p:nvSpPr>
          <p:cNvPr id="8" name="Text Placeholder 1"/>
          <p:cNvSpPr txBox="1">
            <a:spLocks/>
          </p:cNvSpPr>
          <p:nvPr/>
        </p:nvSpPr>
        <p:spPr bwMode="auto">
          <a:xfrm>
            <a:off x="419100" y="1975639"/>
            <a:ext cx="6096000" cy="40386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22250" indent="-222250" algn="l" rtl="0" eaLnBrk="0" fontAlgn="base" hangingPunct="0">
              <a:lnSpc>
                <a:spcPct val="100000"/>
              </a:lnSpc>
              <a:spcBef>
                <a:spcPts val="1200"/>
              </a:spcBef>
              <a:spcAft>
                <a:spcPct val="0"/>
              </a:spcAft>
              <a:buClr>
                <a:schemeClr val="tx2"/>
              </a:buClr>
              <a:buFont typeface="Wingdings" pitchFamily="2" charset="2"/>
              <a:buChar char="§"/>
              <a:defRPr sz="2800">
                <a:solidFill>
                  <a:srgbClr val="000000"/>
                </a:solidFill>
                <a:latin typeface="+mn-lt"/>
                <a:ea typeface="ＭＳ Ｐゴシック" pitchFamily="34" charset="-128"/>
                <a:cs typeface="+mn-cs"/>
              </a:defRPr>
            </a:lvl1pPr>
            <a:lvl2pPr marL="742950" indent="-285750" algn="l" rtl="0" eaLnBrk="0" fontAlgn="base" hangingPunct="0">
              <a:lnSpc>
                <a:spcPct val="100000"/>
              </a:lnSpc>
              <a:spcBef>
                <a:spcPts val="1200"/>
              </a:spcBef>
              <a:spcAft>
                <a:spcPct val="0"/>
              </a:spcAft>
              <a:buClr>
                <a:schemeClr val="tx2"/>
              </a:buClr>
              <a:buFont typeface="Wingdings" pitchFamily="2" charset="2"/>
              <a:buChar char="§"/>
              <a:defRPr sz="2000">
                <a:solidFill>
                  <a:srgbClr val="000000"/>
                </a:solidFill>
                <a:latin typeface="+mn-lt"/>
                <a:ea typeface="ＭＳ Ｐゴシック" pitchFamily="34" charset="-128"/>
              </a:defRPr>
            </a:lvl2pPr>
            <a:lvl3pPr marL="1089025" indent="-174625" algn="l" rtl="0" eaLnBrk="0" fontAlgn="base" hangingPunct="0">
              <a:lnSpc>
                <a:spcPct val="100000"/>
              </a:lnSpc>
              <a:spcBef>
                <a:spcPts val="1200"/>
              </a:spcBef>
              <a:spcAft>
                <a:spcPct val="0"/>
              </a:spcAft>
              <a:buClr>
                <a:schemeClr val="tx2"/>
              </a:buClr>
              <a:buFont typeface="Wingdings" pitchFamily="2" charset="2"/>
              <a:buChar char="§"/>
              <a:defRPr sz="2400">
                <a:solidFill>
                  <a:srgbClr val="000000"/>
                </a:solidFill>
                <a:latin typeface="+mn-lt"/>
                <a:ea typeface="ＭＳ Ｐゴシック" pitchFamily="34" charset="-128"/>
              </a:defRPr>
            </a:lvl3pPr>
            <a:lvl4pPr marL="1484313" indent="-222250" algn="l" rtl="0" eaLnBrk="0" fontAlgn="base" hangingPunct="0">
              <a:lnSpc>
                <a:spcPct val="100000"/>
              </a:lnSpc>
              <a:spcBef>
                <a:spcPts val="1200"/>
              </a:spcBef>
              <a:spcAft>
                <a:spcPct val="0"/>
              </a:spcAft>
              <a:buClr>
                <a:schemeClr val="tx2"/>
              </a:buClr>
              <a:buFont typeface="Wingdings" pitchFamily="2" charset="2"/>
              <a:buChar char="§"/>
              <a:defRPr sz="2000">
                <a:solidFill>
                  <a:srgbClr val="000000"/>
                </a:solidFill>
                <a:latin typeface="+mn-lt"/>
                <a:ea typeface="ＭＳ Ｐゴシック" pitchFamily="34" charset="-128"/>
              </a:defRPr>
            </a:lvl4pPr>
            <a:lvl5pPr marL="1830388" indent="-173038" algn="l" rtl="0" eaLnBrk="0" fontAlgn="base" hangingPunct="0">
              <a:lnSpc>
                <a:spcPct val="100000"/>
              </a:lnSpc>
              <a:spcBef>
                <a:spcPts val="1200"/>
              </a:spcBef>
              <a:spcAft>
                <a:spcPct val="0"/>
              </a:spcAft>
              <a:buClr>
                <a:schemeClr val="tx2"/>
              </a:buClr>
              <a:buFont typeface="Wingdings" pitchFamily="2" charset="2"/>
              <a:buChar char="§"/>
              <a:defRPr sz="2000">
                <a:solidFill>
                  <a:srgbClr val="000000"/>
                </a:solidFill>
                <a:latin typeface="+mn-lt"/>
                <a:ea typeface="ＭＳ Ｐゴシック" pitchFamily="34" charset="-128"/>
              </a:defRPr>
            </a:lvl5pPr>
            <a:lvl6pPr marL="2287588" indent="-173038" algn="l" rtl="0" fontAlgn="base">
              <a:lnSpc>
                <a:spcPct val="95000"/>
              </a:lnSpc>
              <a:spcBef>
                <a:spcPct val="45000"/>
              </a:spcBef>
              <a:spcAft>
                <a:spcPct val="0"/>
              </a:spcAft>
              <a:buClr>
                <a:schemeClr val="tx2"/>
              </a:buClr>
              <a:buChar char="•"/>
              <a:defRPr sz="1400">
                <a:solidFill>
                  <a:schemeClr val="tx2"/>
                </a:solidFill>
                <a:latin typeface="+mn-lt"/>
              </a:defRPr>
            </a:lvl6pPr>
            <a:lvl7pPr marL="2744788" indent="-173038" algn="l" rtl="0" fontAlgn="base">
              <a:lnSpc>
                <a:spcPct val="95000"/>
              </a:lnSpc>
              <a:spcBef>
                <a:spcPct val="45000"/>
              </a:spcBef>
              <a:spcAft>
                <a:spcPct val="0"/>
              </a:spcAft>
              <a:buClr>
                <a:schemeClr val="tx2"/>
              </a:buClr>
              <a:buChar char="•"/>
              <a:defRPr sz="1400">
                <a:solidFill>
                  <a:schemeClr val="tx2"/>
                </a:solidFill>
                <a:latin typeface="+mn-lt"/>
              </a:defRPr>
            </a:lvl7pPr>
            <a:lvl8pPr marL="3201988" indent="-173038" algn="l" rtl="0" fontAlgn="base">
              <a:lnSpc>
                <a:spcPct val="95000"/>
              </a:lnSpc>
              <a:spcBef>
                <a:spcPct val="45000"/>
              </a:spcBef>
              <a:spcAft>
                <a:spcPct val="0"/>
              </a:spcAft>
              <a:buClr>
                <a:schemeClr val="tx2"/>
              </a:buClr>
              <a:buChar char="•"/>
              <a:defRPr sz="1400">
                <a:solidFill>
                  <a:schemeClr val="tx2"/>
                </a:solidFill>
                <a:latin typeface="+mn-lt"/>
              </a:defRPr>
            </a:lvl8pPr>
            <a:lvl9pPr marL="3659188" indent="-173038" algn="l" rtl="0" fontAlgn="base">
              <a:lnSpc>
                <a:spcPct val="95000"/>
              </a:lnSpc>
              <a:spcBef>
                <a:spcPct val="45000"/>
              </a:spcBef>
              <a:spcAft>
                <a:spcPct val="0"/>
              </a:spcAft>
              <a:buClr>
                <a:schemeClr val="tx2"/>
              </a:buClr>
              <a:buChar char="•"/>
              <a:defRPr sz="1400">
                <a:solidFill>
                  <a:schemeClr val="tx2"/>
                </a:solidFill>
                <a:latin typeface="+mn-lt"/>
              </a:defRPr>
            </a:lvl9pPr>
          </a:lstStyle>
          <a:p>
            <a:pPr marL="344488" indent="-344488">
              <a:spcBef>
                <a:spcPct val="0"/>
              </a:spcBef>
              <a:spcAft>
                <a:spcPts val="0"/>
              </a:spcAft>
              <a:buClrTx/>
              <a:buSzPct val="110000"/>
              <a:buFont typeface="Arial"/>
              <a:buChar char="•"/>
              <a:defRPr/>
            </a:pPr>
            <a:r>
              <a:rPr lang="en-US" sz="1800" kern="0" dirty="0" smtClean="0">
                <a:solidFill>
                  <a:schemeClr val="tx1"/>
                </a:solidFill>
                <a:latin typeface="Tahoma" pitchFamily="34" charset="0"/>
                <a:cs typeface="Tahoma" pitchFamily="34" charset="0"/>
              </a:rPr>
              <a:t>View benefits, copay, </a:t>
            </a:r>
            <a:br>
              <a:rPr lang="en-US" sz="1800" kern="0" dirty="0" smtClean="0">
                <a:solidFill>
                  <a:schemeClr val="tx1"/>
                </a:solidFill>
                <a:latin typeface="Tahoma" pitchFamily="34" charset="0"/>
                <a:cs typeface="Tahoma" pitchFamily="34" charset="0"/>
              </a:rPr>
            </a:br>
            <a:r>
              <a:rPr lang="en-US" sz="1800" kern="0" dirty="0" smtClean="0">
                <a:solidFill>
                  <a:schemeClr val="tx1"/>
                </a:solidFill>
                <a:latin typeface="Tahoma" pitchFamily="34" charset="0"/>
                <a:cs typeface="Tahoma" pitchFamily="34" charset="0"/>
              </a:rPr>
              <a:t>deductible</a:t>
            </a:r>
          </a:p>
          <a:p>
            <a:pPr marL="344488" indent="-344488">
              <a:spcBef>
                <a:spcPct val="0"/>
              </a:spcBef>
              <a:spcAft>
                <a:spcPts val="0"/>
              </a:spcAft>
              <a:buClrTx/>
              <a:buSzPct val="110000"/>
              <a:buFont typeface="Arial"/>
              <a:buChar char="•"/>
              <a:defRPr/>
            </a:pPr>
            <a:endParaRPr lang="en-US" sz="1200" kern="0" dirty="0" smtClean="0">
              <a:solidFill>
                <a:schemeClr val="tx1"/>
              </a:solidFill>
              <a:latin typeface="Tahoma" pitchFamily="34" charset="0"/>
              <a:cs typeface="Tahoma" pitchFamily="34" charset="0"/>
            </a:endParaRPr>
          </a:p>
          <a:p>
            <a:pPr marL="344488" indent="-344488">
              <a:spcBef>
                <a:spcPct val="0"/>
              </a:spcBef>
              <a:spcAft>
                <a:spcPts val="0"/>
              </a:spcAft>
              <a:buClrTx/>
              <a:buSzPct val="110000"/>
              <a:buFont typeface="Arial"/>
              <a:buChar char="•"/>
              <a:defRPr/>
            </a:pPr>
            <a:r>
              <a:rPr lang="en-US" sz="1800" kern="0" dirty="0" smtClean="0">
                <a:solidFill>
                  <a:schemeClr val="tx1"/>
                </a:solidFill>
                <a:latin typeface="Tahoma" pitchFamily="34" charset="0"/>
                <a:cs typeface="Tahoma" pitchFamily="34" charset="0"/>
              </a:rPr>
              <a:t>Check claims, referrals</a:t>
            </a:r>
          </a:p>
          <a:p>
            <a:pPr marL="344488" indent="-344488">
              <a:spcBef>
                <a:spcPct val="0"/>
              </a:spcBef>
              <a:spcAft>
                <a:spcPts val="0"/>
              </a:spcAft>
              <a:buClrTx/>
              <a:buSzPct val="110000"/>
              <a:buFont typeface="Arial"/>
              <a:buChar char="•"/>
              <a:defRPr/>
            </a:pPr>
            <a:endParaRPr lang="en-US" sz="1200" kern="0" dirty="0" smtClean="0">
              <a:solidFill>
                <a:schemeClr val="tx1"/>
              </a:solidFill>
              <a:latin typeface="Tahoma" pitchFamily="34" charset="0"/>
              <a:cs typeface="Tahoma" pitchFamily="34" charset="0"/>
            </a:endParaRPr>
          </a:p>
          <a:p>
            <a:pPr marL="344488" indent="-344488">
              <a:spcBef>
                <a:spcPct val="0"/>
              </a:spcBef>
              <a:spcAft>
                <a:spcPts val="0"/>
              </a:spcAft>
              <a:buClrTx/>
              <a:buSzPct val="110000"/>
              <a:buFont typeface="Arial"/>
              <a:buChar char="•"/>
              <a:defRPr/>
            </a:pPr>
            <a:r>
              <a:rPr lang="en-US" sz="1800" kern="0" dirty="0" smtClean="0">
                <a:solidFill>
                  <a:schemeClr val="tx1"/>
                </a:solidFill>
                <a:latin typeface="Tahoma" pitchFamily="34" charset="0"/>
                <a:cs typeface="Tahoma" pitchFamily="34" charset="0"/>
              </a:rPr>
              <a:t>Find a doctor or hospital</a:t>
            </a:r>
          </a:p>
          <a:p>
            <a:pPr marL="344488" indent="-344488">
              <a:spcBef>
                <a:spcPct val="0"/>
              </a:spcBef>
              <a:spcAft>
                <a:spcPts val="0"/>
              </a:spcAft>
              <a:buClrTx/>
              <a:buSzPct val="110000"/>
              <a:buFont typeface="Arial"/>
              <a:buChar char="•"/>
              <a:defRPr/>
            </a:pPr>
            <a:endParaRPr lang="en-US" sz="1200" kern="0" dirty="0" smtClean="0">
              <a:solidFill>
                <a:schemeClr val="tx1"/>
              </a:solidFill>
              <a:latin typeface="Tahoma" pitchFamily="34" charset="0"/>
              <a:cs typeface="Tahoma" pitchFamily="34" charset="0"/>
            </a:endParaRPr>
          </a:p>
          <a:p>
            <a:pPr marL="344488" indent="-344488">
              <a:spcBef>
                <a:spcPct val="0"/>
              </a:spcBef>
              <a:spcAft>
                <a:spcPts val="0"/>
              </a:spcAft>
              <a:buClrTx/>
              <a:buSzPct val="110000"/>
              <a:buFont typeface="Arial"/>
              <a:buChar char="•"/>
              <a:defRPr/>
            </a:pPr>
            <a:r>
              <a:rPr lang="en-US" sz="1800" kern="0" dirty="0" smtClean="0">
                <a:solidFill>
                  <a:schemeClr val="tx1"/>
                </a:solidFill>
                <a:latin typeface="Tahoma" pitchFamily="34" charset="0"/>
                <a:cs typeface="Tahoma" pitchFamily="34" charset="0"/>
              </a:rPr>
              <a:t>Order an ID card or </a:t>
            </a:r>
            <a:br>
              <a:rPr lang="en-US" sz="1800" kern="0" dirty="0" smtClean="0">
                <a:solidFill>
                  <a:schemeClr val="tx1"/>
                </a:solidFill>
                <a:latin typeface="Tahoma" pitchFamily="34" charset="0"/>
                <a:cs typeface="Tahoma" pitchFamily="34" charset="0"/>
              </a:rPr>
            </a:br>
            <a:r>
              <a:rPr lang="en-US" sz="1800" kern="0" dirty="0" smtClean="0">
                <a:solidFill>
                  <a:schemeClr val="tx1"/>
                </a:solidFill>
                <a:latin typeface="Tahoma" pitchFamily="34" charset="0"/>
                <a:cs typeface="Tahoma" pitchFamily="34" charset="0"/>
              </a:rPr>
              <a:t>print a temporary card</a:t>
            </a:r>
          </a:p>
          <a:p>
            <a:pPr marL="344488" indent="-344488">
              <a:spcBef>
                <a:spcPct val="0"/>
              </a:spcBef>
              <a:spcAft>
                <a:spcPts val="0"/>
              </a:spcAft>
              <a:buClrTx/>
              <a:buSzPct val="110000"/>
              <a:buFont typeface="Arial"/>
              <a:buChar char="•"/>
              <a:defRPr/>
            </a:pPr>
            <a:endParaRPr lang="en-US" sz="1200" kern="0" dirty="0" smtClean="0">
              <a:solidFill>
                <a:schemeClr val="tx1"/>
              </a:solidFill>
              <a:latin typeface="Tahoma" pitchFamily="34" charset="0"/>
              <a:cs typeface="Tahoma" pitchFamily="34" charset="0"/>
            </a:endParaRPr>
          </a:p>
          <a:p>
            <a:pPr marL="344488" indent="-344488">
              <a:spcBef>
                <a:spcPct val="0"/>
              </a:spcBef>
              <a:spcAft>
                <a:spcPts val="0"/>
              </a:spcAft>
              <a:buClrTx/>
              <a:buSzPct val="110000"/>
              <a:buFont typeface="Arial"/>
              <a:buChar char="•"/>
              <a:defRPr/>
            </a:pPr>
            <a:r>
              <a:rPr lang="en-US" sz="1800" kern="0" dirty="0" smtClean="0">
                <a:solidFill>
                  <a:schemeClr val="tx1"/>
                </a:solidFill>
                <a:latin typeface="Tahoma" pitchFamily="34" charset="0"/>
                <a:cs typeface="Tahoma" pitchFamily="34" charset="0"/>
              </a:rPr>
              <a:t>Print claim forms</a:t>
            </a:r>
          </a:p>
          <a:p>
            <a:pPr marL="344488" indent="-344488">
              <a:spcBef>
                <a:spcPct val="0"/>
              </a:spcBef>
              <a:spcAft>
                <a:spcPts val="0"/>
              </a:spcAft>
              <a:buClrTx/>
              <a:buSzPct val="110000"/>
              <a:buFont typeface="Arial"/>
              <a:buChar char="•"/>
              <a:defRPr/>
            </a:pPr>
            <a:endParaRPr lang="en-US" sz="1200" kern="0" dirty="0" smtClean="0">
              <a:solidFill>
                <a:schemeClr val="tx1"/>
              </a:solidFill>
              <a:latin typeface="Tahoma" pitchFamily="34" charset="0"/>
              <a:cs typeface="Tahoma" pitchFamily="34" charset="0"/>
            </a:endParaRPr>
          </a:p>
          <a:p>
            <a:pPr marL="344488" indent="-344488">
              <a:spcBef>
                <a:spcPct val="0"/>
              </a:spcBef>
              <a:spcAft>
                <a:spcPts val="0"/>
              </a:spcAft>
              <a:buClrTx/>
              <a:buSzPct val="110000"/>
              <a:buFont typeface="Arial"/>
              <a:buChar char="•"/>
              <a:defRPr/>
            </a:pPr>
            <a:r>
              <a:rPr lang="en-US" sz="1800" kern="0" dirty="0" smtClean="0">
                <a:solidFill>
                  <a:schemeClr val="tx1"/>
                </a:solidFill>
                <a:latin typeface="Tahoma" pitchFamily="34" charset="0"/>
                <a:cs typeface="Tahoma" pitchFamily="34" charset="0"/>
              </a:rPr>
              <a:t>Start a personal wellness program and track progress</a:t>
            </a:r>
          </a:p>
          <a:p>
            <a:pPr marL="344488" indent="-344488">
              <a:spcBef>
                <a:spcPct val="0"/>
              </a:spcBef>
              <a:spcAft>
                <a:spcPts val="0"/>
              </a:spcAft>
              <a:buClrTx/>
              <a:buSzPct val="110000"/>
              <a:buFont typeface="Arial"/>
              <a:buChar char="•"/>
              <a:defRPr/>
            </a:pPr>
            <a:endParaRPr lang="en-US" sz="1200" kern="0" dirty="0" smtClean="0">
              <a:solidFill>
                <a:schemeClr val="tx1"/>
              </a:solidFill>
              <a:latin typeface="Tahoma" pitchFamily="34" charset="0"/>
              <a:cs typeface="Tahoma" pitchFamily="34" charset="0"/>
            </a:endParaRPr>
          </a:p>
          <a:p>
            <a:pPr marL="344488" indent="-344488">
              <a:spcBef>
                <a:spcPct val="0"/>
              </a:spcBef>
              <a:spcAft>
                <a:spcPts val="0"/>
              </a:spcAft>
              <a:buClrTx/>
              <a:buSzPct val="110000"/>
              <a:buFont typeface="Arial"/>
              <a:buChar char="•"/>
              <a:defRPr/>
            </a:pPr>
            <a:r>
              <a:rPr lang="en-US" sz="1800" kern="0" dirty="0" smtClean="0">
                <a:solidFill>
                  <a:schemeClr val="tx1"/>
                </a:solidFill>
                <a:latin typeface="Tahoma" pitchFamily="34" charset="0"/>
                <a:cs typeface="Tahoma" pitchFamily="34" charset="0"/>
              </a:rPr>
              <a:t>Search health topics, access product discounts, and more!</a:t>
            </a:r>
            <a:endParaRPr lang="en-US" sz="2400" kern="0" dirty="0">
              <a:solidFill>
                <a:schemeClr val="tx1"/>
              </a:solidFill>
              <a:latin typeface="Tahoma"/>
            </a:endParaRPr>
          </a:p>
        </p:txBody>
      </p:sp>
      <p:sp>
        <p:nvSpPr>
          <p:cNvPr id="10" name="TextBox 7"/>
          <p:cNvSpPr txBox="1">
            <a:spLocks noGrp="1" noChangeArrowheads="1"/>
          </p:cNvSpPr>
          <p:nvPr>
            <p:ph type="title"/>
          </p:nvPr>
        </p:nvSpPr>
        <p:spPr bwMode="auto">
          <a:xfrm>
            <a:off x="406638" y="508000"/>
            <a:ext cx="7772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dirty="0" smtClean="0">
                <a:solidFill>
                  <a:schemeClr val="accent2"/>
                </a:solidFill>
                <a:latin typeface="Tahoma" charset="0"/>
                <a:cs typeface="Tahoma" charset="0"/>
              </a:rPr>
              <a:t>Superior On-Line Services</a:t>
            </a:r>
            <a:endParaRPr lang="en-US" b="0" dirty="0">
              <a:solidFill>
                <a:srgbClr val="FFFFFF"/>
              </a:solidFill>
              <a:latin typeface="Tahoma" charset="0"/>
              <a:cs typeface="Tahoma" charset="0"/>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05250" y="2286000"/>
            <a:ext cx="4619251" cy="2186786"/>
          </a:xfrm>
          <a:prstGeom prst="rect">
            <a:avLst/>
          </a:prstGeom>
          <a:noFill/>
          <a:ln w="9525">
            <a:solidFill>
              <a:schemeClr val="bg2"/>
            </a:solidFill>
            <a:miter lim="800000"/>
            <a:headEnd/>
            <a:tailEnd/>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5412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Paperless Functionality</a:t>
            </a:r>
            <a:endParaRPr lang="en-US" b="1" dirty="0"/>
          </a:p>
        </p:txBody>
      </p:sp>
      <p:sp>
        <p:nvSpPr>
          <p:cNvPr id="4" name="Slide Number Placeholder 3"/>
          <p:cNvSpPr>
            <a:spLocks noGrp="1"/>
          </p:cNvSpPr>
          <p:nvPr>
            <p:ph type="sldNum" sz="quarter" idx="10"/>
          </p:nvPr>
        </p:nvSpPr>
        <p:spPr/>
        <p:txBody>
          <a:bodyPr/>
          <a:lstStyle/>
          <a:p>
            <a:pPr>
              <a:defRPr/>
            </a:pPr>
            <a:fld id="{55AD58C0-E4C7-4243-934D-0F26ABCFDE92}" type="slidenum">
              <a:rPr lang="en-US" sz="1200" smtClean="0">
                <a:solidFill>
                  <a:schemeClr val="bg1"/>
                </a:solidFill>
              </a:rPr>
              <a:pPr>
                <a:defRPr/>
              </a:pPr>
              <a:t>13</a:t>
            </a:fld>
            <a:endParaRPr lang="en-US" sz="1200" dirty="0">
              <a:solidFill>
                <a:schemeClr val="bg1"/>
              </a:solidFill>
            </a:endParaRPr>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91361" y="1524000"/>
            <a:ext cx="745647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291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Mobile Subscriber ID Card</a:t>
            </a:r>
            <a:endParaRPr lang="en-US" b="1" dirty="0"/>
          </a:p>
        </p:txBody>
      </p:sp>
      <p:sp>
        <p:nvSpPr>
          <p:cNvPr id="4" name="Slide Number Placeholder 3"/>
          <p:cNvSpPr>
            <a:spLocks noGrp="1"/>
          </p:cNvSpPr>
          <p:nvPr>
            <p:ph type="sldNum" sz="quarter" idx="10"/>
          </p:nvPr>
        </p:nvSpPr>
        <p:spPr/>
        <p:txBody>
          <a:bodyPr/>
          <a:lstStyle/>
          <a:p>
            <a:pPr>
              <a:defRPr/>
            </a:pPr>
            <a:fld id="{55AD58C0-E4C7-4243-934D-0F26ABCFDE92}" type="slidenum">
              <a:rPr lang="en-US" sz="1200" smtClean="0">
                <a:solidFill>
                  <a:schemeClr val="bg1"/>
                </a:solidFill>
              </a:rPr>
              <a:pPr>
                <a:defRPr/>
              </a:pPr>
              <a:t>14</a:t>
            </a:fld>
            <a:endParaRPr lang="en-US" sz="1200" dirty="0">
              <a:solidFill>
                <a:schemeClr val="bg1"/>
              </a:solidFill>
            </a:endParaRPr>
          </a:p>
        </p:txBody>
      </p:sp>
      <p:pic>
        <p:nvPicPr>
          <p:cNvPr id="6147"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906379" y="1600200"/>
            <a:ext cx="7026442"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178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296BEDC4-C29D-9640-86D9-04D301DBC35C}" type="slidenum">
              <a:rPr lang="en-US" sz="1200" smtClean="0"/>
              <a:pPr>
                <a:defRPr/>
              </a:pPr>
              <a:t>15</a:t>
            </a:fld>
            <a:endParaRPr lang="en-US" sz="1200" dirty="0"/>
          </a:p>
        </p:txBody>
      </p:sp>
      <p:sp>
        <p:nvSpPr>
          <p:cNvPr id="5" name="Rectangle 6"/>
          <p:cNvSpPr txBox="1">
            <a:spLocks noChangeArrowheads="1"/>
          </p:cNvSpPr>
          <p:nvPr/>
        </p:nvSpPr>
        <p:spPr bwMode="auto">
          <a:xfrm>
            <a:off x="127119" y="-133350"/>
            <a:ext cx="863588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rgbClr val="95B73D"/>
                </a:solidFill>
                <a:latin typeface="Tahoma"/>
                <a:ea typeface="MS PGothic" pitchFamily="34" charset="-128"/>
                <a:cs typeface="Tahoma"/>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a:lstStyle>
          <a:p>
            <a:pPr eaLnBrk="1" hangingPunct="1"/>
            <a:r>
              <a:rPr lang="en-US" altLang="en-US" sz="1900" b="1" kern="0" dirty="0" smtClean="0">
                <a:solidFill>
                  <a:schemeClr val="accent2"/>
                </a:solidFill>
                <a:latin typeface="Tahoma" pitchFamily="34" charset="0"/>
              </a:rPr>
              <a:t/>
            </a:r>
            <a:br>
              <a:rPr lang="en-US" altLang="en-US" sz="1900" b="1" kern="0" dirty="0" smtClean="0">
                <a:solidFill>
                  <a:schemeClr val="accent2"/>
                </a:solidFill>
                <a:latin typeface="Tahoma" pitchFamily="34" charset="0"/>
              </a:rPr>
            </a:br>
            <a:r>
              <a:rPr lang="en-US" altLang="en-US" sz="2000" b="1" kern="0" dirty="0" smtClean="0">
                <a:solidFill>
                  <a:schemeClr val="accent2"/>
                </a:solidFill>
                <a:latin typeface="Tahoma" pitchFamily="34" charset="0"/>
              </a:rPr>
              <a:t>Telemedicine</a:t>
            </a:r>
          </a:p>
        </p:txBody>
      </p:sp>
      <p:sp>
        <p:nvSpPr>
          <p:cNvPr id="6" name="Rectangle 6"/>
          <p:cNvSpPr txBox="1">
            <a:spLocks noChangeArrowheads="1"/>
          </p:cNvSpPr>
          <p:nvPr/>
        </p:nvSpPr>
        <p:spPr bwMode="auto">
          <a:xfrm>
            <a:off x="-304800" y="6215063"/>
            <a:ext cx="10058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1200" dirty="0" smtClean="0">
                <a:solidFill>
                  <a:srgbClr val="000000"/>
                </a:solidFill>
                <a:latin typeface="Tahoma" pitchFamily="34" charset="0"/>
              </a:rPr>
              <a:t>Confidential and proprietary information </a:t>
            </a:r>
          </a:p>
        </p:txBody>
      </p:sp>
      <p:graphicFrame>
        <p:nvGraphicFramePr>
          <p:cNvPr id="7" name="Diagram 6"/>
          <p:cNvGraphicFramePr/>
          <p:nvPr>
            <p:extLst>
              <p:ext uri="{D42A27DB-BD31-4B8C-83A1-F6EECF244321}">
                <p14:modId xmlns:p14="http://schemas.microsoft.com/office/powerpoint/2010/main" val="4091260810"/>
              </p:ext>
            </p:extLst>
          </p:nvPr>
        </p:nvGraphicFramePr>
        <p:xfrm>
          <a:off x="492857" y="700087"/>
          <a:ext cx="7477373" cy="4614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8"/>
          <p:cNvGrpSpPr>
            <a:grpSpLocks/>
          </p:cNvGrpSpPr>
          <p:nvPr/>
        </p:nvGrpSpPr>
        <p:grpSpPr bwMode="auto">
          <a:xfrm>
            <a:off x="460314" y="5138737"/>
            <a:ext cx="8203331" cy="1338263"/>
            <a:chOff x="851693" y="4091205"/>
            <a:chExt cx="7599386" cy="1051667"/>
          </a:xfrm>
        </p:grpSpPr>
        <p:pic>
          <p:nvPicPr>
            <p:cNvPr id="9" name="Picture 3"/>
            <p:cNvPicPr>
              <a:picLocks noChangeAspect="1" noChangeArrowheads="1"/>
            </p:cNvPicPr>
            <p:nvPr/>
          </p:nvPicPr>
          <p:blipFill>
            <a:blip r:embed="rId7" cstate="email">
              <a:grayscl/>
              <a:biLevel thresh="50000"/>
              <a:extLst>
                <a:ext uri="{28A0092B-C50C-407E-A947-70E740481C1C}">
                  <a14:useLocalDpi xmlns:a14="http://schemas.microsoft.com/office/drawing/2010/main"/>
                </a:ext>
              </a:extLst>
            </a:blip>
            <a:srcRect/>
            <a:stretch>
              <a:fillRect/>
            </a:stretch>
          </p:blipFill>
          <p:spPr bwMode="auto">
            <a:xfrm>
              <a:off x="851693" y="4293992"/>
              <a:ext cx="1573213" cy="70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8" cstate="email">
              <a:grayscl/>
              <a:biLevel thresh="50000"/>
              <a:extLst>
                <a:ext uri="{28A0092B-C50C-407E-A947-70E740481C1C}">
                  <a14:useLocalDpi xmlns:a14="http://schemas.microsoft.com/office/drawing/2010/main"/>
                </a:ext>
              </a:extLst>
            </a:blip>
            <a:srcRect/>
            <a:stretch>
              <a:fillRect/>
            </a:stretch>
          </p:blipFill>
          <p:spPr bwMode="auto">
            <a:xfrm>
              <a:off x="6530204" y="4175509"/>
              <a:ext cx="1920875" cy="90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p:cNvPicPr>
            <p:nvPr/>
          </p:nvPicPr>
          <p:blipFill>
            <a:blip r:embed="rId9" cstate="email">
              <a:grayscl/>
              <a:biLevel thresh="50000"/>
              <a:extLst>
                <a:ext uri="{28A0092B-C50C-407E-A947-70E740481C1C}">
                  <a14:useLocalDpi xmlns:a14="http://schemas.microsoft.com/office/drawing/2010/main"/>
                </a:ext>
              </a:extLst>
            </a:blip>
            <a:srcRect/>
            <a:stretch>
              <a:fillRect/>
            </a:stretch>
          </p:blipFill>
          <p:spPr bwMode="auto">
            <a:xfrm>
              <a:off x="3505200" y="4091205"/>
              <a:ext cx="1881304" cy="105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3"/>
          <p:cNvSpPr txBox="1">
            <a:spLocks noChangeArrowheads="1"/>
          </p:cNvSpPr>
          <p:nvPr/>
        </p:nvSpPr>
        <p:spPr bwMode="auto">
          <a:xfrm>
            <a:off x="2473116" y="6550968"/>
            <a:ext cx="43434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900" dirty="0" smtClean="0">
                <a:latin typeface="Tahoma" pitchFamily="34" charset="0"/>
                <a:cs typeface="Tahoma" pitchFamily="34" charset="0"/>
              </a:rPr>
              <a:t>*All fully </a:t>
            </a:r>
            <a:r>
              <a:rPr lang="en-US" altLang="en-US" sz="900" dirty="0">
                <a:latin typeface="Tahoma" pitchFamily="34" charset="0"/>
                <a:cs typeface="Tahoma" pitchFamily="34" charset="0"/>
              </a:rPr>
              <a:t>insured products will have the telemedicine benefit as </a:t>
            </a:r>
            <a:r>
              <a:rPr lang="en-US" altLang="en-US" sz="900" dirty="0" smtClean="0">
                <a:latin typeface="Tahoma" pitchFamily="34" charset="0"/>
                <a:cs typeface="Tahoma" pitchFamily="34" charset="0"/>
              </a:rPr>
              <a:t>of 1/1/17!</a:t>
            </a:r>
            <a:endParaRPr lang="en-US" altLang="en-US" sz="900" dirty="0">
              <a:latin typeface="Tahoma" pitchFamily="34" charset="0"/>
              <a:cs typeface="Tahoma" pitchFamily="34" charset="0"/>
            </a:endParaRPr>
          </a:p>
        </p:txBody>
      </p:sp>
      <p:pic>
        <p:nvPicPr>
          <p:cNvPr id="14"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52800" y="1812533"/>
            <a:ext cx="1891340" cy="55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8058150" y="3659187"/>
            <a:ext cx="1068449" cy="769441"/>
          </a:xfrm>
          <a:prstGeom prst="rect">
            <a:avLst/>
          </a:prstGeom>
          <a:noFill/>
        </p:spPr>
        <p:txBody>
          <a:bodyPr wrap="square" rtlCol="0">
            <a:spAutoFit/>
          </a:bodyPr>
          <a:lstStyle/>
          <a:p>
            <a:r>
              <a:rPr lang="en-US" sz="11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Avg</a:t>
            </a:r>
            <a:r>
              <a:rPr lang="en-US" sz="11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Cost:</a:t>
            </a:r>
          </a:p>
          <a:p>
            <a:r>
              <a:rPr lang="en-US" sz="1100" dirty="0" smtClean="0">
                <a:latin typeface="Tahoma" panose="020B0604030504040204" pitchFamily="34" charset="0"/>
                <a:ea typeface="Tahoma" panose="020B0604030504040204" pitchFamily="34" charset="0"/>
                <a:cs typeface="Tahoma" panose="020B0604030504040204" pitchFamily="34" charset="0"/>
              </a:rPr>
              <a:t>ER: $1,198</a:t>
            </a:r>
          </a:p>
          <a:p>
            <a:r>
              <a:rPr lang="en-US" sz="1100" dirty="0" smtClean="0">
                <a:latin typeface="Tahoma" panose="020B0604030504040204" pitchFamily="34" charset="0"/>
                <a:ea typeface="Tahoma" panose="020B0604030504040204" pitchFamily="34" charset="0"/>
                <a:cs typeface="Tahoma" panose="020B0604030504040204" pitchFamily="34" charset="0"/>
              </a:rPr>
              <a:t>Office: $103</a:t>
            </a:r>
          </a:p>
          <a:p>
            <a:r>
              <a:rPr lang="en-US" sz="1100" dirty="0" smtClean="0">
                <a:latin typeface="Tahoma" panose="020B0604030504040204" pitchFamily="34" charset="0"/>
                <a:ea typeface="Tahoma" panose="020B0604030504040204" pitchFamily="34" charset="0"/>
                <a:cs typeface="Tahoma" panose="020B0604030504040204" pitchFamily="34" charset="0"/>
              </a:rPr>
              <a:t>UC:  $166</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6" name="Bent-Up Arrow 15"/>
          <p:cNvSpPr/>
          <p:nvPr/>
        </p:nvSpPr>
        <p:spPr>
          <a:xfrm rot="10800000" flipH="1">
            <a:off x="8001000" y="3201987"/>
            <a:ext cx="627309" cy="457200"/>
          </a:xfrm>
          <a:prstGeom prst="bentUpArrow">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000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286000"/>
            <a:ext cx="6248400" cy="990600"/>
          </a:xfrm>
        </p:spPr>
        <p:txBody>
          <a:bodyPr/>
          <a:lstStyle/>
          <a:p>
            <a:r>
              <a:rPr lang="en-US" b="1" dirty="0" smtClean="0"/>
              <a:t>Workplace Wellness</a:t>
            </a:r>
            <a:endParaRPr lang="en-US" b="1" dirty="0"/>
          </a:p>
        </p:txBody>
      </p:sp>
    </p:spTree>
    <p:extLst>
      <p:ext uri="{BB962C8B-B14F-4D97-AF65-F5344CB8AC3E}">
        <p14:creationId xmlns:p14="http://schemas.microsoft.com/office/powerpoint/2010/main" val="1297734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lstStyle/>
          <a:p>
            <a:r>
              <a:rPr lang="en-US" b="1" cap="none" dirty="0" smtClean="0">
                <a:latin typeface="Tahoma" pitchFamily="34" charset="0"/>
                <a:ea typeface="ＭＳ Ｐゴシック" pitchFamily="34" charset="-128"/>
                <a:cs typeface="Tahoma" pitchFamily="34" charset="0"/>
              </a:rPr>
              <a:t>Engaging Employees:</a:t>
            </a:r>
            <a:br>
              <a:rPr lang="en-US" b="1" cap="none" dirty="0" smtClean="0">
                <a:latin typeface="Tahoma" pitchFamily="34" charset="0"/>
                <a:ea typeface="ＭＳ Ｐゴシック" pitchFamily="34" charset="-128"/>
                <a:cs typeface="Tahoma" pitchFamily="34" charset="0"/>
              </a:rPr>
            </a:br>
            <a:r>
              <a:rPr lang="en-US" b="1" dirty="0" smtClean="0">
                <a:solidFill>
                  <a:srgbClr val="0070C8"/>
                </a:solidFill>
                <a:latin typeface="Tahoma" pitchFamily="34" charset="0"/>
                <a:ea typeface="ＭＳ Ｐゴシック" pitchFamily="34" charset="-128"/>
                <a:cs typeface="Tahoma" pitchFamily="34" charset="0"/>
              </a:rPr>
              <a:t>Driving </a:t>
            </a:r>
            <a:r>
              <a:rPr lang="en-US" b="1" dirty="0">
                <a:solidFill>
                  <a:srgbClr val="0070C8"/>
                </a:solidFill>
                <a:latin typeface="Tahoma" pitchFamily="34" charset="0"/>
                <a:ea typeface="ＭＳ Ｐゴシック" pitchFamily="34" charset="-128"/>
                <a:cs typeface="Tahoma" pitchFamily="34" charset="0"/>
              </a:rPr>
              <a:t>Participation, Reducing Costs</a:t>
            </a:r>
            <a:r>
              <a:rPr lang="en-US" b="1" dirty="0">
                <a:solidFill>
                  <a:srgbClr val="000000"/>
                </a:solidFill>
                <a:latin typeface="Tahoma" pitchFamily="34" charset="0"/>
                <a:ea typeface="ＭＳ Ｐゴシック" pitchFamily="34" charset="-128"/>
                <a:cs typeface="Tahoma" pitchFamily="34" charset="0"/>
              </a:rPr>
              <a:t/>
            </a:r>
            <a:br>
              <a:rPr lang="en-US" b="1" dirty="0">
                <a:solidFill>
                  <a:srgbClr val="000000"/>
                </a:solidFill>
                <a:latin typeface="Tahoma" pitchFamily="34" charset="0"/>
                <a:ea typeface="ＭＳ Ｐゴシック" pitchFamily="34" charset="-128"/>
                <a:cs typeface="Tahoma" pitchFamily="34" charset="0"/>
              </a:rPr>
            </a:br>
            <a:endParaRPr lang="en-US" b="1" cap="none" dirty="0" smtClean="0">
              <a:latin typeface="Tahoma" pitchFamily="34" charset="0"/>
              <a:ea typeface="ＭＳ Ｐゴシック" pitchFamily="34" charset="-128"/>
              <a:cs typeface="Tahoma" pitchFamily="34" charset="0"/>
            </a:endParaRPr>
          </a:p>
        </p:txBody>
      </p:sp>
      <p:sp>
        <p:nvSpPr>
          <p:cNvPr id="9" name="Text Placeholder 2"/>
          <p:cNvSpPr txBox="1">
            <a:spLocks/>
          </p:cNvSpPr>
          <p:nvPr/>
        </p:nvSpPr>
        <p:spPr bwMode="auto">
          <a:xfrm>
            <a:off x="3505200" y="1819164"/>
            <a:ext cx="4953000" cy="252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128"/>
              </a:defRPr>
            </a:lvl1pPr>
            <a:lvl2pPr eaLnBrk="0" hangingPunct="0">
              <a:defRPr>
                <a:solidFill>
                  <a:schemeClr val="tx1"/>
                </a:solidFill>
                <a:latin typeface="Tahoma" charset="0"/>
                <a:ea typeface="ＭＳ Ｐゴシック" charset="-128"/>
              </a:defRPr>
            </a:lvl2pPr>
            <a:lvl3pPr marL="1143000" indent="-228600" eaLnBrk="0" hangingPunct="0">
              <a:defRPr>
                <a:solidFill>
                  <a:schemeClr val="tx1"/>
                </a:solidFill>
                <a:latin typeface="Tahoma" charset="0"/>
                <a:ea typeface="ＭＳ Ｐゴシック" charset="-128"/>
              </a:defRPr>
            </a:lvl3pPr>
            <a:lvl4pPr marL="1600200" indent="-228600" eaLnBrk="0" hangingPunct="0">
              <a:defRPr>
                <a:solidFill>
                  <a:schemeClr val="tx1"/>
                </a:solidFill>
                <a:latin typeface="Tahoma" charset="0"/>
                <a:ea typeface="ＭＳ Ｐゴシック" charset="-128"/>
              </a:defRPr>
            </a:lvl4pPr>
            <a:lvl5pPr marL="2057400" indent="-228600" eaLnBrk="0" hangingPunct="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marL="342900" indent="-342900" eaLnBrk="1" hangingPunct="1">
              <a:spcAft>
                <a:spcPts val="1000"/>
              </a:spcAft>
              <a:buFont typeface="Wingdings" pitchFamily="2" charset="2"/>
              <a:buChar char="§"/>
              <a:defRPr/>
            </a:pPr>
            <a:r>
              <a:rPr lang="en-US" sz="2200" dirty="0" smtClean="0">
                <a:solidFill>
                  <a:srgbClr val="000000"/>
                </a:solidFill>
                <a:cs typeface="Tahoma" charset="0"/>
              </a:rPr>
              <a:t>Develop risk reduction programs using employee health data </a:t>
            </a:r>
          </a:p>
          <a:p>
            <a:pPr marL="342900" indent="-342900" eaLnBrk="1" hangingPunct="1">
              <a:spcAft>
                <a:spcPts val="1000"/>
              </a:spcAft>
              <a:buFont typeface="Wingdings" pitchFamily="2" charset="2"/>
              <a:buChar char="§"/>
              <a:defRPr/>
            </a:pPr>
            <a:r>
              <a:rPr lang="en-US" sz="2200" dirty="0" smtClean="0">
                <a:solidFill>
                  <a:srgbClr val="000000"/>
                </a:solidFill>
                <a:cs typeface="Tahoma" charset="0"/>
              </a:rPr>
              <a:t>Employee promotion and communication tools </a:t>
            </a:r>
          </a:p>
          <a:p>
            <a:pPr marL="342900" indent="-342900" eaLnBrk="1" hangingPunct="1">
              <a:spcAft>
                <a:spcPts val="1000"/>
              </a:spcAft>
              <a:buFont typeface="Wingdings" pitchFamily="2" charset="2"/>
              <a:buChar char="§"/>
              <a:defRPr/>
            </a:pPr>
            <a:r>
              <a:rPr lang="en-US" sz="2200" dirty="0" smtClean="0">
                <a:solidFill>
                  <a:srgbClr val="000000"/>
                </a:solidFill>
                <a:cs typeface="Tahoma" charset="0"/>
              </a:rPr>
              <a:t>Program options customized to meet employee needs - rewards and or outcomes based</a:t>
            </a:r>
          </a:p>
        </p:txBody>
      </p:sp>
      <p:grpSp>
        <p:nvGrpSpPr>
          <p:cNvPr id="3" name="Group 2"/>
          <p:cNvGrpSpPr/>
          <p:nvPr/>
        </p:nvGrpSpPr>
        <p:grpSpPr>
          <a:xfrm>
            <a:off x="552202" y="2005683"/>
            <a:ext cx="3257179" cy="2566317"/>
            <a:chOff x="533876" y="2272606"/>
            <a:chExt cx="3788819" cy="2985194"/>
          </a:xfrm>
        </p:grpSpPr>
        <p:sp>
          <p:nvSpPr>
            <p:cNvPr id="13" name="TextBox 8"/>
            <p:cNvSpPr txBox="1">
              <a:spLocks noChangeArrowheads="1"/>
            </p:cNvSpPr>
            <p:nvPr/>
          </p:nvSpPr>
          <p:spPr bwMode="auto">
            <a:xfrm>
              <a:off x="2983075" y="4148393"/>
              <a:ext cx="1339620" cy="54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eaLnBrk="1" hangingPunct="1"/>
              <a:r>
                <a:rPr lang="en-US" sz="2000" b="1" dirty="0">
                  <a:solidFill>
                    <a:srgbClr val="808080"/>
                  </a:solidFill>
                </a:rPr>
                <a:t>$$</a:t>
              </a:r>
              <a:endParaRPr lang="en-US" sz="1200" b="1" dirty="0">
                <a:solidFill>
                  <a:srgbClr val="808080"/>
                </a:solidFill>
              </a:endParaRPr>
            </a:p>
          </p:txBody>
        </p:sp>
        <p:sp>
          <p:nvSpPr>
            <p:cNvPr id="14" name="TextBox 9"/>
            <p:cNvSpPr txBox="1">
              <a:spLocks noChangeArrowheads="1"/>
            </p:cNvSpPr>
            <p:nvPr/>
          </p:nvSpPr>
          <p:spPr bwMode="auto">
            <a:xfrm>
              <a:off x="1992820" y="2481027"/>
              <a:ext cx="1824194" cy="4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eaLnBrk="1" hangingPunct="1"/>
              <a:r>
                <a:rPr lang="en-US" sz="1400" b="1" dirty="0">
                  <a:solidFill>
                    <a:srgbClr val="007DC5"/>
                  </a:solidFill>
                </a:rPr>
                <a:t>Participation</a:t>
              </a:r>
            </a:p>
          </p:txBody>
        </p:sp>
        <p:pic>
          <p:nvPicPr>
            <p:cNvPr id="18" name="Picture 1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8085" y="2585237"/>
              <a:ext cx="2709470" cy="2672563"/>
            </a:xfrm>
            <a:prstGeom prst="rect">
              <a:avLst/>
            </a:prstGeom>
            <a:noFill/>
            <a:ln>
              <a:noFill/>
            </a:ln>
            <a:extLst/>
          </p:spPr>
        </p:pic>
        <p:sp>
          <p:nvSpPr>
            <p:cNvPr id="19" name="Rounded Rectangle 18"/>
            <p:cNvSpPr/>
            <p:nvPr/>
          </p:nvSpPr>
          <p:spPr bwMode="auto">
            <a:xfrm>
              <a:off x="533876" y="2272606"/>
              <a:ext cx="3047524" cy="2592976"/>
            </a:xfrm>
            <a:prstGeom prst="roundRect">
              <a:avLst/>
            </a:prstGeom>
            <a:noFill/>
            <a:ln>
              <a:solidFill>
                <a:srgbClr val="80808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grpSp>
      <p:sp>
        <p:nvSpPr>
          <p:cNvPr id="16" name="Slide Number Placeholder 6"/>
          <p:cNvSpPr>
            <a:spLocks noGrp="1" noChangeArrowheads="1"/>
          </p:cNvSpPr>
          <p:nvPr>
            <p:ph type="sldNum" sz="quarter" idx="4294967295"/>
          </p:nvPr>
        </p:nvSpPr>
        <p:spPr bwMode="auto">
          <a:xfrm>
            <a:off x="8786648" y="6480372"/>
            <a:ext cx="357352" cy="3776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ctr">
              <a:defRPr sz="1000" b="1">
                <a:solidFill>
                  <a:schemeClr val="tx1"/>
                </a:solidFill>
                <a:latin typeface="Tahoma" pitchFamily="34" charset="0"/>
                <a:ea typeface="Tahoma" pitchFamily="34" charset="0"/>
                <a:cs typeface="Tahoma" pitchFamily="34" charset="0"/>
              </a:defRPr>
            </a:lvl1pPr>
          </a:lstStyle>
          <a:p>
            <a:pPr>
              <a:defRPr/>
            </a:pPr>
            <a:fld id="{296BEDC4-C29D-9640-86D9-04D301DBC35C}" type="slidenum">
              <a:rPr lang="en-US" sz="1200" b="0" smtClean="0">
                <a:solidFill>
                  <a:schemeClr val="bg1"/>
                </a:solidFill>
              </a:rPr>
              <a:pPr>
                <a:defRPr/>
              </a:pPr>
              <a:t>17</a:t>
            </a:fld>
            <a:endParaRPr lang="en-US" sz="1200" b="0" dirty="0">
              <a:solidFill>
                <a:schemeClr val="bg1"/>
              </a:solidFill>
            </a:endParaRPr>
          </a:p>
        </p:txBody>
      </p:sp>
      <p:sp>
        <p:nvSpPr>
          <p:cNvPr id="20" name="TextBox 19"/>
          <p:cNvSpPr txBox="1"/>
          <p:nvPr/>
        </p:nvSpPr>
        <p:spPr>
          <a:xfrm>
            <a:off x="1371600" y="5067300"/>
            <a:ext cx="1981200" cy="615553"/>
          </a:xfrm>
          <a:prstGeom prst="rect">
            <a:avLst/>
          </a:prstGeom>
          <a:noFill/>
        </p:spPr>
        <p:txBody>
          <a:bodyPr wrap="square" lIns="182880" tIns="91440" rIns="182880" bIns="91440" rtlCol="0">
            <a:spAutoFit/>
          </a:bodyPr>
          <a:lstStyle/>
          <a:p>
            <a:r>
              <a:rPr lang="en-US" sz="2800" b="1" dirty="0" err="1" smtClean="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rPr>
              <a:t>FitDollars</a:t>
            </a:r>
            <a:endParaRPr lang="en-US" sz="2800" b="1" dirty="0" smtClean="0">
              <a:solidFill>
                <a:schemeClr val="accent3"/>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1" name="Group 7"/>
          <p:cNvGrpSpPr>
            <a:grpSpLocks/>
          </p:cNvGrpSpPr>
          <p:nvPr/>
        </p:nvGrpSpPr>
        <p:grpSpPr bwMode="auto">
          <a:xfrm>
            <a:off x="4273550" y="5046663"/>
            <a:ext cx="3422650" cy="668337"/>
            <a:chOff x="5398325" y="245425"/>
            <a:chExt cx="3510725" cy="685800"/>
          </a:xfrm>
        </p:grpSpPr>
        <p:sp>
          <p:nvSpPr>
            <p:cNvPr id="22" name="Rectangle 2"/>
            <p:cNvSpPr txBox="1">
              <a:spLocks noChangeArrowheads="1"/>
            </p:cNvSpPr>
            <p:nvPr/>
          </p:nvSpPr>
          <p:spPr bwMode="auto">
            <a:xfrm>
              <a:off x="5398325" y="245425"/>
              <a:ext cx="3510725" cy="685800"/>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a:lnSpc>
                  <a:spcPct val="120000"/>
                </a:lnSpc>
                <a:spcBef>
                  <a:spcPct val="0"/>
                </a:spcBef>
                <a:buFontTx/>
                <a:buNone/>
              </a:pPr>
              <a:r>
                <a:rPr lang="en-US" altLang="en-US" sz="1400" b="1" dirty="0"/>
                <a:t> </a:t>
              </a:r>
              <a:r>
                <a:rPr lang="en-US" altLang="en-US" b="1" dirty="0"/>
                <a:t>Univera </a:t>
              </a:r>
              <a:r>
                <a:rPr lang="en-US" altLang="en-US" b="1" dirty="0">
                  <a:solidFill>
                    <a:srgbClr val="0070C0"/>
                  </a:solidFill>
                </a:rPr>
                <a:t>HealthyU</a:t>
              </a:r>
            </a:p>
          </p:txBody>
        </p:sp>
        <p:sp>
          <p:nvSpPr>
            <p:cNvPr id="23" name="Rectangle 13"/>
            <p:cNvSpPr>
              <a:spLocks noChangeArrowheads="1"/>
            </p:cNvSpPr>
            <p:nvPr/>
          </p:nvSpPr>
          <p:spPr bwMode="auto">
            <a:xfrm>
              <a:off x="7520539" y="729734"/>
              <a:ext cx="189485" cy="18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eaLnBrk="1" hangingPunct="1">
                <a:spcBef>
                  <a:spcPct val="0"/>
                </a:spcBef>
                <a:buFontTx/>
                <a:buNone/>
              </a:pPr>
              <a:endParaRPr lang="en-US" altLang="en-US" sz="600">
                <a:latin typeface="Frutiger 55 Roman" pitchFamily="2" charset="0"/>
                <a:cs typeface="Arial" charset="0"/>
              </a:endParaRPr>
            </a:p>
          </p:txBody>
        </p:sp>
      </p:grpSp>
    </p:spTree>
    <p:extLst>
      <p:ext uri="{BB962C8B-B14F-4D97-AF65-F5344CB8AC3E}">
        <p14:creationId xmlns:p14="http://schemas.microsoft.com/office/powerpoint/2010/main" val="2314600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7"/>
          <p:cNvSpPr>
            <a:spLocks noGrp="1"/>
          </p:cNvSpPr>
          <p:nvPr>
            <p:ph type="sldNum" sz="quarter" idx="10"/>
          </p:nvPr>
        </p:nvSpPr>
        <p:spPr bwMode="auto">
          <a:xfrm>
            <a:off x="8610600" y="6416675"/>
            <a:ext cx="533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52E194E1-5B12-3641-97EF-DBBC44D87523}" type="slidenum">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pPr/>
              <a:t>18</a:t>
            </a:fld>
            <a:endParaRPr lang="en-US" sz="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700" name="TextBox 7"/>
          <p:cNvSpPr txBox="1">
            <a:spLocks noChangeArrowheads="1"/>
          </p:cNvSpPr>
          <p:nvPr/>
        </p:nvSpPr>
        <p:spPr bwMode="auto">
          <a:xfrm>
            <a:off x="381000" y="228600"/>
            <a:ext cx="830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3000" dirty="0" smtClean="0">
                <a:solidFill>
                  <a:schemeClr val="accent2"/>
                </a:solidFill>
                <a:latin typeface="Tahoma" charset="0"/>
                <a:cs typeface="Tahoma" charset="0"/>
              </a:rPr>
              <a:t>Workplace Wellness</a:t>
            </a:r>
            <a:endParaRPr lang="en-US" sz="3000" dirty="0" smtClean="0">
              <a:solidFill>
                <a:srgbClr val="FFFFFF"/>
              </a:solidFill>
              <a:latin typeface="Tahoma" charset="0"/>
              <a:cs typeface="Tahoma" charset="0"/>
            </a:endParaRPr>
          </a:p>
        </p:txBody>
      </p:sp>
      <p:sp>
        <p:nvSpPr>
          <p:cNvPr id="7" name="Content Placeholder 25"/>
          <p:cNvSpPr>
            <a:spLocks/>
          </p:cNvSpPr>
          <p:nvPr/>
        </p:nvSpPr>
        <p:spPr bwMode="auto">
          <a:xfrm>
            <a:off x="319088" y="2200275"/>
            <a:ext cx="44608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ts val="600"/>
              </a:spcBef>
              <a:buClr>
                <a:schemeClr val="tx2"/>
              </a:buClr>
              <a:buFont typeface="Arial" pitchFamily="34" charset="0"/>
              <a:buChar char="•"/>
              <a:defRPr sz="2400">
                <a:solidFill>
                  <a:schemeClr val="tx2"/>
                </a:solidFill>
                <a:latin typeface="Tahoma" pitchFamily="34" charset="0"/>
              </a:defRPr>
            </a:lvl1pPr>
            <a:lvl2pPr marL="742950" indent="-285750" eaLnBrk="0" hangingPunct="0">
              <a:spcBef>
                <a:spcPts val="600"/>
              </a:spcBef>
              <a:buClr>
                <a:schemeClr val="tx2"/>
              </a:buClr>
              <a:buChar char="–"/>
              <a:defRPr sz="2000">
                <a:solidFill>
                  <a:schemeClr val="tx2"/>
                </a:solidFill>
                <a:latin typeface="Tahoma" pitchFamily="34" charset="0"/>
              </a:defRPr>
            </a:lvl2pPr>
            <a:lvl3pPr marL="1143000" indent="-228600" eaLnBrk="0" hangingPunct="0">
              <a:spcBef>
                <a:spcPts val="600"/>
              </a:spcBef>
              <a:buClr>
                <a:schemeClr val="tx2"/>
              </a:buClr>
              <a:buChar char="•"/>
              <a:defRPr sz="2000">
                <a:solidFill>
                  <a:schemeClr val="tx2"/>
                </a:solidFill>
                <a:latin typeface="Tahoma" pitchFamily="34" charset="0"/>
              </a:defRPr>
            </a:lvl3pPr>
            <a:lvl4pPr marL="1600200" indent="-228600" eaLnBrk="0" hangingPunct="0">
              <a:spcBef>
                <a:spcPts val="600"/>
              </a:spcBef>
              <a:buClr>
                <a:schemeClr val="tx2"/>
              </a:buClr>
              <a:buChar char="–"/>
              <a:defRPr sz="2000">
                <a:solidFill>
                  <a:schemeClr val="tx2"/>
                </a:solidFill>
                <a:latin typeface="Tahoma" pitchFamily="34" charset="0"/>
              </a:defRPr>
            </a:lvl4pPr>
            <a:lvl5pPr marL="2057400" indent="-228600" eaLnBrk="0" hangingPunct="0">
              <a:spcBef>
                <a:spcPts val="600"/>
              </a:spcBef>
              <a:buClr>
                <a:schemeClr val="tx2"/>
              </a:buClr>
              <a:buChar char="•"/>
              <a:defRPr sz="2000">
                <a:solidFill>
                  <a:schemeClr val="tx2"/>
                </a:solidFill>
                <a:latin typeface="Tahoma" pitchFamily="34" charset="0"/>
              </a:defRPr>
            </a:lvl5pPr>
            <a:lvl6pPr marL="2514600" indent="-228600" eaLnBrk="0" fontAlgn="base" hangingPunct="0">
              <a:spcBef>
                <a:spcPts val="6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ts val="6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ts val="6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ts val="600"/>
              </a:spcBef>
              <a:spcAft>
                <a:spcPct val="0"/>
              </a:spcAft>
              <a:buClr>
                <a:schemeClr val="tx2"/>
              </a:buClr>
              <a:buChar char="•"/>
              <a:defRPr sz="2000">
                <a:solidFill>
                  <a:schemeClr val="tx2"/>
                </a:solidFill>
                <a:latin typeface="Tahoma" pitchFamily="34" charset="0"/>
              </a:defRPr>
            </a:lvl9pPr>
          </a:lstStyle>
          <a:p>
            <a:pPr lvl="1" eaLnBrk="1" fontAlgn="auto" hangingPunct="1">
              <a:lnSpc>
                <a:spcPct val="95000"/>
              </a:lnSpc>
              <a:spcBef>
                <a:spcPct val="45000"/>
              </a:spcBef>
              <a:spcAft>
                <a:spcPts val="0"/>
              </a:spcAft>
              <a:buClr>
                <a:srgbClr val="007DC5"/>
              </a:buClr>
              <a:buFontTx/>
              <a:buChar char="•"/>
            </a:pPr>
            <a:endParaRPr lang="en-US" altLang="en-US" kern="0" dirty="0" smtClean="0">
              <a:solidFill>
                <a:srgbClr val="007DC5"/>
              </a:solidFill>
              <a:ea typeface="ＭＳ Ｐゴシック" charset="0"/>
              <a:cs typeface="+mn-cs"/>
            </a:endParaRPr>
          </a:p>
        </p:txBody>
      </p:sp>
      <p:sp>
        <p:nvSpPr>
          <p:cNvPr id="9" name="Title 24"/>
          <p:cNvSpPr>
            <a:spLocks/>
          </p:cNvSpPr>
          <p:nvPr/>
        </p:nvSpPr>
        <p:spPr bwMode="auto">
          <a:xfrm>
            <a:off x="331788" y="1646238"/>
            <a:ext cx="618331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ts val="600"/>
              </a:spcBef>
              <a:buClr>
                <a:schemeClr val="tx2"/>
              </a:buClr>
              <a:buFont typeface="Arial" pitchFamily="34" charset="0"/>
              <a:buChar char="•"/>
              <a:defRPr sz="2400">
                <a:solidFill>
                  <a:schemeClr val="tx2"/>
                </a:solidFill>
                <a:latin typeface="Tahoma" pitchFamily="34" charset="0"/>
              </a:defRPr>
            </a:lvl1pPr>
            <a:lvl2pPr marL="742950" indent="-285750" eaLnBrk="0" hangingPunct="0">
              <a:spcBef>
                <a:spcPts val="600"/>
              </a:spcBef>
              <a:buClr>
                <a:schemeClr val="tx2"/>
              </a:buClr>
              <a:buChar char="–"/>
              <a:defRPr sz="2000">
                <a:solidFill>
                  <a:schemeClr val="tx2"/>
                </a:solidFill>
                <a:latin typeface="Tahoma" pitchFamily="34" charset="0"/>
              </a:defRPr>
            </a:lvl2pPr>
            <a:lvl3pPr marL="1143000" indent="-228600" eaLnBrk="0" hangingPunct="0">
              <a:spcBef>
                <a:spcPts val="600"/>
              </a:spcBef>
              <a:buClr>
                <a:schemeClr val="tx2"/>
              </a:buClr>
              <a:buChar char="•"/>
              <a:defRPr sz="2000">
                <a:solidFill>
                  <a:schemeClr val="tx2"/>
                </a:solidFill>
                <a:latin typeface="Tahoma" pitchFamily="34" charset="0"/>
              </a:defRPr>
            </a:lvl3pPr>
            <a:lvl4pPr marL="1600200" indent="-228600" eaLnBrk="0" hangingPunct="0">
              <a:spcBef>
                <a:spcPts val="600"/>
              </a:spcBef>
              <a:buClr>
                <a:schemeClr val="tx2"/>
              </a:buClr>
              <a:buChar char="–"/>
              <a:defRPr sz="2000">
                <a:solidFill>
                  <a:schemeClr val="tx2"/>
                </a:solidFill>
                <a:latin typeface="Tahoma" pitchFamily="34" charset="0"/>
              </a:defRPr>
            </a:lvl4pPr>
            <a:lvl5pPr marL="2057400" indent="-228600" eaLnBrk="0" hangingPunct="0">
              <a:spcBef>
                <a:spcPts val="600"/>
              </a:spcBef>
              <a:buClr>
                <a:schemeClr val="tx2"/>
              </a:buClr>
              <a:buChar char="•"/>
              <a:defRPr sz="2000">
                <a:solidFill>
                  <a:schemeClr val="tx2"/>
                </a:solidFill>
                <a:latin typeface="Tahoma" pitchFamily="34" charset="0"/>
              </a:defRPr>
            </a:lvl5pPr>
            <a:lvl6pPr marL="2514600" indent="-228600" eaLnBrk="0" fontAlgn="base" hangingPunct="0">
              <a:spcBef>
                <a:spcPts val="6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ts val="6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ts val="6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ts val="600"/>
              </a:spcBef>
              <a:spcAft>
                <a:spcPct val="0"/>
              </a:spcAft>
              <a:buClr>
                <a:schemeClr val="tx2"/>
              </a:buClr>
              <a:buChar char="•"/>
              <a:defRPr sz="2000">
                <a:solidFill>
                  <a:schemeClr val="tx2"/>
                </a:solidFill>
                <a:latin typeface="Tahoma" pitchFamily="34" charset="0"/>
              </a:defRPr>
            </a:lvl9pPr>
          </a:lstStyle>
          <a:p>
            <a:pPr eaLnBrk="1" fontAlgn="auto" hangingPunct="1">
              <a:lnSpc>
                <a:spcPct val="95000"/>
              </a:lnSpc>
              <a:spcBef>
                <a:spcPct val="0"/>
              </a:spcBef>
              <a:spcAft>
                <a:spcPts val="0"/>
              </a:spcAft>
              <a:buClrTx/>
              <a:buFontTx/>
              <a:buNone/>
            </a:pPr>
            <a:endParaRPr lang="en-US" altLang="en-US" sz="2800" kern="0" dirty="0" smtClean="0">
              <a:solidFill>
                <a:srgbClr val="007DC5"/>
              </a:solidFill>
              <a:ea typeface="ＭＳ Ｐゴシック" charset="0"/>
              <a:cs typeface="+mn-cs"/>
            </a:endParaRPr>
          </a:p>
        </p:txBody>
      </p:sp>
      <p:pic>
        <p:nvPicPr>
          <p:cNvPr id="12" name="Picture 13" descr="Screen shot 2013-01-21 at 5.00.58 PM.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526" y="1544638"/>
            <a:ext cx="7848600" cy="3716338"/>
          </a:xfrm>
          <a:prstGeom prst="rect">
            <a:avLst/>
          </a:prstGeom>
          <a:noFill/>
          <a:ln>
            <a:noFill/>
          </a:ln>
          <a:effectLst>
            <a:glow rad="50800">
              <a:srgbClr val="000000"/>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p:cNvSpPr txBox="1">
            <a:spLocks/>
          </p:cNvSpPr>
          <p:nvPr/>
        </p:nvSpPr>
        <p:spPr bwMode="auto">
          <a:xfrm>
            <a:off x="590700" y="5325269"/>
            <a:ext cx="7982251" cy="779462"/>
          </a:xfrm>
          <a:prstGeom prst="roundRect">
            <a:avLst/>
          </a:prstGeom>
          <a:solidFill>
            <a:srgbClr val="FFFFFF"/>
          </a:solidFill>
          <a:ln w="25400" cap="flat" cmpd="sng" algn="ctr">
            <a:solidFill>
              <a:srgbClr val="007EC5"/>
            </a:solidFill>
            <a:prstDash val="solid"/>
          </a:ln>
          <a:effectLst/>
          <a:extLst/>
        </p:spPr>
        <p:txBody>
          <a:bodyPr lIns="91440" tIns="45720" rIns="91440" bIns="45720"/>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Char char="»"/>
              <a:defRPr sz="2000">
                <a:solidFill>
                  <a:schemeClr val="tx1"/>
                </a:solidFill>
                <a:latin typeface="Calibri" pitchFamily="34" charset="0"/>
              </a:defRPr>
            </a:lvl6pPr>
            <a:lvl7pPr defTabSz="457200" eaLnBrk="0" fontAlgn="base" hangingPunct="0">
              <a:spcAft>
                <a:spcPct val="0"/>
              </a:spcAft>
              <a:buChar char="»"/>
              <a:defRPr sz="2000">
                <a:solidFill>
                  <a:schemeClr val="tx1"/>
                </a:solidFill>
                <a:latin typeface="Calibri" pitchFamily="34" charset="0"/>
              </a:defRPr>
            </a:lvl7pPr>
            <a:lvl8pPr defTabSz="457200" eaLnBrk="0" fontAlgn="base" hangingPunct="0">
              <a:spcAft>
                <a:spcPct val="0"/>
              </a:spcAft>
              <a:buChar char="»"/>
              <a:defRPr sz="2000">
                <a:solidFill>
                  <a:schemeClr val="tx1"/>
                </a:solidFill>
                <a:latin typeface="Calibri" pitchFamily="34" charset="0"/>
              </a:defRPr>
            </a:lvl8pPr>
            <a:lvl9pPr defTabSz="457200" eaLnBrk="0" fontAlgn="base" hangingPunct="0">
              <a:spcAft>
                <a:spcPct val="0"/>
              </a:spcAft>
              <a:buChar char="»"/>
              <a:defRPr sz="2000">
                <a:solidFill>
                  <a:schemeClr val="tx1"/>
                </a:solidFill>
                <a:latin typeface="Calibri" pitchFamily="34" charset="0"/>
              </a:defRPr>
            </a:lvl9pPr>
          </a:lstStyle>
          <a:p>
            <a:pPr fontAlgn="auto">
              <a:spcBef>
                <a:spcPts val="0"/>
              </a:spcBef>
              <a:spcAft>
                <a:spcPts val="0"/>
              </a:spcAft>
            </a:pPr>
            <a:r>
              <a:rPr lang="en-US" altLang="en-US" sz="1800" kern="0" dirty="0">
                <a:solidFill>
                  <a:srgbClr val="000000"/>
                </a:solidFill>
                <a:latin typeface="Tahoma" panose="020B0604030504040204" pitchFamily="34" charset="0"/>
                <a:ea typeface="Tahoma" panose="020B0604030504040204" pitchFamily="34" charset="0"/>
                <a:cs typeface="Tahoma" panose="020B0604030504040204" pitchFamily="34" charset="0"/>
              </a:rPr>
              <a:t>If employers could meaningfully impact as few as </a:t>
            </a:r>
            <a:r>
              <a:rPr lang="en-US" altLang="en-US" sz="18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altLang="en-US" sz="1800" kern="0" dirty="0">
                <a:solidFill>
                  <a:srgbClr val="000000"/>
                </a:solidFill>
                <a:latin typeface="Tahoma" panose="020B0604030504040204" pitchFamily="34" charset="0"/>
                <a:ea typeface="Tahoma" panose="020B0604030504040204" pitchFamily="34" charset="0"/>
                <a:cs typeface="Tahoma" panose="020B0604030504040204" pitchFamily="34" charset="0"/>
              </a:rPr>
              <a:t>of the behaviors, they would experience a savings of as much as $700 per employee per year.</a:t>
            </a:r>
          </a:p>
        </p:txBody>
      </p:sp>
      <p:sp>
        <p:nvSpPr>
          <p:cNvPr id="14" name="Text Placeholder 3"/>
          <p:cNvSpPr txBox="1">
            <a:spLocks/>
          </p:cNvSpPr>
          <p:nvPr/>
        </p:nvSpPr>
        <p:spPr bwMode="auto">
          <a:xfrm>
            <a:off x="575619" y="6117431"/>
            <a:ext cx="55260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defRPr sz="3200">
                <a:solidFill>
                  <a:schemeClr val="tx1"/>
                </a:solidFill>
                <a:latin typeface="Calibri" pitchFamily="34" charset="0"/>
              </a:defRPr>
            </a:lvl1pPr>
            <a:lvl2pPr defTabSz="457200">
              <a:defRPr sz="2800">
                <a:solidFill>
                  <a:schemeClr val="tx1"/>
                </a:solidFill>
                <a:latin typeface="Calibri" pitchFamily="34" charset="0"/>
              </a:defRPr>
            </a:lvl2pPr>
            <a:lvl3pPr defTabSz="457200">
              <a:defRPr sz="2400">
                <a:solidFill>
                  <a:schemeClr val="tx1"/>
                </a:solidFill>
                <a:latin typeface="Calibri" pitchFamily="34" charset="0"/>
              </a:defRPr>
            </a:lvl3pPr>
            <a:lvl4pPr defTabSz="457200">
              <a:defRPr sz="2000">
                <a:solidFill>
                  <a:schemeClr val="tx1"/>
                </a:solidFill>
                <a:latin typeface="Calibri" pitchFamily="34" charset="0"/>
              </a:defRPr>
            </a:lvl4pPr>
            <a:lvl5pPr defTabSz="457200">
              <a:defRPr sz="2000">
                <a:solidFill>
                  <a:schemeClr val="tx1"/>
                </a:solidFill>
                <a:latin typeface="Calibri" pitchFamily="34" charset="0"/>
              </a:defRPr>
            </a:lvl5pPr>
            <a:lvl6pPr defTabSz="457200" eaLnBrk="0" fontAlgn="base" hangingPunct="0">
              <a:spcAft>
                <a:spcPct val="0"/>
              </a:spcAft>
              <a:buChar char="»"/>
              <a:defRPr sz="2000">
                <a:solidFill>
                  <a:schemeClr val="tx1"/>
                </a:solidFill>
                <a:latin typeface="Calibri" pitchFamily="34" charset="0"/>
              </a:defRPr>
            </a:lvl6pPr>
            <a:lvl7pPr defTabSz="457200" eaLnBrk="0" fontAlgn="base" hangingPunct="0">
              <a:spcAft>
                <a:spcPct val="0"/>
              </a:spcAft>
              <a:buChar char="»"/>
              <a:defRPr sz="2000">
                <a:solidFill>
                  <a:schemeClr val="tx1"/>
                </a:solidFill>
                <a:latin typeface="Calibri" pitchFamily="34" charset="0"/>
              </a:defRPr>
            </a:lvl7pPr>
            <a:lvl8pPr defTabSz="457200" eaLnBrk="0" fontAlgn="base" hangingPunct="0">
              <a:spcAft>
                <a:spcPct val="0"/>
              </a:spcAft>
              <a:buChar char="»"/>
              <a:defRPr sz="2000">
                <a:solidFill>
                  <a:schemeClr val="tx1"/>
                </a:solidFill>
                <a:latin typeface="Calibri" pitchFamily="34" charset="0"/>
              </a:defRPr>
            </a:lvl8pPr>
            <a:lvl9pPr defTabSz="457200" eaLnBrk="0" fontAlgn="base" hangingPunct="0">
              <a:spcAft>
                <a:spcPct val="0"/>
              </a:spcAft>
              <a:buChar char="»"/>
              <a:defRPr sz="2000">
                <a:solidFill>
                  <a:schemeClr val="tx1"/>
                </a:solidFill>
                <a:latin typeface="Calibri" pitchFamily="34" charset="0"/>
              </a:defRPr>
            </a:lvl9pPr>
          </a:lstStyle>
          <a:p>
            <a:r>
              <a:rPr lang="en-US" altLang="en-US" sz="1200" dirty="0">
                <a:solidFill>
                  <a:srgbClr val="000000"/>
                </a:solidFill>
              </a:rPr>
              <a:t>Source: Aon Hewitt 2012 Health Care Survey.</a:t>
            </a:r>
          </a:p>
        </p:txBody>
      </p:sp>
      <p:sp>
        <p:nvSpPr>
          <p:cNvPr id="15" name="Rectangle 2"/>
          <p:cNvSpPr txBox="1">
            <a:spLocks noChangeArrowheads="1"/>
          </p:cNvSpPr>
          <p:nvPr/>
        </p:nvSpPr>
        <p:spPr bwMode="auto">
          <a:xfrm>
            <a:off x="533400" y="968375"/>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chemeClr val="accent1"/>
                </a:solidFill>
                <a:latin typeface="Arial Narrow"/>
                <a:ea typeface="MS PGothic" pitchFamily="34" charset="-128"/>
                <a:cs typeface="Arial Narrow"/>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a:lstStyle>
          <a:p>
            <a:pPr eaLnBrk="1" hangingPunct="1"/>
            <a:r>
              <a:rPr lang="en-US" sz="2800" dirty="0" smtClean="0">
                <a:solidFill>
                  <a:srgbClr val="FFFFFF"/>
                </a:solidFill>
                <a:latin typeface="Tahoma" charset="0"/>
              </a:rPr>
              <a:t>Current State of Health</a:t>
            </a:r>
            <a:endParaRPr lang="en-US" sz="2800" dirty="0">
              <a:solidFill>
                <a:srgbClr val="FFFFFF"/>
              </a:solidFill>
              <a:latin typeface="Tahoma" charset="0"/>
            </a:endParaRPr>
          </a:p>
        </p:txBody>
      </p:sp>
      <p:sp>
        <p:nvSpPr>
          <p:cNvPr id="16" name="Rectangle 2"/>
          <p:cNvSpPr txBox="1">
            <a:spLocks noChangeArrowheads="1"/>
          </p:cNvSpPr>
          <p:nvPr/>
        </p:nvSpPr>
        <p:spPr bwMode="auto">
          <a:xfrm>
            <a:off x="485775" y="858838"/>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chemeClr val="accent1"/>
                </a:solidFill>
                <a:latin typeface="Tahoma"/>
                <a:ea typeface="MS PGothic" pitchFamily="34" charset="-128"/>
                <a:cs typeface="Tahoma"/>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a:lstStyle>
          <a:p>
            <a:pPr eaLnBrk="1" hangingPunct="1"/>
            <a:r>
              <a:rPr lang="en-US" sz="2500" kern="0" dirty="0" smtClean="0">
                <a:solidFill>
                  <a:schemeClr val="accent2"/>
                </a:solidFill>
              </a:rPr>
              <a:t>Current State of Health</a:t>
            </a:r>
            <a:r>
              <a:rPr lang="en-US" sz="2500" kern="0" dirty="0" smtClean="0">
                <a:solidFill>
                  <a:srgbClr val="007EC5"/>
                </a:solidFill>
              </a:rPr>
              <a:t/>
            </a:r>
            <a:br>
              <a:rPr lang="en-US" sz="2500" kern="0" dirty="0" smtClean="0">
                <a:solidFill>
                  <a:srgbClr val="007EC5"/>
                </a:solidFill>
              </a:rPr>
            </a:br>
            <a:r>
              <a:rPr lang="en-US" sz="2500" kern="0" dirty="0" smtClean="0">
                <a:solidFill>
                  <a:srgbClr val="FF0000"/>
                </a:solidFill>
              </a:rPr>
              <a:t/>
            </a:r>
            <a:br>
              <a:rPr lang="en-US" sz="2500" kern="0" dirty="0" smtClean="0">
                <a:solidFill>
                  <a:srgbClr val="FF0000"/>
                </a:solidFill>
              </a:rPr>
            </a:br>
            <a:endParaRPr lang="en-US" sz="2500" kern="0" dirty="0">
              <a:solidFill>
                <a:srgbClr val="FF0000"/>
              </a:solidFill>
              <a:latin typeface="Tahoma" charset="0"/>
            </a:endParaRPr>
          </a:p>
        </p:txBody>
      </p:sp>
    </p:spTree>
    <p:extLst>
      <p:ext uri="{BB962C8B-B14F-4D97-AF65-F5344CB8AC3E}">
        <p14:creationId xmlns:p14="http://schemas.microsoft.com/office/powerpoint/2010/main" val="4029905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8600"/>
            <a:ext cx="7772400" cy="685800"/>
          </a:xfrm>
        </p:spPr>
        <p:txBody>
          <a:bodyPr/>
          <a:lstStyle/>
          <a:p>
            <a:r>
              <a:rPr lang="en-US" b="1" dirty="0" smtClean="0"/>
              <a:t>Workplace Wellness</a:t>
            </a:r>
            <a:br>
              <a:rPr lang="en-US" b="1" dirty="0" smtClean="0"/>
            </a:br>
            <a:endParaRPr lang="en-US" b="1" dirty="0"/>
          </a:p>
        </p:txBody>
      </p:sp>
      <p:sp>
        <p:nvSpPr>
          <p:cNvPr id="6" name="Content Placeholder 5"/>
          <p:cNvSpPr>
            <a:spLocks noGrp="1"/>
          </p:cNvSpPr>
          <p:nvPr>
            <p:ph idx="4294967295"/>
          </p:nvPr>
        </p:nvSpPr>
        <p:spPr>
          <a:xfrm>
            <a:off x="685800" y="1143000"/>
            <a:ext cx="8001000" cy="4572000"/>
          </a:xfrm>
          <a:ln>
            <a:noFill/>
            <a:prstDash val="sysDot"/>
          </a:ln>
        </p:spPr>
        <p:txBody>
          <a:bodyPr/>
          <a:lstStyle/>
          <a:p>
            <a:r>
              <a:rPr lang="en-US" b="1" dirty="0" smtClean="0">
                <a:solidFill>
                  <a:schemeClr val="accent2"/>
                </a:solidFill>
              </a:rPr>
              <a:t>Current State of Health</a:t>
            </a:r>
          </a:p>
          <a:p>
            <a:endParaRPr lang="en-US" b="1" dirty="0" smtClean="0">
              <a:solidFill>
                <a:schemeClr val="tx1"/>
              </a:solidFill>
            </a:endParaRPr>
          </a:p>
          <a:p>
            <a:pPr>
              <a:spcBef>
                <a:spcPts val="0"/>
              </a:spcBef>
            </a:pPr>
            <a:r>
              <a:rPr lang="en-US" b="1" dirty="0" smtClean="0">
                <a:solidFill>
                  <a:schemeClr val="tx1"/>
                </a:solidFill>
              </a:rPr>
              <a:t>1 in 3</a:t>
            </a:r>
            <a:r>
              <a:rPr lang="en-US" dirty="0" smtClean="0">
                <a:solidFill>
                  <a:schemeClr val="tx1"/>
                </a:solidFill>
              </a:rPr>
              <a:t> Americans has heart disease</a:t>
            </a:r>
          </a:p>
          <a:p>
            <a:pPr>
              <a:spcBef>
                <a:spcPts val="0"/>
              </a:spcBef>
            </a:pPr>
            <a:r>
              <a:rPr lang="en-US" dirty="0" smtClean="0">
                <a:ln>
                  <a:solidFill>
                    <a:schemeClr val="tx1"/>
                  </a:solidFill>
                  <a:prstDash val="sysDot"/>
                </a:ln>
                <a:solidFill>
                  <a:schemeClr val="tx1"/>
                </a:solidFill>
              </a:rPr>
              <a:t>………………………………………………………………………………</a:t>
            </a:r>
          </a:p>
          <a:p>
            <a:pPr>
              <a:spcBef>
                <a:spcPts val="0"/>
              </a:spcBef>
            </a:pPr>
            <a:r>
              <a:rPr lang="en-US" b="1" dirty="0" smtClean="0">
                <a:ln>
                  <a:solidFill>
                    <a:schemeClr val="tx1"/>
                  </a:solidFill>
                  <a:prstDash val="sysDot"/>
                </a:ln>
                <a:solidFill>
                  <a:schemeClr val="tx1"/>
                </a:solidFill>
              </a:rPr>
              <a:t>1 in 3 </a:t>
            </a:r>
            <a:r>
              <a:rPr lang="en-US" dirty="0" smtClean="0">
                <a:ln>
                  <a:solidFill>
                    <a:schemeClr val="tx1">
                      <a:lumMod val="50000"/>
                      <a:lumOff val="50000"/>
                    </a:schemeClr>
                  </a:solidFill>
                  <a:prstDash val="sysDot"/>
                </a:ln>
                <a:solidFill>
                  <a:schemeClr val="tx1"/>
                </a:solidFill>
              </a:rPr>
              <a:t>Americans have high cholesterol</a:t>
            </a:r>
          </a:p>
          <a:p>
            <a:pPr>
              <a:spcBef>
                <a:spcPts val="0"/>
              </a:spcBef>
            </a:pPr>
            <a:r>
              <a:rPr lang="en-US" dirty="0" smtClean="0">
                <a:ln>
                  <a:solidFill>
                    <a:schemeClr val="tx1">
                      <a:lumMod val="50000"/>
                      <a:lumOff val="50000"/>
                    </a:schemeClr>
                  </a:solidFill>
                  <a:prstDash val="sysDot"/>
                </a:ln>
                <a:solidFill>
                  <a:schemeClr val="tx1"/>
                </a:solidFill>
              </a:rPr>
              <a:t>……………………………………………………………………………...</a:t>
            </a:r>
          </a:p>
          <a:p>
            <a:pPr>
              <a:spcBef>
                <a:spcPts val="0"/>
              </a:spcBef>
            </a:pPr>
            <a:r>
              <a:rPr lang="en-US" b="1" dirty="0" smtClean="0">
                <a:ln>
                  <a:solidFill>
                    <a:schemeClr val="tx1">
                      <a:lumMod val="50000"/>
                      <a:lumOff val="50000"/>
                    </a:schemeClr>
                  </a:solidFill>
                  <a:prstDash val="sysDot"/>
                </a:ln>
                <a:solidFill>
                  <a:schemeClr val="tx1"/>
                </a:solidFill>
              </a:rPr>
              <a:t>1 in 3</a:t>
            </a:r>
            <a:r>
              <a:rPr lang="en-US" dirty="0" smtClean="0">
                <a:ln>
                  <a:solidFill>
                    <a:schemeClr val="tx1">
                      <a:lumMod val="50000"/>
                      <a:lumOff val="50000"/>
                    </a:schemeClr>
                  </a:solidFill>
                  <a:prstDash val="sysDot"/>
                </a:ln>
                <a:solidFill>
                  <a:schemeClr val="tx1"/>
                </a:solidFill>
              </a:rPr>
              <a:t> US adults has high blood pressure (hypertension)</a:t>
            </a:r>
          </a:p>
          <a:p>
            <a:pPr>
              <a:spcBef>
                <a:spcPts val="0"/>
              </a:spcBef>
            </a:pPr>
            <a:r>
              <a:rPr lang="en-US" dirty="0" smtClean="0">
                <a:ln>
                  <a:solidFill>
                    <a:schemeClr val="tx1">
                      <a:lumMod val="50000"/>
                      <a:lumOff val="50000"/>
                    </a:schemeClr>
                  </a:solidFill>
                  <a:prstDash val="sysDot"/>
                </a:ln>
                <a:solidFill>
                  <a:schemeClr val="tx1"/>
                </a:solidFill>
              </a:rPr>
              <a:t>………………………………………………………………………………</a:t>
            </a:r>
          </a:p>
          <a:p>
            <a:pPr>
              <a:spcBef>
                <a:spcPts val="0"/>
              </a:spcBef>
            </a:pPr>
            <a:r>
              <a:rPr lang="en-US" b="1" dirty="0" smtClean="0">
                <a:ln>
                  <a:solidFill>
                    <a:schemeClr val="tx1">
                      <a:lumMod val="50000"/>
                      <a:lumOff val="50000"/>
                    </a:schemeClr>
                  </a:solidFill>
                  <a:prstDash val="sysDot"/>
                </a:ln>
                <a:solidFill>
                  <a:schemeClr val="tx1"/>
                </a:solidFill>
              </a:rPr>
              <a:t>1 in 3</a:t>
            </a:r>
            <a:r>
              <a:rPr lang="en-US" dirty="0" smtClean="0">
                <a:ln>
                  <a:solidFill>
                    <a:schemeClr val="tx1">
                      <a:lumMod val="50000"/>
                      <a:lumOff val="50000"/>
                    </a:schemeClr>
                  </a:solidFill>
                  <a:prstDash val="sysDot"/>
                </a:ln>
                <a:solidFill>
                  <a:schemeClr val="tx1"/>
                </a:solidFill>
              </a:rPr>
              <a:t> US adults has pre-diabetes (metabolic syndrome)</a:t>
            </a:r>
          </a:p>
          <a:p>
            <a:endParaRPr lang="en-US" sz="900" b="1" dirty="0">
              <a:ln>
                <a:solidFill>
                  <a:schemeClr val="tx1">
                    <a:lumMod val="50000"/>
                    <a:lumOff val="50000"/>
                  </a:schemeClr>
                </a:solidFill>
                <a:prstDash val="sysDot"/>
              </a:ln>
            </a:endParaRPr>
          </a:p>
          <a:p>
            <a:endParaRPr lang="en-US" sz="1000" dirty="0">
              <a:ln>
                <a:solidFill>
                  <a:schemeClr val="tx1">
                    <a:lumMod val="50000"/>
                    <a:lumOff val="50000"/>
                  </a:schemeClr>
                </a:solidFill>
                <a:prstDash val="sysDot"/>
              </a:ln>
            </a:endParaRPr>
          </a:p>
          <a:p>
            <a:r>
              <a:rPr lang="en-US" sz="1000" dirty="0" smtClean="0">
                <a:ln>
                  <a:solidFill>
                    <a:schemeClr val="tx1">
                      <a:lumMod val="50000"/>
                      <a:lumOff val="50000"/>
                    </a:schemeClr>
                  </a:solidFill>
                  <a:prstDash val="sysDot"/>
                </a:ln>
              </a:rPr>
              <a:t>References:  American Heart Association, Statistical Fact Sheet, 2012</a:t>
            </a:r>
          </a:p>
        </p:txBody>
      </p:sp>
      <p:sp>
        <p:nvSpPr>
          <p:cNvPr id="3" name="Slide Number Placeholder 2"/>
          <p:cNvSpPr>
            <a:spLocks noGrp="1"/>
          </p:cNvSpPr>
          <p:nvPr>
            <p:ph type="sldNum" sz="quarter" idx="4"/>
          </p:nvPr>
        </p:nvSpPr>
        <p:spPr/>
        <p:txBody>
          <a:bodyPr/>
          <a:lstStyle/>
          <a:p>
            <a:pPr>
              <a:defRPr/>
            </a:pPr>
            <a:fld id="{296BEDC4-C29D-9640-86D9-04D301DBC35C}" type="slidenum">
              <a:rPr lang="en-US" sz="1200" smtClean="0"/>
              <a:pPr>
                <a:defRPr/>
              </a:pPr>
              <a:t>19</a:t>
            </a:fld>
            <a:endParaRPr lang="en-US" sz="1200" dirty="0"/>
          </a:p>
        </p:txBody>
      </p:sp>
    </p:spTree>
    <p:extLst>
      <p:ext uri="{BB962C8B-B14F-4D97-AF65-F5344CB8AC3E}">
        <p14:creationId xmlns:p14="http://schemas.microsoft.com/office/powerpoint/2010/main" val="1802090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04800"/>
            <a:ext cx="7772400" cy="685800"/>
          </a:xfrm>
        </p:spPr>
        <p:txBody>
          <a:bodyPr/>
          <a:lstStyle/>
          <a:p>
            <a:r>
              <a:rPr lang="en-US" b="1" dirty="0" smtClean="0"/>
              <a:t>Univera Healthcare</a:t>
            </a:r>
            <a:endParaRPr lang="en-US" b="1" dirty="0"/>
          </a:p>
        </p:txBody>
      </p:sp>
      <p:sp>
        <p:nvSpPr>
          <p:cNvPr id="6" name="Content Placeholder 5"/>
          <p:cNvSpPr>
            <a:spLocks noGrp="1"/>
          </p:cNvSpPr>
          <p:nvPr>
            <p:ph idx="4294967295"/>
          </p:nvPr>
        </p:nvSpPr>
        <p:spPr>
          <a:xfrm>
            <a:off x="590550" y="1143000"/>
            <a:ext cx="7772400" cy="5410200"/>
          </a:xfrm>
        </p:spPr>
        <p:txBody>
          <a:bodyPr/>
          <a:lstStyle/>
          <a:p>
            <a:r>
              <a:rPr lang="en-US" sz="1800" b="1" dirty="0" smtClean="0">
                <a:solidFill>
                  <a:schemeClr val="tx1"/>
                </a:solidFill>
              </a:rPr>
              <a:t>Introduction</a:t>
            </a:r>
            <a:endParaRPr lang="en-US" sz="1800" dirty="0" smtClean="0">
              <a:solidFill>
                <a:schemeClr val="tx1"/>
              </a:solidFill>
            </a:endParaRPr>
          </a:p>
          <a:p>
            <a:pPr marL="342900" indent="-342900">
              <a:buFont typeface="Arial" panose="020B0604020202020204" pitchFamily="34" charset="0"/>
              <a:buChar char="•"/>
            </a:pPr>
            <a:r>
              <a:rPr lang="en-US" sz="1800" dirty="0" smtClean="0">
                <a:solidFill>
                  <a:schemeClr val="tx1"/>
                </a:solidFill>
              </a:rPr>
              <a:t>Univera Healthcare Overview</a:t>
            </a:r>
          </a:p>
          <a:p>
            <a:pPr marL="342900" indent="-342900">
              <a:buFont typeface="Arial" panose="020B0604020202020204" pitchFamily="34" charset="0"/>
              <a:buChar char="•"/>
            </a:pPr>
            <a:r>
              <a:rPr lang="en-US" sz="1800" dirty="0" smtClean="0">
                <a:solidFill>
                  <a:schemeClr val="tx1"/>
                </a:solidFill>
              </a:rPr>
              <a:t>Network Advantage</a:t>
            </a:r>
          </a:p>
          <a:p>
            <a:r>
              <a:rPr lang="en-US" sz="1800" b="1" dirty="0" smtClean="0">
                <a:solidFill>
                  <a:schemeClr val="tx1"/>
                </a:solidFill>
              </a:rPr>
              <a:t>Proven Capabilities</a:t>
            </a:r>
          </a:p>
          <a:p>
            <a:pPr marL="285750" indent="-285750">
              <a:buFont typeface="Arial" panose="020B0604020202020204" pitchFamily="34" charset="0"/>
              <a:buChar char="•"/>
            </a:pPr>
            <a:r>
              <a:rPr lang="en-US" sz="1800" dirty="0" smtClean="0">
                <a:solidFill>
                  <a:schemeClr val="tx1"/>
                </a:solidFill>
              </a:rPr>
              <a:t>Member Experience</a:t>
            </a:r>
          </a:p>
          <a:p>
            <a:pPr marL="285750" indent="-285750">
              <a:buFont typeface="Arial" panose="020B0604020202020204" pitchFamily="34" charset="0"/>
              <a:buChar char="•"/>
            </a:pPr>
            <a:r>
              <a:rPr lang="en-US" sz="1800" dirty="0" smtClean="0">
                <a:solidFill>
                  <a:schemeClr val="tx1"/>
                </a:solidFill>
              </a:rPr>
              <a:t>Group Experience</a:t>
            </a:r>
          </a:p>
          <a:p>
            <a:pPr marL="285750" indent="-285750">
              <a:buFont typeface="Arial" panose="020B0604020202020204" pitchFamily="34" charset="0"/>
              <a:buChar char="•"/>
            </a:pPr>
            <a:r>
              <a:rPr lang="en-US" sz="1800" dirty="0" smtClean="0">
                <a:solidFill>
                  <a:schemeClr val="tx1"/>
                </a:solidFill>
              </a:rPr>
              <a:t>Health &amp; Wellness</a:t>
            </a:r>
          </a:p>
          <a:p>
            <a:pPr marL="285750" indent="-285750">
              <a:buFont typeface="Arial" panose="020B0604020202020204" pitchFamily="34" charset="0"/>
              <a:buChar char="•"/>
            </a:pPr>
            <a:r>
              <a:rPr lang="en-US" sz="1800" dirty="0" smtClean="0">
                <a:solidFill>
                  <a:schemeClr val="tx1"/>
                </a:solidFill>
              </a:rPr>
              <a:t>Improving Health Outcomes</a:t>
            </a:r>
          </a:p>
          <a:p>
            <a:pPr marL="285750" indent="-285750">
              <a:buFont typeface="Arial" panose="020B0604020202020204" pitchFamily="34" charset="0"/>
              <a:buChar char="•"/>
            </a:pPr>
            <a:r>
              <a:rPr lang="en-US" sz="1800" dirty="0" smtClean="0">
                <a:solidFill>
                  <a:schemeClr val="tx1"/>
                </a:solidFill>
              </a:rPr>
              <a:t>Implementation Strategy</a:t>
            </a:r>
          </a:p>
          <a:p>
            <a:r>
              <a:rPr lang="en-US" sz="1800" b="1" dirty="0" smtClean="0">
                <a:solidFill>
                  <a:schemeClr val="tx1"/>
                </a:solidFill>
              </a:rPr>
              <a:t>Question &amp; Answer</a:t>
            </a:r>
            <a:endParaRPr lang="en-US" sz="1800" b="1" dirty="0">
              <a:solidFill>
                <a:schemeClr val="tx1"/>
              </a:solidFill>
            </a:endParaRPr>
          </a:p>
          <a:p>
            <a:pPr marL="285750" indent="-285750">
              <a:buFont typeface="Arial" panose="020B0604020202020204" pitchFamily="34" charset="0"/>
              <a:buChar char="•"/>
            </a:pPr>
            <a:endParaRPr lang="en-US" sz="1800" dirty="0" smtClean="0">
              <a:solidFill>
                <a:schemeClr val="tx1"/>
              </a:solidFill>
            </a:endParaRPr>
          </a:p>
        </p:txBody>
      </p:sp>
      <p:sp>
        <p:nvSpPr>
          <p:cNvPr id="3" name="Slide Number Placeholder 2"/>
          <p:cNvSpPr>
            <a:spLocks noGrp="1"/>
          </p:cNvSpPr>
          <p:nvPr>
            <p:ph type="sldNum" sz="quarter" idx="4"/>
          </p:nvPr>
        </p:nvSpPr>
        <p:spPr/>
        <p:txBody>
          <a:bodyPr/>
          <a:lstStyle/>
          <a:p>
            <a:pPr>
              <a:defRPr/>
            </a:pPr>
            <a:fld id="{296BEDC4-C29D-9640-86D9-04D301DBC35C}" type="slidenum">
              <a:rPr lang="en-US" sz="1200" smtClean="0"/>
              <a:pPr>
                <a:defRPr/>
              </a:pPr>
              <a:t>2</a:t>
            </a:fld>
            <a:endParaRPr lang="en-US" sz="1200" dirty="0"/>
          </a:p>
        </p:txBody>
      </p:sp>
    </p:spTree>
    <p:extLst>
      <p:ext uri="{BB962C8B-B14F-4D97-AF65-F5344CB8AC3E}">
        <p14:creationId xmlns:p14="http://schemas.microsoft.com/office/powerpoint/2010/main" val="765156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7"/>
          <p:cNvSpPr>
            <a:spLocks noGrp="1"/>
          </p:cNvSpPr>
          <p:nvPr>
            <p:ph type="sldNum" sz="quarter" idx="10"/>
          </p:nvPr>
        </p:nvSpPr>
        <p:spPr bwMode="auto">
          <a:xfrm>
            <a:off x="8610600" y="6443530"/>
            <a:ext cx="48637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52E194E1-5B12-3641-97EF-DBBC44D87523}" type="slidenum">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pPr/>
              <a:t>20</a:t>
            </a:fld>
            <a:endParaRPr lang="en-US" sz="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700" name="TextBox 7"/>
          <p:cNvSpPr txBox="1">
            <a:spLocks noChangeArrowheads="1"/>
          </p:cNvSpPr>
          <p:nvPr/>
        </p:nvSpPr>
        <p:spPr bwMode="auto">
          <a:xfrm>
            <a:off x="381000" y="228600"/>
            <a:ext cx="830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3200" dirty="0" smtClean="0">
                <a:solidFill>
                  <a:schemeClr val="accent2"/>
                </a:solidFill>
                <a:latin typeface="Tahoma" charset="0"/>
                <a:cs typeface="Tahoma" charset="0"/>
              </a:rPr>
              <a:t>Workplace Wellness</a:t>
            </a:r>
            <a:r>
              <a:rPr lang="en-US" sz="3200" dirty="0" smtClean="0">
                <a:solidFill>
                  <a:srgbClr val="FFFFFF"/>
                </a:solidFill>
                <a:latin typeface="Tahoma" charset="0"/>
                <a:cs typeface="Tahoma" charset="0"/>
              </a:rPr>
              <a:t> </a:t>
            </a:r>
            <a:r>
              <a:rPr lang="en-US" sz="3200" dirty="0">
                <a:solidFill>
                  <a:srgbClr val="FFFFFF"/>
                </a:solidFill>
                <a:latin typeface="Tahoma" charset="0"/>
                <a:cs typeface="Tahoma" charset="0"/>
              </a:rPr>
              <a:t>Wellness</a:t>
            </a:r>
          </a:p>
        </p:txBody>
      </p:sp>
      <p:sp>
        <p:nvSpPr>
          <p:cNvPr id="7" name="Content Placeholder 25"/>
          <p:cNvSpPr>
            <a:spLocks/>
          </p:cNvSpPr>
          <p:nvPr/>
        </p:nvSpPr>
        <p:spPr bwMode="auto">
          <a:xfrm>
            <a:off x="319088" y="1900804"/>
            <a:ext cx="44608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ts val="600"/>
              </a:spcBef>
              <a:buClr>
                <a:schemeClr val="tx2"/>
              </a:buClr>
              <a:buFont typeface="Arial" pitchFamily="34" charset="0"/>
              <a:buChar char="•"/>
              <a:defRPr sz="2400">
                <a:solidFill>
                  <a:schemeClr val="tx2"/>
                </a:solidFill>
                <a:latin typeface="Tahoma" pitchFamily="34" charset="0"/>
              </a:defRPr>
            </a:lvl1pPr>
            <a:lvl2pPr marL="742950" indent="-285750" eaLnBrk="0" hangingPunct="0">
              <a:spcBef>
                <a:spcPts val="600"/>
              </a:spcBef>
              <a:buClr>
                <a:schemeClr val="tx2"/>
              </a:buClr>
              <a:buChar char="–"/>
              <a:defRPr sz="2000">
                <a:solidFill>
                  <a:schemeClr val="tx2"/>
                </a:solidFill>
                <a:latin typeface="Tahoma" pitchFamily="34" charset="0"/>
              </a:defRPr>
            </a:lvl2pPr>
            <a:lvl3pPr marL="1143000" indent="-228600" eaLnBrk="0" hangingPunct="0">
              <a:spcBef>
                <a:spcPts val="600"/>
              </a:spcBef>
              <a:buClr>
                <a:schemeClr val="tx2"/>
              </a:buClr>
              <a:buChar char="•"/>
              <a:defRPr sz="2000">
                <a:solidFill>
                  <a:schemeClr val="tx2"/>
                </a:solidFill>
                <a:latin typeface="Tahoma" pitchFamily="34" charset="0"/>
              </a:defRPr>
            </a:lvl3pPr>
            <a:lvl4pPr marL="1600200" indent="-228600" eaLnBrk="0" hangingPunct="0">
              <a:spcBef>
                <a:spcPts val="600"/>
              </a:spcBef>
              <a:buClr>
                <a:schemeClr val="tx2"/>
              </a:buClr>
              <a:buChar char="–"/>
              <a:defRPr sz="2000">
                <a:solidFill>
                  <a:schemeClr val="tx2"/>
                </a:solidFill>
                <a:latin typeface="Tahoma" pitchFamily="34" charset="0"/>
              </a:defRPr>
            </a:lvl4pPr>
            <a:lvl5pPr marL="2057400" indent="-228600" eaLnBrk="0" hangingPunct="0">
              <a:spcBef>
                <a:spcPts val="600"/>
              </a:spcBef>
              <a:buClr>
                <a:schemeClr val="tx2"/>
              </a:buClr>
              <a:buChar char="•"/>
              <a:defRPr sz="2000">
                <a:solidFill>
                  <a:schemeClr val="tx2"/>
                </a:solidFill>
                <a:latin typeface="Tahoma" pitchFamily="34" charset="0"/>
              </a:defRPr>
            </a:lvl5pPr>
            <a:lvl6pPr marL="2514600" indent="-228600" eaLnBrk="0" fontAlgn="base" hangingPunct="0">
              <a:spcBef>
                <a:spcPts val="6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ts val="6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ts val="6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ts val="600"/>
              </a:spcBef>
              <a:spcAft>
                <a:spcPct val="0"/>
              </a:spcAft>
              <a:buClr>
                <a:schemeClr val="tx2"/>
              </a:buClr>
              <a:buChar char="•"/>
              <a:defRPr sz="2000">
                <a:solidFill>
                  <a:schemeClr val="tx2"/>
                </a:solidFill>
                <a:latin typeface="Tahoma" pitchFamily="34" charset="0"/>
              </a:defRPr>
            </a:lvl9pPr>
          </a:lstStyle>
          <a:p>
            <a:pPr lvl="1" eaLnBrk="1" fontAlgn="auto" hangingPunct="1">
              <a:lnSpc>
                <a:spcPct val="95000"/>
              </a:lnSpc>
              <a:spcBef>
                <a:spcPct val="45000"/>
              </a:spcBef>
              <a:spcAft>
                <a:spcPts val="0"/>
              </a:spcAft>
              <a:buClr>
                <a:srgbClr val="007DC5"/>
              </a:buClr>
              <a:buFontTx/>
              <a:buChar char="•"/>
            </a:pPr>
            <a:endParaRPr lang="en-US" altLang="en-US" kern="0" dirty="0" smtClean="0">
              <a:solidFill>
                <a:srgbClr val="007DC5"/>
              </a:solidFill>
              <a:ea typeface="ＭＳ Ｐゴシック" charset="0"/>
              <a:cs typeface="+mn-cs"/>
            </a:endParaRPr>
          </a:p>
        </p:txBody>
      </p:sp>
      <p:sp>
        <p:nvSpPr>
          <p:cNvPr id="9" name="Title 24"/>
          <p:cNvSpPr>
            <a:spLocks/>
          </p:cNvSpPr>
          <p:nvPr/>
        </p:nvSpPr>
        <p:spPr bwMode="auto">
          <a:xfrm>
            <a:off x="331788" y="1346767"/>
            <a:ext cx="618331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ts val="600"/>
              </a:spcBef>
              <a:buClr>
                <a:schemeClr val="tx2"/>
              </a:buClr>
              <a:buFont typeface="Arial" pitchFamily="34" charset="0"/>
              <a:buChar char="•"/>
              <a:defRPr sz="2400">
                <a:solidFill>
                  <a:schemeClr val="tx2"/>
                </a:solidFill>
                <a:latin typeface="Tahoma" pitchFamily="34" charset="0"/>
              </a:defRPr>
            </a:lvl1pPr>
            <a:lvl2pPr marL="742950" indent="-285750" eaLnBrk="0" hangingPunct="0">
              <a:spcBef>
                <a:spcPts val="600"/>
              </a:spcBef>
              <a:buClr>
                <a:schemeClr val="tx2"/>
              </a:buClr>
              <a:buChar char="–"/>
              <a:defRPr sz="2000">
                <a:solidFill>
                  <a:schemeClr val="tx2"/>
                </a:solidFill>
                <a:latin typeface="Tahoma" pitchFamily="34" charset="0"/>
              </a:defRPr>
            </a:lvl2pPr>
            <a:lvl3pPr marL="1143000" indent="-228600" eaLnBrk="0" hangingPunct="0">
              <a:spcBef>
                <a:spcPts val="600"/>
              </a:spcBef>
              <a:buClr>
                <a:schemeClr val="tx2"/>
              </a:buClr>
              <a:buChar char="•"/>
              <a:defRPr sz="2000">
                <a:solidFill>
                  <a:schemeClr val="tx2"/>
                </a:solidFill>
                <a:latin typeface="Tahoma" pitchFamily="34" charset="0"/>
              </a:defRPr>
            </a:lvl3pPr>
            <a:lvl4pPr marL="1600200" indent="-228600" eaLnBrk="0" hangingPunct="0">
              <a:spcBef>
                <a:spcPts val="600"/>
              </a:spcBef>
              <a:buClr>
                <a:schemeClr val="tx2"/>
              </a:buClr>
              <a:buChar char="–"/>
              <a:defRPr sz="2000">
                <a:solidFill>
                  <a:schemeClr val="tx2"/>
                </a:solidFill>
                <a:latin typeface="Tahoma" pitchFamily="34" charset="0"/>
              </a:defRPr>
            </a:lvl4pPr>
            <a:lvl5pPr marL="2057400" indent="-228600" eaLnBrk="0" hangingPunct="0">
              <a:spcBef>
                <a:spcPts val="600"/>
              </a:spcBef>
              <a:buClr>
                <a:schemeClr val="tx2"/>
              </a:buClr>
              <a:buChar char="•"/>
              <a:defRPr sz="2000">
                <a:solidFill>
                  <a:schemeClr val="tx2"/>
                </a:solidFill>
                <a:latin typeface="Tahoma" pitchFamily="34" charset="0"/>
              </a:defRPr>
            </a:lvl5pPr>
            <a:lvl6pPr marL="2514600" indent="-228600" eaLnBrk="0" fontAlgn="base" hangingPunct="0">
              <a:spcBef>
                <a:spcPts val="6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ts val="6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ts val="6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ts val="600"/>
              </a:spcBef>
              <a:spcAft>
                <a:spcPct val="0"/>
              </a:spcAft>
              <a:buClr>
                <a:schemeClr val="tx2"/>
              </a:buClr>
              <a:buChar char="•"/>
              <a:defRPr sz="2000">
                <a:solidFill>
                  <a:schemeClr val="tx2"/>
                </a:solidFill>
                <a:latin typeface="Tahoma" pitchFamily="34" charset="0"/>
              </a:defRPr>
            </a:lvl9pPr>
          </a:lstStyle>
          <a:p>
            <a:pPr eaLnBrk="1" fontAlgn="auto" hangingPunct="1">
              <a:lnSpc>
                <a:spcPct val="95000"/>
              </a:lnSpc>
              <a:spcBef>
                <a:spcPct val="0"/>
              </a:spcBef>
              <a:spcAft>
                <a:spcPts val="0"/>
              </a:spcAft>
              <a:buClrTx/>
              <a:buFontTx/>
              <a:buNone/>
            </a:pPr>
            <a:endParaRPr lang="en-US" altLang="en-US" sz="2800" kern="0" dirty="0" smtClean="0">
              <a:solidFill>
                <a:srgbClr val="007DC5"/>
              </a:solidFill>
              <a:ea typeface="ＭＳ Ｐゴシック" charset="0"/>
              <a:cs typeface="+mn-cs"/>
            </a:endParaRPr>
          </a:p>
        </p:txBody>
      </p:sp>
      <p:sp>
        <p:nvSpPr>
          <p:cNvPr id="10" name="TextBox 9"/>
          <p:cNvSpPr txBox="1"/>
          <p:nvPr/>
        </p:nvSpPr>
        <p:spPr>
          <a:xfrm>
            <a:off x="462423" y="1057870"/>
            <a:ext cx="8637416" cy="553998"/>
          </a:xfrm>
          <a:prstGeom prst="rect">
            <a:avLst/>
          </a:prstGeom>
          <a:noFill/>
        </p:spPr>
        <p:txBody>
          <a:bodyPr wrap="square" lIns="182880" tIns="91440" rIns="182880" bIns="91440" rtlCol="0">
            <a:spAutoFit/>
          </a:bodyPr>
          <a:lstStyle/>
          <a:p>
            <a:r>
              <a:rPr lang="en-US" dirty="0" smtClean="0">
                <a:solidFill>
                  <a:schemeClr val="tx2"/>
                </a:solidFill>
                <a:latin typeface="Tahoma"/>
                <a:cs typeface="Tahoma"/>
              </a:rPr>
              <a:t>Our team is here to help you every step of the way</a:t>
            </a:r>
          </a:p>
        </p:txBody>
      </p:sp>
      <p:pic>
        <p:nvPicPr>
          <p:cNvPr id="11" name="Picture 10" descr="https://cdn3.iconfinder.com/data/icons/seo-icons-4/512/seo_consulting-51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0623" y="2224880"/>
            <a:ext cx="819562" cy="8195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extBox 3"/>
          <p:cNvSpPr txBox="1">
            <a:spLocks noChangeArrowheads="1"/>
          </p:cNvSpPr>
          <p:nvPr/>
        </p:nvSpPr>
        <p:spPr bwMode="auto">
          <a:xfrm>
            <a:off x="1581575" y="2198318"/>
            <a:ext cx="55563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Certified Workplace Wellness </a:t>
            </a:r>
            <a:r>
              <a:rPr lang="en-US" altLang="en-US"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Consultants</a:t>
            </a:r>
            <a:endParaRPr lang="en-US" alt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https://s3.amazonaws.com/assets.getcoveredamerica.org/wp-content/uploads/icon-home-Why-do-I-need-health-insuranc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5452" y="4180765"/>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http://www.ltwell.com/wp-content/uploads/2011/09/LT-icons_CF-FitnessInstructorTraini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095" y="3485322"/>
            <a:ext cx="586279" cy="58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http://medicaid.healthalliance.org/media/behavioral_ico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4412" y="4782177"/>
            <a:ext cx="45824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Image result for nurse ic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22738" y="3485322"/>
            <a:ext cx="593010" cy="591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ttps://encrypted-tbn0.gstatic.com/images?q=tbn:ANd9GcSo3uQa_jFTdgDq5uSsFe0NVqRJP6bj7fRf9-QFH2UlZxXDB1b6FnSRb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18112" y="4162184"/>
            <a:ext cx="571045" cy="571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http://therxcompounder.com/wp-content/uploads/2013/03/Rx-ico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18117" y="4719696"/>
            <a:ext cx="581262" cy="58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8"/>
          <p:cNvSpPr txBox="1">
            <a:spLocks noChangeArrowheads="1"/>
          </p:cNvSpPr>
          <p:nvPr/>
        </p:nvSpPr>
        <p:spPr bwMode="auto">
          <a:xfrm>
            <a:off x="1506188" y="3594523"/>
            <a:ext cx="1917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srgbClr val="000000"/>
                </a:solidFill>
                <a:latin typeface="Tahoma" panose="020B0604030504040204" pitchFamily="34" charset="0"/>
                <a:ea typeface="Tahoma" panose="020B0604030504040204" pitchFamily="34" charset="0"/>
                <a:cs typeface="Tahoma" panose="020B0604030504040204" pitchFamily="34" charset="0"/>
              </a:rPr>
              <a:t>Personal </a:t>
            </a:r>
            <a:r>
              <a:rPr lang="en-US" alt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Trainers</a:t>
            </a:r>
          </a:p>
        </p:txBody>
      </p:sp>
      <p:sp>
        <p:nvSpPr>
          <p:cNvPr id="20" name="TextBox 6"/>
          <p:cNvSpPr txBox="1">
            <a:spLocks noChangeArrowheads="1"/>
          </p:cNvSpPr>
          <p:nvPr/>
        </p:nvSpPr>
        <p:spPr bwMode="auto">
          <a:xfrm>
            <a:off x="1566163" y="4162184"/>
            <a:ext cx="1219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Physicians</a:t>
            </a:r>
          </a:p>
        </p:txBody>
      </p:sp>
      <p:sp>
        <p:nvSpPr>
          <p:cNvPr id="21" name="TextBox 7"/>
          <p:cNvSpPr txBox="1">
            <a:spLocks noChangeArrowheads="1"/>
          </p:cNvSpPr>
          <p:nvPr/>
        </p:nvSpPr>
        <p:spPr bwMode="auto">
          <a:xfrm>
            <a:off x="1581575" y="4733229"/>
            <a:ext cx="3088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Behavioral Health Specialists</a:t>
            </a:r>
          </a:p>
        </p:txBody>
      </p:sp>
      <p:sp>
        <p:nvSpPr>
          <p:cNvPr id="22" name="TextBox 4"/>
          <p:cNvSpPr txBox="1">
            <a:spLocks noChangeArrowheads="1"/>
          </p:cNvSpPr>
          <p:nvPr/>
        </p:nvSpPr>
        <p:spPr bwMode="auto">
          <a:xfrm>
            <a:off x="5499379" y="3658166"/>
            <a:ext cx="202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Registered Nurses</a:t>
            </a:r>
          </a:p>
        </p:txBody>
      </p:sp>
      <p:sp>
        <p:nvSpPr>
          <p:cNvPr id="23" name="TextBox 5"/>
          <p:cNvSpPr txBox="1">
            <a:spLocks noChangeArrowheads="1"/>
          </p:cNvSpPr>
          <p:nvPr/>
        </p:nvSpPr>
        <p:spPr bwMode="auto">
          <a:xfrm>
            <a:off x="5525273" y="4263041"/>
            <a:ext cx="2182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srgbClr val="000000"/>
                </a:solidFill>
                <a:latin typeface="Tahoma" panose="020B0604030504040204" pitchFamily="34" charset="0"/>
                <a:ea typeface="Tahoma" panose="020B0604030504040204" pitchFamily="34" charset="0"/>
                <a:cs typeface="Tahoma" panose="020B0604030504040204" pitchFamily="34" charset="0"/>
              </a:rPr>
              <a:t>Nutrition Specialists</a:t>
            </a:r>
            <a:endParaRPr lang="en-US" alt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19"/>
          <p:cNvSpPr txBox="1">
            <a:spLocks noChangeArrowheads="1"/>
          </p:cNvSpPr>
          <p:nvPr/>
        </p:nvSpPr>
        <p:spPr bwMode="auto">
          <a:xfrm>
            <a:off x="5515748" y="4784947"/>
            <a:ext cx="2435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Pharmacy Consultants</a:t>
            </a:r>
          </a:p>
        </p:txBody>
      </p:sp>
      <p:pic>
        <p:nvPicPr>
          <p:cNvPr id="25" name="Picture 2" descr="http://graymatteranalytics.com/wp-content/uploads/2013/08/analyze_icon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40634" y="5325356"/>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7"/>
          <p:cNvSpPr txBox="1">
            <a:spLocks noChangeArrowheads="1"/>
          </p:cNvSpPr>
          <p:nvPr/>
        </p:nvSpPr>
        <p:spPr bwMode="auto">
          <a:xfrm>
            <a:off x="1572050" y="5350997"/>
            <a:ext cx="1470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srgbClr val="000000"/>
                </a:solidFill>
                <a:latin typeface="Tahoma" panose="020B0604030504040204" pitchFamily="34" charset="0"/>
                <a:ea typeface="Tahoma" panose="020B0604030504040204" pitchFamily="34" charset="0"/>
                <a:cs typeface="Tahoma" panose="020B0604030504040204" pitchFamily="34" charset="0"/>
              </a:rPr>
              <a:t>Data Analyst</a:t>
            </a:r>
            <a:endParaRPr lang="en-US" alt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27" name="Picture 4" descr="http://www.communityhealthandwellnesstx.com/wp-content/uploads/cowork-icon.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38720" y="5378054"/>
            <a:ext cx="351804" cy="3518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TextBox 19"/>
          <p:cNvSpPr txBox="1">
            <a:spLocks noChangeArrowheads="1"/>
          </p:cNvSpPr>
          <p:nvPr/>
        </p:nvSpPr>
        <p:spPr bwMode="auto">
          <a:xfrm>
            <a:off x="5578902" y="5293093"/>
            <a:ext cx="3240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srgbClr val="000000"/>
                </a:solidFill>
                <a:latin typeface="Tahoma" panose="020B0604030504040204" pitchFamily="34" charset="0"/>
                <a:ea typeface="Tahoma" panose="020B0604030504040204" pitchFamily="34" charset="0"/>
                <a:cs typeface="Tahoma" panose="020B0604030504040204" pitchFamily="34" charset="0"/>
              </a:rPr>
              <a:t>Population Health Expert</a:t>
            </a:r>
            <a:endParaRPr lang="en-US" altLang="en-US" sz="1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43502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7"/>
          <p:cNvSpPr>
            <a:spLocks noGrp="1"/>
          </p:cNvSpPr>
          <p:nvPr>
            <p:ph type="sldNum" sz="quarter" idx="10"/>
          </p:nvPr>
        </p:nvSpPr>
        <p:spPr bwMode="auto">
          <a:xfrm>
            <a:off x="8343900" y="6492875"/>
            <a:ext cx="685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52E194E1-5B12-3641-97EF-DBBC44D87523}" type="slidenum">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pPr/>
              <a:t>21</a:t>
            </a:fld>
            <a:endParaRPr lang="en-US" sz="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700" name="TextBox 7"/>
          <p:cNvSpPr txBox="1">
            <a:spLocks noChangeArrowheads="1"/>
          </p:cNvSpPr>
          <p:nvPr/>
        </p:nvSpPr>
        <p:spPr bwMode="auto">
          <a:xfrm>
            <a:off x="381000" y="228600"/>
            <a:ext cx="830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3000" dirty="0" smtClean="0">
                <a:solidFill>
                  <a:schemeClr val="accent2"/>
                </a:solidFill>
                <a:latin typeface="Tahoma" charset="0"/>
                <a:cs typeface="Tahoma" charset="0"/>
              </a:rPr>
              <a:t>Workplace Wellness</a:t>
            </a:r>
            <a:r>
              <a:rPr lang="en-US" sz="3000" dirty="0" smtClean="0">
                <a:solidFill>
                  <a:srgbClr val="FFFFFF"/>
                </a:solidFill>
                <a:latin typeface="Tahoma" charset="0"/>
                <a:cs typeface="Tahoma" charset="0"/>
              </a:rPr>
              <a:t> </a:t>
            </a:r>
            <a:r>
              <a:rPr lang="en-US" sz="3200" dirty="0">
                <a:solidFill>
                  <a:srgbClr val="FFFFFF"/>
                </a:solidFill>
                <a:latin typeface="Tahoma" charset="0"/>
                <a:cs typeface="Tahoma" charset="0"/>
              </a:rPr>
              <a:t>Wellness</a:t>
            </a:r>
          </a:p>
        </p:txBody>
      </p:sp>
      <p:sp>
        <p:nvSpPr>
          <p:cNvPr id="7" name="Content Placeholder 25"/>
          <p:cNvSpPr>
            <a:spLocks/>
          </p:cNvSpPr>
          <p:nvPr/>
        </p:nvSpPr>
        <p:spPr bwMode="auto">
          <a:xfrm>
            <a:off x="319088" y="1905000"/>
            <a:ext cx="44608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ts val="600"/>
              </a:spcBef>
              <a:buClr>
                <a:schemeClr val="tx2"/>
              </a:buClr>
              <a:buFont typeface="Arial" pitchFamily="34" charset="0"/>
              <a:buChar char="•"/>
              <a:defRPr sz="2400">
                <a:solidFill>
                  <a:schemeClr val="tx2"/>
                </a:solidFill>
                <a:latin typeface="Tahoma" pitchFamily="34" charset="0"/>
              </a:defRPr>
            </a:lvl1pPr>
            <a:lvl2pPr marL="742950" indent="-285750" eaLnBrk="0" hangingPunct="0">
              <a:spcBef>
                <a:spcPts val="600"/>
              </a:spcBef>
              <a:buClr>
                <a:schemeClr val="tx2"/>
              </a:buClr>
              <a:buChar char="–"/>
              <a:defRPr sz="2000">
                <a:solidFill>
                  <a:schemeClr val="tx2"/>
                </a:solidFill>
                <a:latin typeface="Tahoma" pitchFamily="34" charset="0"/>
              </a:defRPr>
            </a:lvl2pPr>
            <a:lvl3pPr marL="1143000" indent="-228600" eaLnBrk="0" hangingPunct="0">
              <a:spcBef>
                <a:spcPts val="600"/>
              </a:spcBef>
              <a:buClr>
                <a:schemeClr val="tx2"/>
              </a:buClr>
              <a:buChar char="•"/>
              <a:defRPr sz="2000">
                <a:solidFill>
                  <a:schemeClr val="tx2"/>
                </a:solidFill>
                <a:latin typeface="Tahoma" pitchFamily="34" charset="0"/>
              </a:defRPr>
            </a:lvl3pPr>
            <a:lvl4pPr marL="1600200" indent="-228600" eaLnBrk="0" hangingPunct="0">
              <a:spcBef>
                <a:spcPts val="600"/>
              </a:spcBef>
              <a:buClr>
                <a:schemeClr val="tx2"/>
              </a:buClr>
              <a:buChar char="–"/>
              <a:defRPr sz="2000">
                <a:solidFill>
                  <a:schemeClr val="tx2"/>
                </a:solidFill>
                <a:latin typeface="Tahoma" pitchFamily="34" charset="0"/>
              </a:defRPr>
            </a:lvl4pPr>
            <a:lvl5pPr marL="2057400" indent="-228600" eaLnBrk="0" hangingPunct="0">
              <a:spcBef>
                <a:spcPts val="600"/>
              </a:spcBef>
              <a:buClr>
                <a:schemeClr val="tx2"/>
              </a:buClr>
              <a:buChar char="•"/>
              <a:defRPr sz="2000">
                <a:solidFill>
                  <a:schemeClr val="tx2"/>
                </a:solidFill>
                <a:latin typeface="Tahoma" pitchFamily="34" charset="0"/>
              </a:defRPr>
            </a:lvl5pPr>
            <a:lvl6pPr marL="2514600" indent="-228600" eaLnBrk="0" fontAlgn="base" hangingPunct="0">
              <a:spcBef>
                <a:spcPts val="6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ts val="6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ts val="6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ts val="600"/>
              </a:spcBef>
              <a:spcAft>
                <a:spcPct val="0"/>
              </a:spcAft>
              <a:buClr>
                <a:schemeClr val="tx2"/>
              </a:buClr>
              <a:buChar char="•"/>
              <a:defRPr sz="2000">
                <a:solidFill>
                  <a:schemeClr val="tx2"/>
                </a:solidFill>
                <a:latin typeface="Tahoma" pitchFamily="34" charset="0"/>
              </a:defRPr>
            </a:lvl9pPr>
          </a:lstStyle>
          <a:p>
            <a:pPr lvl="1" eaLnBrk="1" fontAlgn="auto" hangingPunct="1">
              <a:lnSpc>
                <a:spcPct val="95000"/>
              </a:lnSpc>
              <a:spcBef>
                <a:spcPct val="45000"/>
              </a:spcBef>
              <a:spcAft>
                <a:spcPts val="0"/>
              </a:spcAft>
              <a:buClr>
                <a:srgbClr val="007DC5"/>
              </a:buClr>
              <a:buFontTx/>
              <a:buChar char="•"/>
            </a:pPr>
            <a:endParaRPr lang="en-US" altLang="en-US" kern="0" dirty="0" smtClean="0">
              <a:solidFill>
                <a:srgbClr val="007DC5"/>
              </a:solidFill>
              <a:ea typeface="ＭＳ Ｐゴシック" charset="0"/>
              <a:cs typeface="+mn-cs"/>
            </a:endParaRPr>
          </a:p>
        </p:txBody>
      </p:sp>
      <p:sp>
        <p:nvSpPr>
          <p:cNvPr id="9" name="Title 24"/>
          <p:cNvSpPr>
            <a:spLocks/>
          </p:cNvSpPr>
          <p:nvPr/>
        </p:nvSpPr>
        <p:spPr bwMode="auto">
          <a:xfrm>
            <a:off x="331788" y="1646238"/>
            <a:ext cx="618331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ts val="600"/>
              </a:spcBef>
              <a:buClr>
                <a:schemeClr val="tx2"/>
              </a:buClr>
              <a:buFont typeface="Arial" pitchFamily="34" charset="0"/>
              <a:buChar char="•"/>
              <a:defRPr sz="2400">
                <a:solidFill>
                  <a:schemeClr val="tx2"/>
                </a:solidFill>
                <a:latin typeface="Tahoma" pitchFamily="34" charset="0"/>
              </a:defRPr>
            </a:lvl1pPr>
            <a:lvl2pPr marL="742950" indent="-285750" eaLnBrk="0" hangingPunct="0">
              <a:spcBef>
                <a:spcPts val="600"/>
              </a:spcBef>
              <a:buClr>
                <a:schemeClr val="tx2"/>
              </a:buClr>
              <a:buChar char="–"/>
              <a:defRPr sz="2000">
                <a:solidFill>
                  <a:schemeClr val="tx2"/>
                </a:solidFill>
                <a:latin typeface="Tahoma" pitchFamily="34" charset="0"/>
              </a:defRPr>
            </a:lvl2pPr>
            <a:lvl3pPr marL="1143000" indent="-228600" eaLnBrk="0" hangingPunct="0">
              <a:spcBef>
                <a:spcPts val="600"/>
              </a:spcBef>
              <a:buClr>
                <a:schemeClr val="tx2"/>
              </a:buClr>
              <a:buChar char="•"/>
              <a:defRPr sz="2000">
                <a:solidFill>
                  <a:schemeClr val="tx2"/>
                </a:solidFill>
                <a:latin typeface="Tahoma" pitchFamily="34" charset="0"/>
              </a:defRPr>
            </a:lvl3pPr>
            <a:lvl4pPr marL="1600200" indent="-228600" eaLnBrk="0" hangingPunct="0">
              <a:spcBef>
                <a:spcPts val="600"/>
              </a:spcBef>
              <a:buClr>
                <a:schemeClr val="tx2"/>
              </a:buClr>
              <a:buChar char="–"/>
              <a:defRPr sz="2000">
                <a:solidFill>
                  <a:schemeClr val="tx2"/>
                </a:solidFill>
                <a:latin typeface="Tahoma" pitchFamily="34" charset="0"/>
              </a:defRPr>
            </a:lvl4pPr>
            <a:lvl5pPr marL="2057400" indent="-228600" eaLnBrk="0" hangingPunct="0">
              <a:spcBef>
                <a:spcPts val="600"/>
              </a:spcBef>
              <a:buClr>
                <a:schemeClr val="tx2"/>
              </a:buClr>
              <a:buChar char="•"/>
              <a:defRPr sz="2000">
                <a:solidFill>
                  <a:schemeClr val="tx2"/>
                </a:solidFill>
                <a:latin typeface="Tahoma" pitchFamily="34" charset="0"/>
              </a:defRPr>
            </a:lvl5pPr>
            <a:lvl6pPr marL="2514600" indent="-228600" eaLnBrk="0" fontAlgn="base" hangingPunct="0">
              <a:spcBef>
                <a:spcPts val="6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ts val="6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ts val="6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ts val="600"/>
              </a:spcBef>
              <a:spcAft>
                <a:spcPct val="0"/>
              </a:spcAft>
              <a:buClr>
                <a:schemeClr val="tx2"/>
              </a:buClr>
              <a:buChar char="•"/>
              <a:defRPr sz="2000">
                <a:solidFill>
                  <a:schemeClr val="tx2"/>
                </a:solidFill>
                <a:latin typeface="Tahoma" pitchFamily="34" charset="0"/>
              </a:defRPr>
            </a:lvl9pPr>
          </a:lstStyle>
          <a:p>
            <a:pPr eaLnBrk="1" fontAlgn="auto" hangingPunct="1">
              <a:lnSpc>
                <a:spcPct val="95000"/>
              </a:lnSpc>
              <a:spcBef>
                <a:spcPct val="0"/>
              </a:spcBef>
              <a:spcAft>
                <a:spcPts val="0"/>
              </a:spcAft>
              <a:buClrTx/>
              <a:buFontTx/>
              <a:buNone/>
            </a:pPr>
            <a:endParaRPr lang="en-US" altLang="en-US" sz="2800" kern="0" dirty="0" smtClean="0">
              <a:solidFill>
                <a:srgbClr val="007DC5"/>
              </a:solidFill>
              <a:ea typeface="ＭＳ Ｐゴシック" charset="0"/>
              <a:cs typeface="+mn-cs"/>
            </a:endParaRPr>
          </a:p>
        </p:txBody>
      </p:sp>
      <p:sp>
        <p:nvSpPr>
          <p:cNvPr id="10" name="TextBox 9"/>
          <p:cNvSpPr txBox="1"/>
          <p:nvPr/>
        </p:nvSpPr>
        <p:spPr>
          <a:xfrm>
            <a:off x="930779" y="1074501"/>
            <a:ext cx="7924799" cy="738664"/>
          </a:xfrm>
          <a:prstGeom prst="rect">
            <a:avLst/>
          </a:prstGeom>
          <a:noFill/>
        </p:spPr>
        <p:txBody>
          <a:bodyPr wrap="square" lIns="182880" tIns="91440" rIns="182880" bIns="91440" rtlCol="0">
            <a:spAutoFit/>
          </a:bodyPr>
          <a:lstStyle/>
          <a:p>
            <a:r>
              <a:rPr lang="en-US" sz="1800" b="1" dirty="0" smtClean="0">
                <a:solidFill>
                  <a:srgbClr val="E1E1E1">
                    <a:lumMod val="50000"/>
                  </a:srgbClr>
                </a:solidFill>
                <a:latin typeface="Tahoma"/>
                <a:cs typeface="Tahoma"/>
              </a:rPr>
              <a:t>We will work with you to pick the right tools and show you how to use them most effectively</a:t>
            </a:r>
          </a:p>
        </p:txBody>
      </p:sp>
      <p:pic>
        <p:nvPicPr>
          <p:cNvPr id="1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463" y="1081172"/>
            <a:ext cx="675617" cy="67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Diagram 12"/>
          <p:cNvGraphicFramePr/>
          <p:nvPr>
            <p:extLst>
              <p:ext uri="{D42A27DB-BD31-4B8C-83A1-F6EECF244321}">
                <p14:modId xmlns:p14="http://schemas.microsoft.com/office/powerpoint/2010/main" val="3747706443"/>
              </p:ext>
            </p:extLst>
          </p:nvPr>
        </p:nvGraphicFramePr>
        <p:xfrm>
          <a:off x="1676400" y="2143125"/>
          <a:ext cx="5959763" cy="3905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Flowchart: Alternate Process 39"/>
          <p:cNvSpPr>
            <a:spLocks noChangeArrowheads="1"/>
          </p:cNvSpPr>
          <p:nvPr/>
        </p:nvSpPr>
        <p:spPr bwMode="auto">
          <a:xfrm>
            <a:off x="403225" y="2928937"/>
            <a:ext cx="1244600" cy="461963"/>
          </a:xfrm>
          <a:prstGeom prst="flowChartAlternateProcess">
            <a:avLst/>
          </a:prstGeom>
          <a:solidFill>
            <a:srgbClr val="007DC5"/>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Health Risk </a:t>
            </a:r>
          </a:p>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Assessment</a:t>
            </a:r>
          </a:p>
        </p:txBody>
      </p:sp>
      <p:sp>
        <p:nvSpPr>
          <p:cNvPr id="15" name="Flowchart: Alternate Process 40"/>
          <p:cNvSpPr>
            <a:spLocks noChangeArrowheads="1"/>
          </p:cNvSpPr>
          <p:nvPr/>
        </p:nvSpPr>
        <p:spPr bwMode="auto">
          <a:xfrm>
            <a:off x="398463" y="4733925"/>
            <a:ext cx="1274762" cy="447675"/>
          </a:xfrm>
          <a:prstGeom prst="flowChartAlternateProcess">
            <a:avLst/>
          </a:prstGeom>
          <a:solidFill>
            <a:srgbClr val="7F7F7F"/>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Stress Management</a:t>
            </a:r>
          </a:p>
        </p:txBody>
      </p:sp>
      <p:sp>
        <p:nvSpPr>
          <p:cNvPr id="16" name="Flowchart: Alternate Process 41"/>
          <p:cNvSpPr>
            <a:spLocks noChangeArrowheads="1"/>
          </p:cNvSpPr>
          <p:nvPr/>
        </p:nvSpPr>
        <p:spPr bwMode="auto">
          <a:xfrm>
            <a:off x="398463" y="3541712"/>
            <a:ext cx="1252537" cy="461963"/>
          </a:xfrm>
          <a:prstGeom prst="flowChartAlternateProcess">
            <a:avLst/>
          </a:prstGeom>
          <a:solidFill>
            <a:srgbClr val="7F7F7F"/>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Biometric Screening</a:t>
            </a:r>
          </a:p>
        </p:txBody>
      </p:sp>
      <p:sp>
        <p:nvSpPr>
          <p:cNvPr id="17" name="Flowchart: Alternate Process 42"/>
          <p:cNvSpPr>
            <a:spLocks noChangeArrowheads="1"/>
          </p:cNvSpPr>
          <p:nvPr/>
        </p:nvSpPr>
        <p:spPr bwMode="auto">
          <a:xfrm>
            <a:off x="403225" y="4132262"/>
            <a:ext cx="1265238" cy="487363"/>
          </a:xfrm>
          <a:prstGeom prst="flowChartAlternateProcess">
            <a:avLst/>
          </a:prstGeom>
          <a:solidFill>
            <a:srgbClr val="007DC5"/>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Medical Management</a:t>
            </a:r>
          </a:p>
        </p:txBody>
      </p:sp>
      <p:sp>
        <p:nvSpPr>
          <p:cNvPr id="18" name="Flowchart: Alternate Process 43"/>
          <p:cNvSpPr>
            <a:spLocks noChangeArrowheads="1"/>
          </p:cNvSpPr>
          <p:nvPr/>
        </p:nvSpPr>
        <p:spPr bwMode="auto">
          <a:xfrm>
            <a:off x="403225" y="5262562"/>
            <a:ext cx="1277938" cy="457200"/>
          </a:xfrm>
          <a:prstGeom prst="flowChartAlternateProcess">
            <a:avLst/>
          </a:prstGeom>
          <a:solidFill>
            <a:srgbClr val="007DC5"/>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Health Coaching</a:t>
            </a:r>
          </a:p>
        </p:txBody>
      </p:sp>
      <p:sp>
        <p:nvSpPr>
          <p:cNvPr id="19" name="TextBox 3"/>
          <p:cNvSpPr txBox="1">
            <a:spLocks noChangeArrowheads="1"/>
          </p:cNvSpPr>
          <p:nvPr/>
        </p:nvSpPr>
        <p:spPr bwMode="auto">
          <a:xfrm>
            <a:off x="381000" y="2524125"/>
            <a:ext cx="12398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defRPr/>
            </a:pPr>
            <a:r>
              <a:rPr lang="en-US" altLang="en-US" sz="1200" b="1" u="sng" dirty="0">
                <a:solidFill>
                  <a:srgbClr val="000000">
                    <a:lumMod val="75000"/>
                    <a:lumOff val="25000"/>
                  </a:srgbClr>
                </a:solidFill>
                <a:latin typeface="Tahoma" pitchFamily="34" charset="0"/>
                <a:ea typeface="Tahoma" pitchFamily="34" charset="0"/>
                <a:cs typeface="Tahoma" pitchFamily="34" charset="0"/>
              </a:rPr>
              <a:t>Interventions</a:t>
            </a:r>
          </a:p>
        </p:txBody>
      </p:sp>
      <p:sp>
        <p:nvSpPr>
          <p:cNvPr id="20" name="Flowchart: Alternate Process 45"/>
          <p:cNvSpPr>
            <a:spLocks noChangeArrowheads="1"/>
          </p:cNvSpPr>
          <p:nvPr/>
        </p:nvSpPr>
        <p:spPr bwMode="auto">
          <a:xfrm>
            <a:off x="7391400" y="2905125"/>
            <a:ext cx="1249363" cy="461963"/>
          </a:xfrm>
          <a:prstGeom prst="flowChartAlternateProcess">
            <a:avLst/>
          </a:prstGeom>
          <a:solidFill>
            <a:srgbClr val="007DC5"/>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Physical Activity</a:t>
            </a:r>
          </a:p>
        </p:txBody>
      </p:sp>
      <p:sp>
        <p:nvSpPr>
          <p:cNvPr id="21" name="Flowchart: Alternate Process 46"/>
          <p:cNvSpPr>
            <a:spLocks noChangeArrowheads="1"/>
          </p:cNvSpPr>
          <p:nvPr/>
        </p:nvSpPr>
        <p:spPr bwMode="auto">
          <a:xfrm>
            <a:off x="7391400" y="3514725"/>
            <a:ext cx="1250950" cy="461963"/>
          </a:xfrm>
          <a:prstGeom prst="flowChartAlternateProcess">
            <a:avLst/>
          </a:prstGeom>
          <a:solidFill>
            <a:srgbClr val="7F7F7F"/>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Weight Management</a:t>
            </a:r>
          </a:p>
        </p:txBody>
      </p:sp>
      <p:sp>
        <p:nvSpPr>
          <p:cNvPr id="22" name="Flowchart: Alternate Process 47"/>
          <p:cNvSpPr>
            <a:spLocks noChangeArrowheads="1"/>
          </p:cNvSpPr>
          <p:nvPr/>
        </p:nvSpPr>
        <p:spPr bwMode="auto">
          <a:xfrm>
            <a:off x="7391400" y="5267325"/>
            <a:ext cx="1216025" cy="457200"/>
          </a:xfrm>
          <a:prstGeom prst="flowChartAlternateProcess">
            <a:avLst/>
          </a:prstGeom>
          <a:solidFill>
            <a:srgbClr val="007DC5"/>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Discounts &amp; Incentives</a:t>
            </a:r>
          </a:p>
        </p:txBody>
      </p:sp>
      <p:sp>
        <p:nvSpPr>
          <p:cNvPr id="23" name="Flowchart: Alternate Process 48"/>
          <p:cNvSpPr>
            <a:spLocks noChangeArrowheads="1"/>
          </p:cNvSpPr>
          <p:nvPr/>
        </p:nvSpPr>
        <p:spPr bwMode="auto">
          <a:xfrm>
            <a:off x="7391400" y="4124325"/>
            <a:ext cx="1263650" cy="487363"/>
          </a:xfrm>
          <a:prstGeom prst="flowChartAlternateProcess">
            <a:avLst/>
          </a:prstGeom>
          <a:solidFill>
            <a:srgbClr val="007DC5"/>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Tobacco Cessation</a:t>
            </a:r>
          </a:p>
        </p:txBody>
      </p:sp>
      <p:sp>
        <p:nvSpPr>
          <p:cNvPr id="24" name="Flowchart: Alternate Process 49"/>
          <p:cNvSpPr>
            <a:spLocks noChangeArrowheads="1"/>
          </p:cNvSpPr>
          <p:nvPr/>
        </p:nvSpPr>
        <p:spPr bwMode="auto">
          <a:xfrm>
            <a:off x="7391400" y="4733925"/>
            <a:ext cx="1257300" cy="447675"/>
          </a:xfrm>
          <a:prstGeom prst="flowChartAlternateProcess">
            <a:avLst/>
          </a:prstGeom>
          <a:solidFill>
            <a:srgbClr val="7F7F7F"/>
          </a:solidFill>
          <a:ln w="15875">
            <a:solidFill>
              <a:srgbClr val="FFFFFF"/>
            </a:solidFill>
            <a:miter lim="800000"/>
            <a:headEnd/>
            <a:tailEnd/>
          </a:ln>
          <a:effectLst>
            <a:outerShdw blurRad="40000" dist="20000" dir="5400000" rotWithShape="0">
              <a:srgbClr val="000000">
                <a:alpha val="37999"/>
              </a:srgbClr>
            </a:outerShdw>
          </a:effectLst>
        </p:spPr>
        <p:txBody>
          <a:bodyPr anchor="ctr"/>
          <a:lstStyle/>
          <a:p>
            <a:pPr algn="ctr" fontAlgn="auto">
              <a:spcBef>
                <a:spcPts val="0"/>
              </a:spcBef>
              <a:spcAft>
                <a:spcPts val="0"/>
              </a:spcAft>
              <a:defRPr/>
            </a:pPr>
            <a:r>
              <a:rPr lang="en-US" sz="1200" b="1" kern="0" dirty="0">
                <a:solidFill>
                  <a:srgbClr val="FFFFFF"/>
                </a:solidFill>
                <a:latin typeface="Tahoma" pitchFamily="34" charset="0"/>
                <a:ea typeface="Tahoma" pitchFamily="34" charset="0"/>
                <a:cs typeface="Tahoma" pitchFamily="34" charset="0"/>
              </a:rPr>
              <a:t>Pharmacy Management</a:t>
            </a:r>
          </a:p>
        </p:txBody>
      </p:sp>
      <p:sp>
        <p:nvSpPr>
          <p:cNvPr id="25" name="TextBox 27"/>
          <p:cNvSpPr txBox="1">
            <a:spLocks noChangeArrowheads="1"/>
          </p:cNvSpPr>
          <p:nvPr/>
        </p:nvSpPr>
        <p:spPr bwMode="auto">
          <a:xfrm>
            <a:off x="7391400" y="2524125"/>
            <a:ext cx="1395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defRPr/>
            </a:pPr>
            <a:r>
              <a:rPr lang="en-US" altLang="en-US" sz="1200" b="1" u="sng" dirty="0">
                <a:solidFill>
                  <a:srgbClr val="000000">
                    <a:lumMod val="75000"/>
                    <a:lumOff val="25000"/>
                  </a:srgbClr>
                </a:solidFill>
                <a:latin typeface="Tahoma" pitchFamily="34" charset="0"/>
                <a:ea typeface="Tahoma" pitchFamily="34" charset="0"/>
                <a:cs typeface="Tahoma" pitchFamily="34" charset="0"/>
              </a:rPr>
              <a:t>Interventions</a:t>
            </a:r>
          </a:p>
        </p:txBody>
      </p:sp>
    </p:spTree>
    <p:extLst>
      <p:ext uri="{BB962C8B-B14F-4D97-AF65-F5344CB8AC3E}">
        <p14:creationId xmlns:p14="http://schemas.microsoft.com/office/powerpoint/2010/main" val="776609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7"/>
          <p:cNvSpPr>
            <a:spLocks noGrp="1"/>
          </p:cNvSpPr>
          <p:nvPr>
            <p:ph type="sldNum" sz="quarter" idx="10"/>
          </p:nvPr>
        </p:nvSpPr>
        <p:spPr bwMode="auto">
          <a:xfrm>
            <a:off x="8382000" y="6426738"/>
            <a:ext cx="49710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52E194E1-5B12-3641-97EF-DBBC44D87523}" type="slidenum">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pPr/>
              <a:t>22</a:t>
            </a:fld>
            <a:endParaRPr lang="en-US" sz="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700" name="TextBox 7"/>
          <p:cNvSpPr txBox="1">
            <a:spLocks noChangeArrowheads="1"/>
          </p:cNvSpPr>
          <p:nvPr/>
        </p:nvSpPr>
        <p:spPr bwMode="auto">
          <a:xfrm>
            <a:off x="381000" y="228600"/>
            <a:ext cx="830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3000" dirty="0">
                <a:solidFill>
                  <a:schemeClr val="accent2"/>
                </a:solidFill>
                <a:latin typeface="Tahoma" charset="0"/>
                <a:cs typeface="Tahoma" charset="0"/>
              </a:rPr>
              <a:t>Workplace Wellness</a:t>
            </a:r>
          </a:p>
        </p:txBody>
      </p:sp>
      <p:sp>
        <p:nvSpPr>
          <p:cNvPr id="7" name="Content Placeholder 25"/>
          <p:cNvSpPr>
            <a:spLocks/>
          </p:cNvSpPr>
          <p:nvPr/>
        </p:nvSpPr>
        <p:spPr bwMode="auto">
          <a:xfrm>
            <a:off x="319088" y="2200275"/>
            <a:ext cx="44608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ts val="600"/>
              </a:spcBef>
              <a:buClr>
                <a:schemeClr val="tx2"/>
              </a:buClr>
              <a:buFont typeface="Arial" pitchFamily="34" charset="0"/>
              <a:buChar char="•"/>
              <a:defRPr sz="2400">
                <a:solidFill>
                  <a:schemeClr val="tx2"/>
                </a:solidFill>
                <a:latin typeface="Tahoma" pitchFamily="34" charset="0"/>
              </a:defRPr>
            </a:lvl1pPr>
            <a:lvl2pPr marL="742950" indent="-285750" eaLnBrk="0" hangingPunct="0">
              <a:spcBef>
                <a:spcPts val="600"/>
              </a:spcBef>
              <a:buClr>
                <a:schemeClr val="tx2"/>
              </a:buClr>
              <a:buChar char="–"/>
              <a:defRPr sz="2000">
                <a:solidFill>
                  <a:schemeClr val="tx2"/>
                </a:solidFill>
                <a:latin typeface="Tahoma" pitchFamily="34" charset="0"/>
              </a:defRPr>
            </a:lvl2pPr>
            <a:lvl3pPr marL="1143000" indent="-228600" eaLnBrk="0" hangingPunct="0">
              <a:spcBef>
                <a:spcPts val="600"/>
              </a:spcBef>
              <a:buClr>
                <a:schemeClr val="tx2"/>
              </a:buClr>
              <a:buChar char="•"/>
              <a:defRPr sz="2000">
                <a:solidFill>
                  <a:schemeClr val="tx2"/>
                </a:solidFill>
                <a:latin typeface="Tahoma" pitchFamily="34" charset="0"/>
              </a:defRPr>
            </a:lvl3pPr>
            <a:lvl4pPr marL="1600200" indent="-228600" eaLnBrk="0" hangingPunct="0">
              <a:spcBef>
                <a:spcPts val="600"/>
              </a:spcBef>
              <a:buClr>
                <a:schemeClr val="tx2"/>
              </a:buClr>
              <a:buChar char="–"/>
              <a:defRPr sz="2000">
                <a:solidFill>
                  <a:schemeClr val="tx2"/>
                </a:solidFill>
                <a:latin typeface="Tahoma" pitchFamily="34" charset="0"/>
              </a:defRPr>
            </a:lvl4pPr>
            <a:lvl5pPr marL="2057400" indent="-228600" eaLnBrk="0" hangingPunct="0">
              <a:spcBef>
                <a:spcPts val="600"/>
              </a:spcBef>
              <a:buClr>
                <a:schemeClr val="tx2"/>
              </a:buClr>
              <a:buChar char="•"/>
              <a:defRPr sz="2000">
                <a:solidFill>
                  <a:schemeClr val="tx2"/>
                </a:solidFill>
                <a:latin typeface="Tahoma" pitchFamily="34" charset="0"/>
              </a:defRPr>
            </a:lvl5pPr>
            <a:lvl6pPr marL="2514600" indent="-228600" eaLnBrk="0" fontAlgn="base" hangingPunct="0">
              <a:spcBef>
                <a:spcPts val="6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ts val="6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ts val="6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ts val="600"/>
              </a:spcBef>
              <a:spcAft>
                <a:spcPct val="0"/>
              </a:spcAft>
              <a:buClr>
                <a:schemeClr val="tx2"/>
              </a:buClr>
              <a:buChar char="•"/>
              <a:defRPr sz="2000">
                <a:solidFill>
                  <a:schemeClr val="tx2"/>
                </a:solidFill>
                <a:latin typeface="Tahoma" pitchFamily="34" charset="0"/>
              </a:defRPr>
            </a:lvl9pPr>
          </a:lstStyle>
          <a:p>
            <a:pPr lvl="1" eaLnBrk="1" fontAlgn="auto" hangingPunct="1">
              <a:lnSpc>
                <a:spcPct val="95000"/>
              </a:lnSpc>
              <a:spcBef>
                <a:spcPct val="45000"/>
              </a:spcBef>
              <a:spcAft>
                <a:spcPts val="0"/>
              </a:spcAft>
              <a:buClr>
                <a:srgbClr val="007DC5"/>
              </a:buClr>
              <a:buFontTx/>
              <a:buChar char="•"/>
            </a:pPr>
            <a:endParaRPr lang="en-US" altLang="en-US" kern="0" dirty="0" smtClean="0">
              <a:solidFill>
                <a:srgbClr val="007DC5"/>
              </a:solidFill>
              <a:ea typeface="ＭＳ Ｐゴシック" charset="0"/>
              <a:cs typeface="+mn-cs"/>
            </a:endParaRPr>
          </a:p>
        </p:txBody>
      </p:sp>
      <p:sp>
        <p:nvSpPr>
          <p:cNvPr id="9" name="Title 24"/>
          <p:cNvSpPr>
            <a:spLocks/>
          </p:cNvSpPr>
          <p:nvPr/>
        </p:nvSpPr>
        <p:spPr bwMode="auto">
          <a:xfrm>
            <a:off x="331788" y="1646238"/>
            <a:ext cx="618331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spcBef>
                <a:spcPts val="600"/>
              </a:spcBef>
              <a:buClr>
                <a:schemeClr val="tx2"/>
              </a:buClr>
              <a:buFont typeface="Arial" pitchFamily="34" charset="0"/>
              <a:buChar char="•"/>
              <a:defRPr sz="2400">
                <a:solidFill>
                  <a:schemeClr val="tx2"/>
                </a:solidFill>
                <a:latin typeface="Tahoma" pitchFamily="34" charset="0"/>
              </a:defRPr>
            </a:lvl1pPr>
            <a:lvl2pPr marL="742950" indent="-285750" eaLnBrk="0" hangingPunct="0">
              <a:spcBef>
                <a:spcPts val="600"/>
              </a:spcBef>
              <a:buClr>
                <a:schemeClr val="tx2"/>
              </a:buClr>
              <a:buChar char="–"/>
              <a:defRPr sz="2000">
                <a:solidFill>
                  <a:schemeClr val="tx2"/>
                </a:solidFill>
                <a:latin typeface="Tahoma" pitchFamily="34" charset="0"/>
              </a:defRPr>
            </a:lvl2pPr>
            <a:lvl3pPr marL="1143000" indent="-228600" eaLnBrk="0" hangingPunct="0">
              <a:spcBef>
                <a:spcPts val="600"/>
              </a:spcBef>
              <a:buClr>
                <a:schemeClr val="tx2"/>
              </a:buClr>
              <a:buChar char="•"/>
              <a:defRPr sz="2000">
                <a:solidFill>
                  <a:schemeClr val="tx2"/>
                </a:solidFill>
                <a:latin typeface="Tahoma" pitchFamily="34" charset="0"/>
              </a:defRPr>
            </a:lvl3pPr>
            <a:lvl4pPr marL="1600200" indent="-228600" eaLnBrk="0" hangingPunct="0">
              <a:spcBef>
                <a:spcPts val="600"/>
              </a:spcBef>
              <a:buClr>
                <a:schemeClr val="tx2"/>
              </a:buClr>
              <a:buChar char="–"/>
              <a:defRPr sz="2000">
                <a:solidFill>
                  <a:schemeClr val="tx2"/>
                </a:solidFill>
                <a:latin typeface="Tahoma" pitchFamily="34" charset="0"/>
              </a:defRPr>
            </a:lvl4pPr>
            <a:lvl5pPr marL="2057400" indent="-228600" eaLnBrk="0" hangingPunct="0">
              <a:spcBef>
                <a:spcPts val="600"/>
              </a:spcBef>
              <a:buClr>
                <a:schemeClr val="tx2"/>
              </a:buClr>
              <a:buChar char="•"/>
              <a:defRPr sz="2000">
                <a:solidFill>
                  <a:schemeClr val="tx2"/>
                </a:solidFill>
                <a:latin typeface="Tahoma" pitchFamily="34" charset="0"/>
              </a:defRPr>
            </a:lvl5pPr>
            <a:lvl6pPr marL="2514600" indent="-228600" eaLnBrk="0" fontAlgn="base" hangingPunct="0">
              <a:spcBef>
                <a:spcPts val="600"/>
              </a:spcBef>
              <a:spcAft>
                <a:spcPct val="0"/>
              </a:spcAft>
              <a:buClr>
                <a:schemeClr val="tx2"/>
              </a:buClr>
              <a:buChar char="•"/>
              <a:defRPr sz="2000">
                <a:solidFill>
                  <a:schemeClr val="tx2"/>
                </a:solidFill>
                <a:latin typeface="Tahoma" pitchFamily="34" charset="0"/>
              </a:defRPr>
            </a:lvl6pPr>
            <a:lvl7pPr marL="2971800" indent="-228600" eaLnBrk="0" fontAlgn="base" hangingPunct="0">
              <a:spcBef>
                <a:spcPts val="600"/>
              </a:spcBef>
              <a:spcAft>
                <a:spcPct val="0"/>
              </a:spcAft>
              <a:buClr>
                <a:schemeClr val="tx2"/>
              </a:buClr>
              <a:buChar char="•"/>
              <a:defRPr sz="2000">
                <a:solidFill>
                  <a:schemeClr val="tx2"/>
                </a:solidFill>
                <a:latin typeface="Tahoma" pitchFamily="34" charset="0"/>
              </a:defRPr>
            </a:lvl7pPr>
            <a:lvl8pPr marL="3429000" indent="-228600" eaLnBrk="0" fontAlgn="base" hangingPunct="0">
              <a:spcBef>
                <a:spcPts val="600"/>
              </a:spcBef>
              <a:spcAft>
                <a:spcPct val="0"/>
              </a:spcAft>
              <a:buClr>
                <a:schemeClr val="tx2"/>
              </a:buClr>
              <a:buChar char="•"/>
              <a:defRPr sz="2000">
                <a:solidFill>
                  <a:schemeClr val="tx2"/>
                </a:solidFill>
                <a:latin typeface="Tahoma" pitchFamily="34" charset="0"/>
              </a:defRPr>
            </a:lvl8pPr>
            <a:lvl9pPr marL="3886200" indent="-228600" eaLnBrk="0" fontAlgn="base" hangingPunct="0">
              <a:spcBef>
                <a:spcPts val="600"/>
              </a:spcBef>
              <a:spcAft>
                <a:spcPct val="0"/>
              </a:spcAft>
              <a:buClr>
                <a:schemeClr val="tx2"/>
              </a:buClr>
              <a:buChar char="•"/>
              <a:defRPr sz="2000">
                <a:solidFill>
                  <a:schemeClr val="tx2"/>
                </a:solidFill>
                <a:latin typeface="Tahoma" pitchFamily="34" charset="0"/>
              </a:defRPr>
            </a:lvl9pPr>
          </a:lstStyle>
          <a:p>
            <a:pPr eaLnBrk="1" fontAlgn="auto" hangingPunct="1">
              <a:lnSpc>
                <a:spcPct val="95000"/>
              </a:lnSpc>
              <a:spcBef>
                <a:spcPct val="0"/>
              </a:spcBef>
              <a:spcAft>
                <a:spcPts val="0"/>
              </a:spcAft>
              <a:buClrTx/>
              <a:buFontTx/>
              <a:buNone/>
            </a:pPr>
            <a:endParaRPr lang="en-US" altLang="en-US" sz="2800" kern="0" dirty="0" smtClean="0">
              <a:solidFill>
                <a:srgbClr val="007DC5"/>
              </a:solidFill>
              <a:ea typeface="ＭＳ Ｐゴシック" charset="0"/>
              <a:cs typeface="+mn-cs"/>
            </a:endParaRPr>
          </a:p>
        </p:txBody>
      </p:sp>
      <p:sp>
        <p:nvSpPr>
          <p:cNvPr id="11" name="Content Placeholder 2"/>
          <p:cNvSpPr txBox="1">
            <a:spLocks/>
          </p:cNvSpPr>
          <p:nvPr/>
        </p:nvSpPr>
        <p:spPr>
          <a:xfrm>
            <a:off x="448654" y="990600"/>
            <a:ext cx="8915400" cy="685800"/>
          </a:xfrm>
          <a:prstGeom prst="rect">
            <a:avLst/>
          </a:prstGeom>
        </p:spPr>
        <p:txBody>
          <a:bodyPr/>
          <a:lstStyle>
            <a:lvl1pPr algn="l" rtl="0" eaLnBrk="0" fontAlgn="base" hangingPunct="0">
              <a:spcBef>
                <a:spcPct val="0"/>
              </a:spcBef>
              <a:spcAft>
                <a:spcPct val="0"/>
              </a:spcAft>
              <a:defRPr sz="3000">
                <a:solidFill>
                  <a:schemeClr val="accent1"/>
                </a:solidFill>
                <a:latin typeface="Tahoma"/>
                <a:ea typeface="MS PGothic" pitchFamily="34" charset="-128"/>
                <a:cs typeface="Tahoma"/>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a:lstStyle>
          <a:p>
            <a:r>
              <a:rPr lang="en-US" altLang="en-US" sz="2500" kern="0" dirty="0" smtClean="0">
                <a:solidFill>
                  <a:schemeClr val="accent2"/>
                </a:solidFill>
                <a:latin typeface="Tahoma" pitchFamily="34" charset="0"/>
                <a:cs typeface="Tahoma" pitchFamily="34" charset="0"/>
              </a:rPr>
              <a:t>Univera </a:t>
            </a:r>
            <a:r>
              <a:rPr lang="en-US" altLang="en-US" sz="2800" kern="0" dirty="0" smtClean="0">
                <a:solidFill>
                  <a:schemeClr val="accent2"/>
                </a:solidFill>
                <a:latin typeface="Tahoma" pitchFamily="34" charset="0"/>
                <a:cs typeface="Tahoma" pitchFamily="34" charset="0"/>
              </a:rPr>
              <a:t>Wellness</a:t>
            </a:r>
            <a:r>
              <a:rPr lang="en-US" altLang="en-US" sz="2500" kern="0" dirty="0" smtClean="0">
                <a:solidFill>
                  <a:schemeClr val="accent2"/>
                </a:solidFill>
                <a:latin typeface="Tahoma" pitchFamily="34" charset="0"/>
                <a:cs typeface="Tahoma" pitchFamily="34" charset="0"/>
              </a:rPr>
              <a:t> Newsletter</a:t>
            </a:r>
            <a:r>
              <a:rPr lang="en-US" altLang="en-US" b="1" kern="0" dirty="0" smtClean="0">
                <a:solidFill>
                  <a:srgbClr val="127ABF"/>
                </a:solidFill>
                <a:latin typeface="Tahoma" pitchFamily="34" charset="0"/>
                <a:cs typeface="Tahoma" pitchFamily="34" charset="0"/>
              </a:rPr>
              <a:t/>
            </a:r>
            <a:br>
              <a:rPr lang="en-US" altLang="en-US" b="1" kern="0" dirty="0" smtClean="0">
                <a:solidFill>
                  <a:srgbClr val="127ABF"/>
                </a:solidFill>
                <a:latin typeface="Tahoma" pitchFamily="34" charset="0"/>
                <a:cs typeface="Tahoma" pitchFamily="34" charset="0"/>
              </a:rPr>
            </a:br>
            <a:endParaRPr lang="en-US" altLang="en-US" b="1" kern="0" dirty="0" smtClean="0">
              <a:solidFill>
                <a:srgbClr val="007EC5"/>
              </a:solidFill>
              <a:latin typeface="Tahoma" pitchFamily="34" charset="0"/>
              <a:cs typeface="Tahoma" pitchFamily="34" charset="0"/>
            </a:endParaRPr>
          </a:p>
        </p:txBody>
      </p:sp>
      <p:sp>
        <p:nvSpPr>
          <p:cNvPr id="12" name="Rectangle 11"/>
          <p:cNvSpPr/>
          <p:nvPr/>
        </p:nvSpPr>
        <p:spPr>
          <a:xfrm>
            <a:off x="429429" y="1667140"/>
            <a:ext cx="6133745" cy="1323439"/>
          </a:xfrm>
          <a:prstGeom prst="rect">
            <a:avLst/>
          </a:prstGeom>
        </p:spPr>
        <p:txBody>
          <a:bodyPr wrap="square">
            <a:spAutoFit/>
          </a:bodyPr>
          <a:lstStyle/>
          <a:p>
            <a:pPr marL="228600" indent="-228600">
              <a:buFont typeface="Arial" panose="020B0604020202020204" pitchFamily="34" charset="0"/>
              <a:buChar char="•"/>
            </a:pPr>
            <a:r>
              <a:rPr 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 monthly publication brought to you by your Workplace Wellness Consultant</a:t>
            </a:r>
          </a:p>
          <a:p>
            <a:endPar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7010" y="2487067"/>
            <a:ext cx="2906082" cy="3876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46" y="2484557"/>
            <a:ext cx="3100388" cy="3870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2630" y="2489676"/>
            <a:ext cx="2930808" cy="38769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22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7"/>
          <p:cNvSpPr txBox="1">
            <a:spLocks noChangeArrowheads="1"/>
          </p:cNvSpPr>
          <p:nvPr/>
        </p:nvSpPr>
        <p:spPr bwMode="auto">
          <a:xfrm>
            <a:off x="218630" y="192088"/>
            <a:ext cx="8305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eaLnBrk="1" hangingPunct="1">
              <a:spcBef>
                <a:spcPct val="0"/>
              </a:spcBef>
              <a:buFontTx/>
              <a:buNone/>
            </a:pPr>
            <a:r>
              <a:rPr lang="en-US" altLang="en-US" sz="3000" b="1" dirty="0">
                <a:solidFill>
                  <a:schemeClr val="accent2"/>
                </a:solidFill>
                <a:ea typeface="Tahoma" panose="020B0604030504040204" pitchFamily="34" charset="0"/>
              </a:rPr>
              <a:t>Health Education </a:t>
            </a:r>
            <a:r>
              <a:rPr lang="en-US" altLang="en-US" sz="3000" b="1" dirty="0" smtClean="0">
                <a:solidFill>
                  <a:schemeClr val="accent2"/>
                </a:solidFill>
                <a:ea typeface="Tahoma" panose="020B0604030504040204" pitchFamily="34" charset="0"/>
              </a:rPr>
              <a:t>Programs</a:t>
            </a:r>
            <a:endParaRPr lang="en-US" altLang="en-US" sz="3000" b="1" dirty="0">
              <a:solidFill>
                <a:schemeClr val="accent2"/>
              </a:solidFill>
              <a:ea typeface="Tahoma" panose="020B0604030504040204" pitchFamily="34" charset="0"/>
            </a:endParaRPr>
          </a:p>
        </p:txBody>
      </p:sp>
      <p:sp>
        <p:nvSpPr>
          <p:cNvPr id="50179" name="Rectangle 1"/>
          <p:cNvSpPr>
            <a:spLocks noChangeArrowheads="1"/>
          </p:cNvSpPr>
          <p:nvPr/>
        </p:nvSpPr>
        <p:spPr bwMode="auto">
          <a:xfrm>
            <a:off x="287338" y="1295400"/>
            <a:ext cx="39227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defTabSz="45720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defTabSz="4572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defTabSz="4572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defTabSz="4572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marL="285750" indent="-285750" eaLnBrk="1" hangingPunct="1">
              <a:spcBef>
                <a:spcPct val="0"/>
              </a:spcBef>
            </a:pPr>
            <a:r>
              <a:rPr lang="en-US" altLang="en-US" sz="1600" b="1" dirty="0">
                <a:ea typeface="Tahoma" panose="020B0604030504040204" pitchFamily="34" charset="0"/>
              </a:rPr>
              <a:t>These programs give your employees the most up-to-date information about important topics</a:t>
            </a:r>
          </a:p>
        </p:txBody>
      </p:sp>
      <p:sp>
        <p:nvSpPr>
          <p:cNvPr id="50180" name="Rectangle 1"/>
          <p:cNvSpPr>
            <a:spLocks noChangeArrowheads="1"/>
          </p:cNvSpPr>
          <p:nvPr/>
        </p:nvSpPr>
        <p:spPr bwMode="auto">
          <a:xfrm>
            <a:off x="287338" y="3181350"/>
            <a:ext cx="3657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defTabSz="45720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defTabSz="4572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defTabSz="4572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defTabSz="4572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marL="285750" indent="-285750" eaLnBrk="1" hangingPunct="1">
              <a:spcBef>
                <a:spcPct val="0"/>
              </a:spcBef>
            </a:pPr>
            <a:r>
              <a:rPr lang="en-US" altLang="en-US" sz="1600" b="1" dirty="0">
                <a:ea typeface="Tahoma" panose="020B0604030504040204" pitchFamily="34" charset="0"/>
              </a:rPr>
              <a:t>One-hour in person format</a:t>
            </a:r>
          </a:p>
        </p:txBody>
      </p:sp>
      <p:sp>
        <p:nvSpPr>
          <p:cNvPr id="50181" name="Rectangle 1"/>
          <p:cNvSpPr>
            <a:spLocks noChangeArrowheads="1"/>
          </p:cNvSpPr>
          <p:nvPr/>
        </p:nvSpPr>
        <p:spPr bwMode="auto">
          <a:xfrm>
            <a:off x="287338" y="4724400"/>
            <a:ext cx="3657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defTabSz="45720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defTabSz="4572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defTabSz="4572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defTabSz="4572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marL="285750" indent="-285750" eaLnBrk="1" hangingPunct="1">
              <a:spcBef>
                <a:spcPct val="0"/>
              </a:spcBef>
            </a:pPr>
            <a:r>
              <a:rPr lang="en-US" altLang="en-US" sz="1600" b="1" dirty="0">
                <a:ea typeface="Tahoma" panose="020B0604030504040204" pitchFamily="34" charset="0"/>
              </a:rPr>
              <a:t>15 participant minimum</a:t>
            </a:r>
          </a:p>
        </p:txBody>
      </p:sp>
      <p:pic>
        <p:nvPicPr>
          <p:cNvPr id="5018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9600" y="838200"/>
            <a:ext cx="217963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9100" y="838200"/>
            <a:ext cx="22225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2590800"/>
            <a:ext cx="2133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1800" y="2616200"/>
            <a:ext cx="210343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19600" y="4256088"/>
            <a:ext cx="21336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81800" y="4256088"/>
            <a:ext cx="22098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9" name="Rectangle 1"/>
          <p:cNvSpPr>
            <a:spLocks noChangeArrowheads="1"/>
          </p:cNvSpPr>
          <p:nvPr/>
        </p:nvSpPr>
        <p:spPr bwMode="auto">
          <a:xfrm>
            <a:off x="8534400" y="6456889"/>
            <a:ext cx="351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eaLnBrk="1" hangingPunct="1">
              <a:spcBef>
                <a:spcPct val="0"/>
              </a:spcBef>
              <a:buFontTx/>
              <a:buNone/>
            </a:pPr>
            <a:fld id="{012380E5-0D84-4C95-BD0D-9E863675A2F4}" type="slidenum">
              <a:rPr lang="en-US" altLang="en-US" sz="1200">
                <a:solidFill>
                  <a:schemeClr val="bg1"/>
                </a:solidFill>
                <a:cs typeface="Arial" charset="0"/>
              </a:rPr>
              <a:pPr eaLnBrk="1" hangingPunct="1">
                <a:spcBef>
                  <a:spcPct val="0"/>
                </a:spcBef>
                <a:buFontTx/>
                <a:buNone/>
              </a:pPr>
              <a:t>23</a:t>
            </a:fld>
            <a:endParaRPr lang="en-US" altLang="en-US" sz="1200" dirty="0">
              <a:solidFill>
                <a:schemeClr val="bg1"/>
              </a:solidFill>
              <a:cs typeface="Arial" charset="0"/>
            </a:endParaRPr>
          </a:p>
        </p:txBody>
      </p:sp>
    </p:spTree>
    <p:extLst>
      <p:ext uri="{BB962C8B-B14F-4D97-AF65-F5344CB8AC3E}">
        <p14:creationId xmlns:p14="http://schemas.microsoft.com/office/powerpoint/2010/main" val="2377058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56293" y="1981200"/>
            <a:ext cx="2997107" cy="3886200"/>
          </a:xfrm>
          <a:prstGeom prst="rect">
            <a:avLst/>
          </a:prstGeom>
          <a:noFill/>
          <a:ln w="9525">
            <a:solidFill>
              <a:schemeClr val="tx1"/>
            </a:solidFill>
            <a:miter lim="800000"/>
            <a:headEnd/>
            <a:tailEnd/>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Lst>
        </p:spPr>
      </p:pic>
      <p:sp>
        <p:nvSpPr>
          <p:cNvPr id="6" name="Title 4"/>
          <p:cNvSpPr>
            <a:spLocks noGrp="1"/>
          </p:cNvSpPr>
          <p:nvPr>
            <p:ph type="title"/>
          </p:nvPr>
        </p:nvSpPr>
        <p:spPr>
          <a:xfrm>
            <a:off x="533400" y="508000"/>
            <a:ext cx="7772400" cy="685800"/>
          </a:xfrm>
        </p:spPr>
        <p:txBody>
          <a:bodyPr/>
          <a:lstStyle/>
          <a:p>
            <a:r>
              <a:rPr lang="en-US" b="1" cap="none" dirty="0" err="1" smtClean="0">
                <a:latin typeface="Tahoma" pitchFamily="34" charset="0"/>
                <a:ea typeface="ＭＳ Ｐゴシック" pitchFamily="34" charset="-128"/>
                <a:cs typeface="Tahoma" pitchFamily="34" charset="0"/>
              </a:rPr>
              <a:t>FitDollars</a:t>
            </a:r>
            <a:r>
              <a:rPr lang="en-US" b="1" cap="none" dirty="0" smtClean="0">
                <a:latin typeface="Tahoma" pitchFamily="34" charset="0"/>
                <a:ea typeface="ＭＳ Ｐゴシック" pitchFamily="34" charset="-128"/>
                <a:cs typeface="Tahoma" pitchFamily="34" charset="0"/>
              </a:rPr>
              <a:t/>
            </a:r>
            <a:br>
              <a:rPr lang="en-US" b="1" cap="none" dirty="0" smtClean="0">
                <a:latin typeface="Tahoma" pitchFamily="34" charset="0"/>
                <a:ea typeface="ＭＳ Ｐゴシック" pitchFamily="34" charset="-128"/>
                <a:cs typeface="Tahoma" pitchFamily="34" charset="0"/>
              </a:rPr>
            </a:br>
            <a:r>
              <a:rPr lang="en-US" b="1" dirty="0" smtClean="0">
                <a:solidFill>
                  <a:srgbClr val="0070C8"/>
                </a:solidFill>
                <a:latin typeface="Tahoma" pitchFamily="34" charset="0"/>
                <a:ea typeface="ＭＳ Ｐゴシック" pitchFamily="34" charset="-128"/>
                <a:cs typeface="Tahoma" pitchFamily="34" charset="0"/>
              </a:rPr>
              <a:t>Money back for living healthy!</a:t>
            </a:r>
            <a:r>
              <a:rPr lang="en-US" b="1" dirty="0">
                <a:solidFill>
                  <a:srgbClr val="000000"/>
                </a:solidFill>
                <a:latin typeface="Tahoma" pitchFamily="34" charset="0"/>
                <a:ea typeface="ＭＳ Ｐゴシック" pitchFamily="34" charset="-128"/>
                <a:cs typeface="Tahoma" pitchFamily="34" charset="0"/>
              </a:rPr>
              <a:t/>
            </a:r>
            <a:br>
              <a:rPr lang="en-US" b="1" dirty="0">
                <a:solidFill>
                  <a:srgbClr val="000000"/>
                </a:solidFill>
                <a:latin typeface="Tahoma" pitchFamily="34" charset="0"/>
                <a:ea typeface="ＭＳ Ｐゴシック" pitchFamily="34" charset="-128"/>
                <a:cs typeface="Tahoma" pitchFamily="34" charset="0"/>
              </a:rPr>
            </a:br>
            <a:endParaRPr lang="en-US" b="1" cap="none" dirty="0" smtClean="0">
              <a:latin typeface="Tahoma" pitchFamily="34" charset="0"/>
              <a:ea typeface="ＭＳ Ｐゴシック" pitchFamily="34" charset="-128"/>
              <a:cs typeface="Tahoma" pitchFamily="34" charset="0"/>
            </a:endParaRPr>
          </a:p>
        </p:txBody>
      </p:sp>
      <p:sp>
        <p:nvSpPr>
          <p:cNvPr id="7" name="Rectangle 1"/>
          <p:cNvSpPr>
            <a:spLocks noChangeArrowheads="1"/>
          </p:cNvSpPr>
          <p:nvPr/>
        </p:nvSpPr>
        <p:spPr bwMode="auto">
          <a:xfrm>
            <a:off x="685800" y="1981200"/>
            <a:ext cx="392271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defTabSz="45720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defTabSz="4572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defTabSz="4572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defTabSz="4572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defTabSz="4572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marL="285750" indent="-285750" eaLnBrk="1" hangingPunct="1">
              <a:spcBef>
                <a:spcPct val="0"/>
              </a:spcBef>
            </a:pPr>
            <a:r>
              <a:rPr lang="en-US" altLang="en-US" sz="1600" b="1" dirty="0" smtClean="0">
                <a:ea typeface="Tahoma" panose="020B0604030504040204" pitchFamily="34" charset="0"/>
              </a:rPr>
              <a:t>Up to $300 reimbursed for healthy programs and services</a:t>
            </a:r>
            <a:endParaRPr lang="en-US" altLang="en-US" sz="1600" b="1" dirty="0">
              <a:ea typeface="Tahoma" panose="020B0604030504040204" pitchFamily="34" charset="0"/>
            </a:endParaRPr>
          </a:p>
          <a:p>
            <a:pPr marL="285750" indent="-285750" eaLnBrk="1" hangingPunct="1">
              <a:spcBef>
                <a:spcPct val="0"/>
              </a:spcBef>
            </a:pPr>
            <a:endParaRPr lang="en-US" altLang="en-US" sz="1600" b="1" dirty="0">
              <a:ea typeface="Tahoma" panose="020B0604030504040204" pitchFamily="34" charset="0"/>
            </a:endParaRPr>
          </a:p>
          <a:p>
            <a:pPr marL="1028700" lvl="1" eaLnBrk="1" hangingPunct="1">
              <a:spcBef>
                <a:spcPct val="0"/>
              </a:spcBef>
            </a:pPr>
            <a:r>
              <a:rPr lang="en-US" altLang="en-US" sz="1400" b="1" dirty="0">
                <a:ea typeface="Tahoma" panose="020B0604030504040204" pitchFamily="34" charset="0"/>
              </a:rPr>
              <a:t>H</a:t>
            </a:r>
            <a:r>
              <a:rPr lang="en-US" altLang="en-US" sz="1400" b="1" dirty="0" smtClean="0">
                <a:ea typeface="Tahoma" panose="020B0604030504040204" pitchFamily="34" charset="0"/>
              </a:rPr>
              <a:t>ealth club memberships</a:t>
            </a:r>
          </a:p>
          <a:p>
            <a:pPr marL="1028700" lvl="1" eaLnBrk="1" hangingPunct="1">
              <a:spcBef>
                <a:spcPct val="0"/>
              </a:spcBef>
            </a:pPr>
            <a:endParaRPr lang="en-US" altLang="en-US" sz="800" b="1" dirty="0" smtClean="0">
              <a:ea typeface="Tahoma" panose="020B0604030504040204" pitchFamily="34" charset="0"/>
            </a:endParaRPr>
          </a:p>
          <a:p>
            <a:pPr marL="1028700" lvl="1" eaLnBrk="1" hangingPunct="1">
              <a:spcBef>
                <a:spcPct val="0"/>
              </a:spcBef>
            </a:pPr>
            <a:r>
              <a:rPr lang="en-US" altLang="en-US" sz="1400" b="1" dirty="0" smtClean="0">
                <a:ea typeface="Tahoma" panose="020B0604030504040204" pitchFamily="34" charset="0"/>
              </a:rPr>
              <a:t>Children’s fitness activities</a:t>
            </a:r>
          </a:p>
          <a:p>
            <a:pPr marL="1028700" lvl="1" eaLnBrk="1" hangingPunct="1">
              <a:spcBef>
                <a:spcPct val="0"/>
              </a:spcBef>
            </a:pPr>
            <a:endParaRPr lang="en-US" altLang="en-US" sz="800" b="1" dirty="0" smtClean="0">
              <a:ea typeface="Tahoma" panose="020B0604030504040204" pitchFamily="34" charset="0"/>
            </a:endParaRPr>
          </a:p>
          <a:p>
            <a:pPr marL="1028700" lvl="1" eaLnBrk="1" hangingPunct="1">
              <a:spcBef>
                <a:spcPct val="0"/>
              </a:spcBef>
            </a:pPr>
            <a:r>
              <a:rPr lang="en-US" altLang="en-US" sz="1400" b="1" dirty="0" smtClean="0">
                <a:ea typeface="Tahoma" panose="020B0604030504040204" pitchFamily="34" charset="0"/>
              </a:rPr>
              <a:t>Weight loss classes</a:t>
            </a:r>
          </a:p>
          <a:p>
            <a:pPr marL="1028700" lvl="1" eaLnBrk="1" hangingPunct="1">
              <a:spcBef>
                <a:spcPct val="0"/>
              </a:spcBef>
            </a:pPr>
            <a:endParaRPr lang="en-US" altLang="en-US" sz="800" b="1" dirty="0" smtClean="0">
              <a:ea typeface="Tahoma" panose="020B0604030504040204" pitchFamily="34" charset="0"/>
            </a:endParaRPr>
          </a:p>
          <a:p>
            <a:pPr marL="1028700" lvl="1" eaLnBrk="1" hangingPunct="1">
              <a:spcBef>
                <a:spcPct val="0"/>
              </a:spcBef>
            </a:pPr>
            <a:r>
              <a:rPr lang="en-US" altLang="en-US" sz="1400" b="1" dirty="0" smtClean="0">
                <a:ea typeface="Tahoma" panose="020B0604030504040204" pitchFamily="34" charset="0"/>
              </a:rPr>
              <a:t>Adult classes and lessons         (aerobics, yoga, dance etc.)</a:t>
            </a:r>
          </a:p>
          <a:p>
            <a:pPr marL="1028700" lvl="1" eaLnBrk="1" hangingPunct="1">
              <a:spcBef>
                <a:spcPct val="0"/>
              </a:spcBef>
            </a:pPr>
            <a:endParaRPr lang="en-US" altLang="en-US" sz="1400" b="1" dirty="0">
              <a:ea typeface="Tahoma" panose="020B0604030504040204" pitchFamily="34" charset="0"/>
            </a:endParaRPr>
          </a:p>
          <a:p>
            <a:pPr marL="285750" indent="-285750" eaLnBrk="1" hangingPunct="1">
              <a:spcBef>
                <a:spcPct val="0"/>
              </a:spcBef>
            </a:pPr>
            <a:r>
              <a:rPr lang="en-US" altLang="en-US" sz="1600" b="1" dirty="0" smtClean="0">
                <a:ea typeface="Tahoma" panose="020B0604030504040204" pitchFamily="34" charset="0"/>
              </a:rPr>
              <a:t>You choose your provider!              </a:t>
            </a:r>
            <a:r>
              <a:rPr lang="en-US" altLang="en-US" sz="1200" dirty="0" smtClean="0">
                <a:ea typeface="Tahoma" panose="020B0604030504040204" pitchFamily="34" charset="0"/>
              </a:rPr>
              <a:t>(reimbursement based)</a:t>
            </a:r>
          </a:p>
          <a:p>
            <a:pPr marL="285750" indent="-285750" eaLnBrk="1" hangingPunct="1">
              <a:spcBef>
                <a:spcPct val="0"/>
              </a:spcBef>
            </a:pPr>
            <a:endParaRPr lang="en-US" altLang="en-US" sz="1600" b="1" dirty="0">
              <a:ea typeface="Tahoma" panose="020B0604030504040204" pitchFamily="34" charset="0"/>
            </a:endParaRPr>
          </a:p>
          <a:p>
            <a:pPr marL="285750" indent="-285750" eaLnBrk="1" hangingPunct="1">
              <a:spcBef>
                <a:spcPct val="0"/>
              </a:spcBef>
            </a:pPr>
            <a:endParaRPr lang="en-US" altLang="en-US" sz="1600" b="1" dirty="0" smtClean="0">
              <a:ea typeface="Tahoma" panose="020B0604030504040204" pitchFamily="34" charset="0"/>
            </a:endParaRPr>
          </a:p>
        </p:txBody>
      </p:sp>
      <p:sp>
        <p:nvSpPr>
          <p:cNvPr id="8" name="Rectangle 1"/>
          <p:cNvSpPr>
            <a:spLocks noChangeArrowheads="1"/>
          </p:cNvSpPr>
          <p:nvPr/>
        </p:nvSpPr>
        <p:spPr bwMode="auto">
          <a:xfrm>
            <a:off x="8534400" y="6456889"/>
            <a:ext cx="351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eaLnBrk="1" hangingPunct="1">
              <a:spcBef>
                <a:spcPct val="0"/>
              </a:spcBef>
              <a:buFontTx/>
              <a:buNone/>
            </a:pPr>
            <a:fld id="{012380E5-0D84-4C95-BD0D-9E863675A2F4}" type="slidenum">
              <a:rPr lang="en-US" altLang="en-US" sz="1200">
                <a:solidFill>
                  <a:schemeClr val="bg1"/>
                </a:solidFill>
                <a:cs typeface="Arial" charset="0"/>
              </a:rPr>
              <a:pPr eaLnBrk="1" hangingPunct="1">
                <a:spcBef>
                  <a:spcPct val="0"/>
                </a:spcBef>
                <a:buFontTx/>
                <a:buNone/>
              </a:pPr>
              <a:t>24</a:t>
            </a:fld>
            <a:endParaRPr lang="en-US" altLang="en-US" sz="1200" dirty="0">
              <a:solidFill>
                <a:schemeClr val="bg1"/>
              </a:solidFill>
              <a:cs typeface="Arial" charset="0"/>
            </a:endParaRPr>
          </a:p>
        </p:txBody>
      </p:sp>
    </p:spTree>
    <p:extLst>
      <p:ext uri="{BB962C8B-B14F-4D97-AF65-F5344CB8AC3E}">
        <p14:creationId xmlns:p14="http://schemas.microsoft.com/office/powerpoint/2010/main" val="148900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286000"/>
            <a:ext cx="6248400" cy="990600"/>
          </a:xfrm>
        </p:spPr>
        <p:txBody>
          <a:bodyPr/>
          <a:lstStyle/>
          <a:p>
            <a:r>
              <a:rPr lang="en-US" b="1" dirty="0" smtClean="0"/>
              <a:t>Improving Health Outcomes</a:t>
            </a:r>
            <a:endParaRPr lang="en-US" b="1" dirty="0"/>
          </a:p>
        </p:txBody>
      </p:sp>
    </p:spTree>
    <p:extLst>
      <p:ext uri="{BB962C8B-B14F-4D97-AF65-F5344CB8AC3E}">
        <p14:creationId xmlns:p14="http://schemas.microsoft.com/office/powerpoint/2010/main" val="39934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3"/>
          <p:cNvGrpSpPr>
            <a:grpSpLocks/>
          </p:cNvGrpSpPr>
          <p:nvPr/>
        </p:nvGrpSpPr>
        <p:grpSpPr bwMode="auto">
          <a:xfrm>
            <a:off x="2179638" y="2209800"/>
            <a:ext cx="4830762" cy="990600"/>
            <a:chOff x="5455475" y="245425"/>
            <a:chExt cx="3623407" cy="742950"/>
          </a:xfrm>
        </p:grpSpPr>
        <p:sp>
          <p:nvSpPr>
            <p:cNvPr id="33796" name="Rectangle 2"/>
            <p:cNvSpPr txBox="1">
              <a:spLocks noChangeArrowheads="1"/>
            </p:cNvSpPr>
            <p:nvPr/>
          </p:nvSpPr>
          <p:spPr bwMode="auto">
            <a:xfrm>
              <a:off x="5455475" y="245425"/>
              <a:ext cx="3623407" cy="742950"/>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a:lnSpc>
                  <a:spcPct val="120000"/>
                </a:lnSpc>
                <a:spcBef>
                  <a:spcPct val="0"/>
                </a:spcBef>
                <a:buFontTx/>
                <a:buNone/>
              </a:pPr>
              <a:r>
                <a:rPr lang="en-US" altLang="en-US" sz="2000" b="1" dirty="0"/>
                <a:t> </a:t>
              </a:r>
              <a:r>
                <a:rPr lang="en-US" altLang="en-US" sz="4000" b="1" dirty="0"/>
                <a:t>Univera </a:t>
              </a:r>
              <a:r>
                <a:rPr lang="en-US" altLang="en-US" sz="4000" b="1" dirty="0">
                  <a:solidFill>
                    <a:srgbClr val="0070C0"/>
                  </a:solidFill>
                </a:rPr>
                <a:t>HealthyU</a:t>
              </a:r>
            </a:p>
          </p:txBody>
        </p:sp>
        <p:sp>
          <p:nvSpPr>
            <p:cNvPr id="33797" name="Rectangle 13"/>
            <p:cNvSpPr>
              <a:spLocks noChangeArrowheads="1"/>
            </p:cNvSpPr>
            <p:nvPr/>
          </p:nvSpPr>
          <p:spPr bwMode="auto">
            <a:xfrm>
              <a:off x="7766897" y="803637"/>
              <a:ext cx="138561"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eaLnBrk="1" hangingPunct="1">
                <a:spcBef>
                  <a:spcPct val="0"/>
                </a:spcBef>
                <a:buFontTx/>
                <a:buNone/>
              </a:pPr>
              <a:endParaRPr lang="en-US" altLang="en-US" sz="800"/>
            </a:p>
          </p:txBody>
        </p:sp>
      </p:grpSp>
      <p:sp>
        <p:nvSpPr>
          <p:cNvPr id="4" name="Slide Number Placeholder 3"/>
          <p:cNvSpPr>
            <a:spLocks noGrp="1"/>
          </p:cNvSpPr>
          <p:nvPr>
            <p:ph type="sldNum" sz="quarter" idx="10"/>
          </p:nvPr>
        </p:nvSpPr>
        <p:spPr/>
        <p:txBody>
          <a:bodyPr/>
          <a:lstStyle/>
          <a:p>
            <a:pPr>
              <a:defRPr/>
            </a:pPr>
            <a:fld id="{912CF0C7-FDE7-45C4-84E6-9523F9D1169D}" type="slidenum">
              <a:rPr lang="en-US" sz="1200" smtClean="0"/>
              <a:pPr>
                <a:defRPr/>
              </a:pPr>
              <a:t>26</a:t>
            </a:fld>
            <a:endParaRPr lang="en-US" sz="1200" dirty="0"/>
          </a:p>
        </p:txBody>
      </p:sp>
    </p:spTree>
    <p:extLst>
      <p:ext uri="{BB962C8B-B14F-4D97-AF65-F5344CB8AC3E}">
        <p14:creationId xmlns:p14="http://schemas.microsoft.com/office/powerpoint/2010/main" val="90825364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08000"/>
            <a:ext cx="9144000" cy="685800"/>
          </a:xfrm>
        </p:spPr>
        <p:txBody>
          <a:bodyPr/>
          <a:lstStyle/>
          <a:p>
            <a:pPr algn="ctr"/>
            <a:r>
              <a:rPr lang="en-US" b="1" dirty="0" err="1" smtClean="0"/>
              <a:t>HealthyU</a:t>
            </a:r>
            <a:r>
              <a:rPr lang="en-US" b="1" dirty="0" smtClean="0"/>
              <a:t> Overview</a:t>
            </a:r>
            <a:endParaRPr lang="en-US" b="1" dirty="0"/>
          </a:p>
        </p:txBody>
      </p:sp>
      <p:sp>
        <p:nvSpPr>
          <p:cNvPr id="3" name="Slide Number Placeholder 2"/>
          <p:cNvSpPr>
            <a:spLocks noGrp="1"/>
          </p:cNvSpPr>
          <p:nvPr>
            <p:ph type="sldNum" sz="quarter" idx="4"/>
          </p:nvPr>
        </p:nvSpPr>
        <p:spPr>
          <a:xfrm>
            <a:off x="8458200" y="6480372"/>
            <a:ext cx="533400" cy="301428"/>
          </a:xfrm>
        </p:spPr>
        <p:txBody>
          <a:bodyPr/>
          <a:lstStyle/>
          <a:p>
            <a:pPr>
              <a:defRPr/>
            </a:pPr>
            <a:fld id="{296BEDC4-C29D-9640-86D9-04D301DBC35C}" type="slidenum">
              <a:rPr lang="en-US" sz="1200" smtClean="0"/>
              <a:pPr>
                <a:defRPr/>
              </a:pPr>
              <a:t>27</a:t>
            </a:fld>
            <a:endParaRPr lang="en-US" sz="1200" dirty="0"/>
          </a:p>
        </p:txBody>
      </p:sp>
      <p:sp>
        <p:nvSpPr>
          <p:cNvPr id="9" name="Rectangle 6"/>
          <p:cNvSpPr>
            <a:spLocks noChangeArrowheads="1"/>
          </p:cNvSpPr>
          <p:nvPr/>
        </p:nvSpPr>
        <p:spPr bwMode="auto">
          <a:xfrm>
            <a:off x="457200" y="1192848"/>
            <a:ext cx="822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4B4B4B"/>
              </a:buClr>
            </a:pPr>
            <a:r>
              <a:rPr lang="en-US" sz="1600" dirty="0">
                <a:solidFill>
                  <a:srgbClr val="000000"/>
                </a:solidFill>
                <a:latin typeface="Tahoma"/>
                <a:cs typeface="Tahoma"/>
              </a:rPr>
              <a:t> A Clinically Based, </a:t>
            </a:r>
            <a:r>
              <a:rPr lang="en-US" sz="1600" dirty="0" smtClean="0">
                <a:solidFill>
                  <a:srgbClr val="000000"/>
                </a:solidFill>
                <a:latin typeface="Tahoma"/>
                <a:cs typeface="Tahoma"/>
              </a:rPr>
              <a:t>Data-Driven Risk Reduction </a:t>
            </a:r>
            <a:r>
              <a:rPr lang="en-US" sz="1600" dirty="0">
                <a:solidFill>
                  <a:srgbClr val="000000"/>
                </a:solidFill>
                <a:latin typeface="Tahoma"/>
                <a:cs typeface="Tahoma"/>
              </a:rPr>
              <a:t>Program</a:t>
            </a:r>
          </a:p>
        </p:txBody>
      </p:sp>
      <p:cxnSp>
        <p:nvCxnSpPr>
          <p:cNvPr id="10" name="Straight Connector 9"/>
          <p:cNvCxnSpPr/>
          <p:nvPr/>
        </p:nvCxnSpPr>
        <p:spPr>
          <a:xfrm>
            <a:off x="1177898" y="1566730"/>
            <a:ext cx="6553200" cy="0"/>
          </a:xfrm>
          <a:prstGeom prst="line">
            <a:avLst/>
          </a:prstGeom>
          <a:ln>
            <a:solidFill>
              <a:schemeClr val="tx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38200" y="1709156"/>
            <a:ext cx="2438400" cy="4572000"/>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FFFF"/>
              </a:solidFill>
            </a:endParaRPr>
          </a:p>
        </p:txBody>
      </p:sp>
      <p:sp>
        <p:nvSpPr>
          <p:cNvPr id="12" name="Rectangle 11"/>
          <p:cNvSpPr/>
          <p:nvPr/>
        </p:nvSpPr>
        <p:spPr>
          <a:xfrm>
            <a:off x="3352800" y="1709156"/>
            <a:ext cx="2438400" cy="4572000"/>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FFFF"/>
              </a:solidFill>
            </a:endParaRPr>
          </a:p>
        </p:txBody>
      </p:sp>
      <p:sp>
        <p:nvSpPr>
          <p:cNvPr id="13" name="Rectangle 12"/>
          <p:cNvSpPr/>
          <p:nvPr/>
        </p:nvSpPr>
        <p:spPr>
          <a:xfrm>
            <a:off x="5867400" y="1709156"/>
            <a:ext cx="2438400" cy="4572000"/>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FFFF"/>
              </a:solidFill>
            </a:endParaRPr>
          </a:p>
        </p:txBody>
      </p:sp>
      <p:sp>
        <p:nvSpPr>
          <p:cNvPr id="14" name="Text Box 11"/>
          <p:cNvSpPr txBox="1">
            <a:spLocks noChangeArrowheads="1"/>
          </p:cNvSpPr>
          <p:nvPr/>
        </p:nvSpPr>
        <p:spPr bwMode="auto">
          <a:xfrm>
            <a:off x="914400" y="1676400"/>
            <a:ext cx="22860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109538" indent="-109538"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9pPr>
          </a:lstStyle>
          <a:p>
            <a:pPr marL="0" indent="0">
              <a:lnSpc>
                <a:spcPct val="85000"/>
              </a:lnSpc>
              <a:buClr>
                <a:srgbClr val="489AC7"/>
              </a:buClr>
              <a:buSzPct val="100000"/>
              <a:defRPr/>
            </a:pPr>
            <a:endParaRPr lang="en-US" sz="7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85000"/>
              </a:lnSpc>
              <a:buClr>
                <a:srgbClr val="489AC7"/>
              </a:buClr>
              <a:buSzPct val="100000"/>
              <a:defRPr/>
            </a:pPr>
            <a:r>
              <a:rPr lang="en-US" sz="1600" b="1" dirty="0" smtClean="0">
                <a:solidFill>
                  <a:srgbClr val="2A4E8F"/>
                </a:solidFill>
                <a:latin typeface="Tahoma" panose="020B0604030504040204" pitchFamily="34" charset="0"/>
                <a:ea typeface="Tahoma" panose="020B0604030504040204" pitchFamily="34" charset="0"/>
                <a:cs typeface="Tahoma" panose="020B0604030504040204" pitchFamily="34" charset="0"/>
              </a:rPr>
              <a:t>Measure</a:t>
            </a:r>
          </a:p>
          <a:p>
            <a:pPr marL="0" indent="0">
              <a:lnSpc>
                <a:spcPct val="85000"/>
              </a:lnSpc>
              <a:buClr>
                <a:srgbClr val="489AC7"/>
              </a:buClr>
              <a:buSzPct val="100000"/>
              <a:defRPr/>
            </a:pPr>
            <a:endParaRPr lang="en-US" sz="7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endParaRPr lang="en-US"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r>
              <a:rPr lang="en-US"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Biometric Screening</a:t>
            </a:r>
          </a:p>
          <a:p>
            <a:pPr marL="0" indent="0">
              <a:lnSpc>
                <a:spcPct val="85000"/>
              </a:lnSpc>
              <a:buClr>
                <a:srgbClr val="489AC7"/>
              </a:buClr>
              <a:buSzPct val="100000"/>
              <a:defRPr/>
            </a:pPr>
            <a:r>
              <a:rPr lang="en-US" sz="1200" b="1" dirty="0">
                <a:solidFill>
                  <a:srgbClr val="000000"/>
                </a:solidFill>
                <a:latin typeface="Tahoma" panose="020B0604030504040204" pitchFamily="34" charset="0"/>
                <a:ea typeface="Tahoma" panose="020B0604030504040204" pitchFamily="34" charset="0"/>
                <a:cs typeface="Tahoma" panose="020B0604030504040204" pitchFamily="34" charset="0"/>
              </a:rPr>
              <a:t>5</a:t>
            </a:r>
            <a:r>
              <a:rPr lang="en-US"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to 36 panel lab results including</a:t>
            </a:r>
          </a:p>
          <a:p>
            <a:pPr marL="0" indent="0">
              <a:lnSpc>
                <a:spcPct val="85000"/>
              </a:lnSpc>
              <a:buClr>
                <a:srgbClr val="489AC7"/>
              </a:buClr>
              <a:buSzPct val="100000"/>
              <a:defRPr/>
            </a:pPr>
            <a:endParaRPr lang="en-US"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Blood Pressure</a:t>
            </a: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LDL Cholesterol</a:t>
            </a: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HDL Cholesterol</a:t>
            </a: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Fasting Glucose</a:t>
            </a: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Triglycerides</a:t>
            </a:r>
          </a:p>
          <a:p>
            <a:pPr>
              <a:buClr>
                <a:srgbClr val="489AC7"/>
              </a:buClr>
              <a:buSzPct val="100000"/>
              <a:buFont typeface="Arial" charset="0"/>
              <a:buChar char="•"/>
              <a:defRPr/>
            </a:pPr>
            <a:endPar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a:buClr>
                <a:srgbClr val="489AC7"/>
              </a:buClr>
              <a:buSzPct val="100000"/>
              <a:defRPr/>
            </a:pPr>
            <a:endPar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endParaRPr lang="en-GB" sz="12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endParaRPr lang="en-GB" sz="12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buClr>
                <a:srgbClr val="489AC7"/>
              </a:buClr>
              <a:buSzPct val="100000"/>
              <a:defRPr/>
            </a:pPr>
            <a:r>
              <a:rPr lang="en-GB"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Seamless Data Integration</a:t>
            </a:r>
          </a:p>
          <a:p>
            <a:pPr>
              <a:buClr>
                <a:srgbClr val="489AC7"/>
              </a:buClr>
              <a:buSzPct val="100000"/>
              <a:buFont typeface="Arial" charset="0"/>
              <a:buChar char="•"/>
              <a:defRPr/>
            </a:pPr>
            <a:r>
              <a:rPr lang="en-GB"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Data collected electronically and  integrated into other EHP care management programs</a:t>
            </a:r>
          </a:p>
        </p:txBody>
      </p:sp>
      <p:sp>
        <p:nvSpPr>
          <p:cNvPr id="15" name="Text Box 11"/>
          <p:cNvSpPr txBox="1">
            <a:spLocks noChangeArrowheads="1"/>
          </p:cNvSpPr>
          <p:nvPr/>
        </p:nvSpPr>
        <p:spPr bwMode="auto">
          <a:xfrm>
            <a:off x="3429000" y="1676400"/>
            <a:ext cx="22860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109538" indent="-109538"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9pPr>
          </a:lstStyle>
          <a:p>
            <a:pPr marL="0" indent="0">
              <a:lnSpc>
                <a:spcPct val="85000"/>
              </a:lnSpc>
              <a:buClr>
                <a:srgbClr val="489AC7"/>
              </a:buClr>
              <a:buSzPct val="100000"/>
              <a:defRPr/>
            </a:pPr>
            <a:endParaRPr lang="en-US" sz="7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85000"/>
              </a:lnSpc>
              <a:buClr>
                <a:srgbClr val="489AC7"/>
              </a:buClr>
              <a:buSzPct val="100000"/>
              <a:defRPr/>
            </a:pPr>
            <a:r>
              <a:rPr lang="en-US" sz="1600" b="1" dirty="0" smtClean="0">
                <a:solidFill>
                  <a:srgbClr val="2A4E8F"/>
                </a:solidFill>
                <a:latin typeface="Tahoma" panose="020B0604030504040204" pitchFamily="34" charset="0"/>
                <a:ea typeface="Tahoma" panose="020B0604030504040204" pitchFamily="34" charset="0"/>
                <a:cs typeface="Tahoma" panose="020B0604030504040204" pitchFamily="34" charset="0"/>
              </a:rPr>
              <a:t>Monitor</a:t>
            </a:r>
          </a:p>
          <a:p>
            <a:pPr marL="0" indent="0">
              <a:lnSpc>
                <a:spcPct val="85000"/>
              </a:lnSpc>
              <a:buClr>
                <a:srgbClr val="489AC7"/>
              </a:buClr>
              <a:buSzPct val="100000"/>
              <a:defRPr/>
            </a:pPr>
            <a:endParaRPr lang="en-US" sz="7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endParaRPr lang="en-US"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r>
              <a:rPr lang="en-US"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Actionable Reports</a:t>
            </a: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Personal health report for each participant</a:t>
            </a: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Employer group aggregate report </a:t>
            </a:r>
            <a:r>
              <a:rPr lang="en-US"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(includes health improvement/trends)</a:t>
            </a:r>
          </a:p>
          <a:p>
            <a:pPr>
              <a:buClr>
                <a:srgbClr val="489AC7"/>
              </a:buClr>
              <a:buSzPct val="100000"/>
              <a:buFont typeface="Arial" charset="0"/>
              <a:buChar char="•"/>
              <a:defRPr/>
            </a:pPr>
            <a:endParaRPr lang="en-US"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r>
              <a:rPr lang="en-US" sz="11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Comprehensive Marketing &amp; Communications Support</a:t>
            </a:r>
            <a:endPar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Access to private health management website</a:t>
            </a: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Event promotion material that are easy-to-use and customize</a:t>
            </a: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Univera Healthcare branded program for quality and consistency you’d expect </a:t>
            </a:r>
          </a:p>
          <a:p>
            <a:pPr>
              <a:buClr>
                <a:srgbClr val="489AC7"/>
              </a:buClr>
              <a:buSzPct val="100000"/>
              <a:buFont typeface="Arial" charset="0"/>
              <a:buChar char="•"/>
              <a:defRPr/>
            </a:pP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r>
              <a:rPr lang="en-US" sz="11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Effective Engagement</a:t>
            </a:r>
            <a:endPar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Opt-in telephonic health education programs</a:t>
            </a: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Outreach call to high risk individuals</a:t>
            </a: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Mid-year QuickCheck</a:t>
            </a: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Proactive doctor integration through opt-in Physician Link™</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endParaRPr lang="en-US"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 Box 11"/>
          <p:cNvSpPr txBox="1">
            <a:spLocks noChangeArrowheads="1"/>
          </p:cNvSpPr>
          <p:nvPr/>
        </p:nvSpPr>
        <p:spPr bwMode="auto">
          <a:xfrm>
            <a:off x="5943600" y="1676400"/>
            <a:ext cx="22860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109538" indent="-109538"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1pPr>
            <a:lvl2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2pPr>
            <a:lvl3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3pPr>
            <a:lvl4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4pPr>
            <a:lvl5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18" charset="0"/>
              </a:defRPr>
            </a:lvl9pPr>
          </a:lstStyle>
          <a:p>
            <a:pPr marL="0" indent="0">
              <a:lnSpc>
                <a:spcPct val="85000"/>
              </a:lnSpc>
              <a:buClr>
                <a:srgbClr val="489AC7"/>
              </a:buClr>
              <a:buSzPct val="100000"/>
              <a:defRPr/>
            </a:pPr>
            <a:endParaRPr lang="en-US" sz="7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85000"/>
              </a:lnSpc>
              <a:buClr>
                <a:srgbClr val="489AC7"/>
              </a:buClr>
              <a:buSzPct val="100000"/>
              <a:defRPr/>
            </a:pPr>
            <a:r>
              <a:rPr lang="en-US" sz="1600" b="1" dirty="0" smtClean="0">
                <a:solidFill>
                  <a:srgbClr val="2A4E8F"/>
                </a:solidFill>
                <a:latin typeface="Tahoma" panose="020B0604030504040204" pitchFamily="34" charset="0"/>
                <a:ea typeface="Tahoma" panose="020B0604030504040204" pitchFamily="34" charset="0"/>
                <a:cs typeface="Tahoma" panose="020B0604030504040204" pitchFamily="34" charset="0"/>
              </a:rPr>
              <a:t>Reward</a:t>
            </a:r>
          </a:p>
          <a:p>
            <a:pPr marL="0" indent="0">
              <a:lnSpc>
                <a:spcPct val="85000"/>
              </a:lnSpc>
              <a:buClr>
                <a:srgbClr val="489AC7"/>
              </a:buClr>
              <a:buSzPct val="100000"/>
              <a:defRPr/>
            </a:pPr>
            <a:endParaRPr lang="en-US" sz="7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endParaRPr lang="en-US"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r>
              <a:rPr lang="en-US" sz="12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Fully Developed Incentive Structure</a:t>
            </a: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Use of comprehensive and fully developed incentive structure that encourages employees to practice prevention</a:t>
            </a:r>
          </a:p>
          <a:p>
            <a:pPr>
              <a:buClr>
                <a:srgbClr val="489AC7"/>
              </a:buClr>
              <a:buSzPct val="100000"/>
              <a:buFont typeface="Arial" charset="0"/>
              <a:buChar char="•"/>
              <a:defRPr/>
            </a:pPr>
            <a:r>
              <a:rPr lang="en-US"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Assistance with understanding regulation on incentive</a:t>
            </a:r>
          </a:p>
          <a:p>
            <a:pPr>
              <a:buClr>
                <a:srgbClr val="489AC7"/>
              </a:buClr>
              <a:buSzPct val="100000"/>
              <a:buFont typeface="Arial" charset="0"/>
              <a:buChar char="•"/>
              <a:defRPr/>
            </a:pPr>
            <a:endParaRPr lang="en-US" sz="105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r>
              <a:rPr lang="en-US" sz="11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Event Participant List</a:t>
            </a:r>
            <a:endPar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 list of participants, names only, that may be used for tracking and incentive purposes</a:t>
            </a:r>
          </a:p>
          <a:p>
            <a:pPr>
              <a:buClr>
                <a:srgbClr val="489AC7"/>
              </a:buClr>
              <a:buSzPct val="100000"/>
              <a:buFont typeface="Arial" charset="0"/>
              <a:buChar char="•"/>
              <a:defRPr/>
            </a:pP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nSpc>
                <a:spcPct val="85000"/>
              </a:lnSpc>
              <a:buClr>
                <a:srgbClr val="489AC7"/>
              </a:buClr>
              <a:buSzPct val="100000"/>
              <a:defRPr/>
            </a:pPr>
            <a:r>
              <a:rPr lang="en-US" sz="11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HIPAA Compliant</a:t>
            </a:r>
            <a:endPar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Assistance with understanding the regulations on wellness program incentives</a:t>
            </a:r>
            <a:endParaRPr lang="en-US" sz="9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endPar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endParaRPr lang="en-US"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buClr>
                <a:srgbClr val="489AC7"/>
              </a:buClr>
              <a:buSzPct val="100000"/>
              <a:buFont typeface="Arial" charset="0"/>
              <a:buChar char="•"/>
              <a:defRPr/>
            </a:pPr>
            <a:endParaRPr lang="en-US"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1835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685800"/>
          </a:xfrm>
        </p:spPr>
        <p:txBody>
          <a:bodyPr>
            <a:normAutofit fontScale="90000"/>
          </a:bodyPr>
          <a:lstStyle/>
          <a:p>
            <a:r>
              <a:rPr lang="en-US" b="1" dirty="0" smtClean="0"/>
              <a:t>Experience Engaging Hourly and Salaried Employees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3393349711"/>
              </p:ext>
            </p:extLst>
          </p:nvPr>
        </p:nvGraphicFramePr>
        <p:xfrm>
          <a:off x="304800" y="1600200"/>
          <a:ext cx="8686800" cy="4507576"/>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308264">
                <a:tc>
                  <a:txBody>
                    <a:bodyPr/>
                    <a:lstStyle/>
                    <a:p>
                      <a:pPr algn="ctr"/>
                      <a:r>
                        <a:rPr lang="en-US" sz="1200" dirty="0" smtClean="0">
                          <a:solidFill>
                            <a:schemeClr val="bg1"/>
                          </a:solidFill>
                        </a:rPr>
                        <a:t>Engagement Factor</a:t>
                      </a:r>
                      <a:endParaRPr lang="en-US" sz="1200" dirty="0">
                        <a:solidFill>
                          <a:schemeClr val="bg1"/>
                        </a:solidFill>
                      </a:endParaRPr>
                    </a:p>
                  </a:txBody>
                  <a:tcPr>
                    <a:solidFill>
                      <a:schemeClr val="accent2"/>
                    </a:solidFill>
                  </a:tcPr>
                </a:tc>
                <a:tc>
                  <a:txBody>
                    <a:bodyPr/>
                    <a:lstStyle/>
                    <a:p>
                      <a:pPr algn="ctr"/>
                      <a:r>
                        <a:rPr lang="en-US" sz="1200" dirty="0" smtClean="0">
                          <a:solidFill>
                            <a:schemeClr val="tx1"/>
                          </a:solidFill>
                        </a:rPr>
                        <a:t>Salaried</a:t>
                      </a:r>
                      <a:endParaRPr lang="en-US" sz="1200" dirty="0">
                        <a:solidFill>
                          <a:schemeClr val="tx1"/>
                        </a:solidFill>
                      </a:endParaRPr>
                    </a:p>
                  </a:txBody>
                  <a:tcPr>
                    <a:solidFill>
                      <a:srgbClr val="A3D264"/>
                    </a:solidFill>
                  </a:tcPr>
                </a:tc>
                <a:tc>
                  <a:txBody>
                    <a:bodyPr/>
                    <a:lstStyle/>
                    <a:p>
                      <a:pPr algn="ctr"/>
                      <a:r>
                        <a:rPr lang="en-US" sz="1200" dirty="0" smtClean="0">
                          <a:solidFill>
                            <a:schemeClr val="tx1"/>
                          </a:solidFill>
                        </a:rPr>
                        <a:t>Hourly</a:t>
                      </a:r>
                      <a:endParaRPr lang="en-US" sz="1200" dirty="0">
                        <a:solidFill>
                          <a:schemeClr val="tx1"/>
                        </a:solidFill>
                      </a:endParaRPr>
                    </a:p>
                  </a:txBody>
                  <a:tcPr>
                    <a:solidFill>
                      <a:srgbClr val="A3D264"/>
                    </a:solidFill>
                  </a:tcPr>
                </a:tc>
                <a:extLst>
                  <a:ext uri="{0D108BD9-81ED-4DB2-BD59-A6C34878D82A}">
                    <a16:rowId xmlns:a16="http://schemas.microsoft.com/office/drawing/2014/main" val="10000"/>
                  </a:ext>
                </a:extLst>
              </a:tr>
              <a:tr h="446809">
                <a:tc>
                  <a:txBody>
                    <a:bodyPr/>
                    <a:lstStyle/>
                    <a:p>
                      <a:r>
                        <a:rPr lang="en-US" sz="1200" dirty="0" smtClean="0"/>
                        <a:t>Message</a:t>
                      </a:r>
                      <a:endParaRPr lang="en-US" sz="1200" dirty="0"/>
                    </a:p>
                  </a:txBody>
                  <a:tcPr>
                    <a:solidFill>
                      <a:schemeClr val="bg1">
                        <a:lumMod val="85000"/>
                      </a:schemeClr>
                    </a:solidFill>
                  </a:tcPr>
                </a:tc>
                <a:tc>
                  <a:txBody>
                    <a:bodyPr/>
                    <a:lstStyle/>
                    <a:p>
                      <a:r>
                        <a:rPr lang="en-US" sz="1200" dirty="0" smtClean="0"/>
                        <a:t>Professional, credible,</a:t>
                      </a:r>
                      <a:r>
                        <a:rPr lang="en-US" sz="1200" baseline="0" dirty="0" smtClean="0"/>
                        <a:t> efficient, gain more energy</a:t>
                      </a:r>
                      <a:endParaRPr lang="en-US" sz="1200" dirty="0"/>
                    </a:p>
                  </a:txBody>
                  <a:tcPr>
                    <a:solidFill>
                      <a:schemeClr val="bg1">
                        <a:lumMod val="85000"/>
                      </a:schemeClr>
                    </a:solidFill>
                  </a:tcPr>
                </a:tc>
                <a:tc>
                  <a:txBody>
                    <a:bodyPr/>
                    <a:lstStyle/>
                    <a:p>
                      <a:r>
                        <a:rPr lang="en-US" sz="1200" baseline="0" dirty="0" smtClean="0">
                          <a:solidFill>
                            <a:schemeClr val="tx1"/>
                          </a:solidFill>
                          <a:effectLst/>
                        </a:rPr>
                        <a:t>Privacy, confidentiality, Feel better (answer question – “what’s in it for me?”</a:t>
                      </a:r>
                    </a:p>
                  </a:txBody>
                  <a:tcPr>
                    <a:solidFill>
                      <a:schemeClr val="bg2"/>
                    </a:solidFill>
                  </a:tcPr>
                </a:tc>
                <a:extLst>
                  <a:ext uri="{0D108BD9-81ED-4DB2-BD59-A6C34878D82A}">
                    <a16:rowId xmlns:a16="http://schemas.microsoft.com/office/drawing/2014/main" val="10001"/>
                  </a:ext>
                </a:extLst>
              </a:tr>
              <a:tr h="1049481">
                <a:tc>
                  <a:txBody>
                    <a:bodyPr/>
                    <a:lstStyle/>
                    <a:p>
                      <a:r>
                        <a:rPr lang="en-US" sz="1200" dirty="0" smtClean="0"/>
                        <a:t>Communication</a:t>
                      </a:r>
                      <a:endParaRPr lang="en-US" sz="1200" dirty="0"/>
                    </a:p>
                  </a:txBody>
                  <a:tcPr>
                    <a:solidFill>
                      <a:schemeClr val="bg1">
                        <a:lumMod val="85000"/>
                      </a:schemeClr>
                    </a:solidFill>
                  </a:tcPr>
                </a:tc>
                <a:tc>
                  <a:txBody>
                    <a:bodyPr/>
                    <a:lstStyle/>
                    <a:p>
                      <a:r>
                        <a:rPr lang="en-US" sz="1200" baseline="0" dirty="0" smtClean="0"/>
                        <a:t>CEO emphasizing potential program impact </a:t>
                      </a:r>
                    </a:p>
                    <a:p>
                      <a:r>
                        <a:rPr lang="en-US" sz="1200" baseline="0" dirty="0" smtClean="0"/>
                        <a:t>Feature article</a:t>
                      </a:r>
                    </a:p>
                    <a:p>
                      <a:r>
                        <a:rPr lang="en-US" sz="1200" baseline="0" dirty="0" smtClean="0"/>
                        <a:t>Departmental Briefing</a:t>
                      </a:r>
                    </a:p>
                    <a:p>
                      <a:r>
                        <a:rPr lang="en-US" sz="1200" baseline="0" dirty="0" err="1" smtClean="0"/>
                        <a:t>eMail</a:t>
                      </a:r>
                      <a:r>
                        <a:rPr lang="en-US" sz="1200" baseline="0" dirty="0" smtClean="0"/>
                        <a:t> reminder day before/day of</a:t>
                      </a:r>
                    </a:p>
                    <a:p>
                      <a:r>
                        <a:rPr lang="en-US" sz="1200" baseline="0" dirty="0" smtClean="0"/>
                        <a:t>Day Before/Day Off Poster Display</a:t>
                      </a:r>
                      <a:endParaRPr lang="en-US" sz="1200" dirty="0"/>
                    </a:p>
                  </a:txBody>
                  <a:tcPr>
                    <a:solidFill>
                      <a:schemeClr val="bg1">
                        <a:lumMod val="85000"/>
                      </a:schemeClr>
                    </a:solidFill>
                  </a:tcPr>
                </a:tc>
                <a:tc>
                  <a:txBody>
                    <a:bodyPr/>
                    <a:lstStyle/>
                    <a:p>
                      <a:r>
                        <a:rPr lang="en-US" sz="1200" dirty="0" smtClean="0"/>
                        <a:t>Testimonial</a:t>
                      </a:r>
                      <a:r>
                        <a:rPr lang="en-US" sz="1200" baseline="0" dirty="0" smtClean="0"/>
                        <a:t> from trusted co-worker</a:t>
                      </a:r>
                    </a:p>
                    <a:p>
                      <a:r>
                        <a:rPr lang="en-US" sz="1200" baseline="0" dirty="0" smtClean="0"/>
                        <a:t>Printed poster in gate/break areas</a:t>
                      </a:r>
                    </a:p>
                    <a:p>
                      <a:r>
                        <a:rPr lang="en-US" sz="1200" baseline="0" dirty="0" smtClean="0"/>
                        <a:t>Flyers in cafeteria, locker areas, </a:t>
                      </a:r>
                    </a:p>
                    <a:p>
                      <a:r>
                        <a:rPr lang="en-US" sz="1200" baseline="0" dirty="0" smtClean="0"/>
                        <a:t>Screening briefing at monthly Safety Meeting</a:t>
                      </a:r>
                    </a:p>
                    <a:p>
                      <a:r>
                        <a:rPr lang="en-US" sz="1200" baseline="0" dirty="0" smtClean="0"/>
                        <a:t>Day Before/Day Off “drop by” invites</a:t>
                      </a:r>
                    </a:p>
                  </a:txBody>
                  <a:tcPr>
                    <a:solidFill>
                      <a:schemeClr val="bg1">
                        <a:lumMod val="85000"/>
                      </a:schemeClr>
                    </a:solidFill>
                  </a:tcPr>
                </a:tc>
                <a:extLst>
                  <a:ext uri="{0D108BD9-81ED-4DB2-BD59-A6C34878D82A}">
                    <a16:rowId xmlns:a16="http://schemas.microsoft.com/office/drawing/2014/main" val="10002"/>
                  </a:ext>
                </a:extLst>
              </a:tr>
              <a:tr h="415637">
                <a:tc>
                  <a:txBody>
                    <a:bodyPr/>
                    <a:lstStyle/>
                    <a:p>
                      <a:r>
                        <a:rPr lang="en-US" sz="1200" dirty="0" smtClean="0"/>
                        <a:t>Flexibility</a:t>
                      </a:r>
                      <a:endParaRPr lang="en-US" sz="1200" dirty="0"/>
                    </a:p>
                  </a:txBody>
                  <a:tcPr>
                    <a:solidFill>
                      <a:schemeClr val="bg1">
                        <a:lumMod val="85000"/>
                      </a:schemeClr>
                    </a:solidFill>
                  </a:tcPr>
                </a:tc>
                <a:tc>
                  <a:txBody>
                    <a:bodyPr/>
                    <a:lstStyle/>
                    <a:p>
                      <a:r>
                        <a:rPr lang="en-US" sz="1200" dirty="0" smtClean="0"/>
                        <a:t>Site Contact determines best event dates, times and location</a:t>
                      </a:r>
                      <a:endParaRPr lang="en-US" sz="1200" dirty="0"/>
                    </a:p>
                  </a:txBody>
                  <a:tcPr>
                    <a:solidFill>
                      <a:schemeClr val="bg1">
                        <a:lumMod val="85000"/>
                      </a:schemeClr>
                    </a:solidFill>
                  </a:tcPr>
                </a:tc>
                <a:tc>
                  <a:txBody>
                    <a:bodyPr/>
                    <a:lstStyle/>
                    <a:p>
                      <a:r>
                        <a:rPr lang="en-US" sz="1200" dirty="0" smtClean="0"/>
                        <a:t>Department Supervisor determines best event dates, times and location; ability to respond to un-planned changes</a:t>
                      </a:r>
                      <a:endParaRPr lang="en-US" sz="1200" dirty="0"/>
                    </a:p>
                  </a:txBody>
                  <a:tcPr>
                    <a:solidFill>
                      <a:schemeClr val="bg2"/>
                    </a:solidFill>
                  </a:tcPr>
                </a:tc>
                <a:extLst>
                  <a:ext uri="{0D108BD9-81ED-4DB2-BD59-A6C34878D82A}">
                    <a16:rowId xmlns:a16="http://schemas.microsoft.com/office/drawing/2014/main" val="10003"/>
                  </a:ext>
                </a:extLst>
              </a:tr>
              <a:tr h="467591">
                <a:tc>
                  <a:txBody>
                    <a:bodyPr/>
                    <a:lstStyle/>
                    <a:p>
                      <a:r>
                        <a:rPr lang="en-US" sz="1200" baseline="0" dirty="0" smtClean="0"/>
                        <a:t>Work Schedule</a:t>
                      </a:r>
                      <a:endParaRPr lang="en-US" sz="1200" dirty="0"/>
                    </a:p>
                  </a:txBody>
                  <a:tcPr>
                    <a:solidFill>
                      <a:schemeClr val="bg1">
                        <a:lumMod val="85000"/>
                      </a:schemeClr>
                    </a:solidFill>
                  </a:tcPr>
                </a:tc>
                <a:tc>
                  <a:txBody>
                    <a:bodyPr/>
                    <a:lstStyle/>
                    <a:p>
                      <a:r>
                        <a:rPr lang="en-US" sz="1200" dirty="0" smtClean="0"/>
                        <a:t>Screen</a:t>
                      </a:r>
                      <a:r>
                        <a:rPr lang="en-US" sz="1200" baseline="0" dirty="0" smtClean="0"/>
                        <a:t> 6am -10am; 11am-2pm; 4pm-7pm</a:t>
                      </a:r>
                    </a:p>
                    <a:p>
                      <a:r>
                        <a:rPr lang="en-US" sz="1200" baseline="0" dirty="0" smtClean="0"/>
                        <a:t>Promote online appointment system</a:t>
                      </a:r>
                      <a:endParaRPr lang="en-US" sz="1200" dirty="0"/>
                    </a:p>
                  </a:txBody>
                  <a:tcPr>
                    <a:solidFill>
                      <a:schemeClr val="bg1">
                        <a:lumMod val="85000"/>
                      </a:schemeClr>
                    </a:solidFill>
                  </a:tcPr>
                </a:tc>
                <a:tc>
                  <a:txBody>
                    <a:bodyPr/>
                    <a:lstStyle/>
                    <a:p>
                      <a:r>
                        <a:rPr lang="en-US" sz="1200" dirty="0" smtClean="0"/>
                        <a:t>Screen</a:t>
                      </a:r>
                      <a:r>
                        <a:rPr lang="en-US" sz="1200" baseline="0" dirty="0" smtClean="0"/>
                        <a:t> 5am – 9am; 12pm-5pm; 8pm-12am</a:t>
                      </a:r>
                    </a:p>
                    <a:p>
                      <a:r>
                        <a:rPr lang="en-US" sz="1200" baseline="0" dirty="0" smtClean="0"/>
                        <a:t>Work with Supervisors on manual schedule</a:t>
                      </a:r>
                      <a:endParaRPr lang="en-US" sz="1200" dirty="0"/>
                    </a:p>
                  </a:txBody>
                  <a:tcPr>
                    <a:solidFill>
                      <a:schemeClr val="bg1">
                        <a:lumMod val="85000"/>
                      </a:schemeClr>
                    </a:solidFill>
                  </a:tcPr>
                </a:tc>
                <a:extLst>
                  <a:ext uri="{0D108BD9-81ED-4DB2-BD59-A6C34878D82A}">
                    <a16:rowId xmlns:a16="http://schemas.microsoft.com/office/drawing/2014/main" val="10004"/>
                  </a:ext>
                </a:extLst>
              </a:tr>
              <a:tr h="446809">
                <a:tc>
                  <a:txBody>
                    <a:bodyPr/>
                    <a:lstStyle/>
                    <a:p>
                      <a:r>
                        <a:rPr lang="en-US" sz="1200" dirty="0" smtClean="0"/>
                        <a:t>Access</a:t>
                      </a:r>
                      <a:endParaRPr lang="en-US" sz="1200" dirty="0"/>
                    </a:p>
                  </a:txBody>
                  <a:tcPr>
                    <a:solidFill>
                      <a:schemeClr val="bg1">
                        <a:lumMod val="85000"/>
                      </a:schemeClr>
                    </a:solidFill>
                  </a:tcPr>
                </a:tc>
                <a:tc>
                  <a:txBody>
                    <a:bodyPr/>
                    <a:lstStyle/>
                    <a:p>
                      <a:r>
                        <a:rPr lang="en-US" sz="1200" dirty="0" smtClean="0"/>
                        <a:t>Conference/training</a:t>
                      </a:r>
                      <a:r>
                        <a:rPr lang="en-US" sz="1200" baseline="0" dirty="0" smtClean="0"/>
                        <a:t> rooms; leverage “flex-time”</a:t>
                      </a:r>
                      <a:endParaRPr lang="en-US" sz="1200" dirty="0"/>
                    </a:p>
                  </a:txBody>
                  <a:tcPr>
                    <a:solidFill>
                      <a:schemeClr val="bg1">
                        <a:lumMod val="85000"/>
                      </a:schemeClr>
                    </a:solidFill>
                  </a:tcPr>
                </a:tc>
                <a:tc>
                  <a:txBody>
                    <a:bodyPr/>
                    <a:lstStyle/>
                    <a:p>
                      <a:r>
                        <a:rPr lang="en-US" sz="1200" dirty="0" smtClean="0"/>
                        <a:t>Gate/Break Areas; approved</a:t>
                      </a:r>
                      <a:r>
                        <a:rPr lang="en-US" sz="1200" baseline="0" dirty="0" smtClean="0"/>
                        <a:t> shop floor space; allocate participation time to monthly Safety Meetings; compliant with plan protocols and procedures</a:t>
                      </a:r>
                      <a:endParaRPr lang="en-US" sz="1200" dirty="0"/>
                    </a:p>
                  </a:txBody>
                  <a:tcPr>
                    <a:solidFill>
                      <a:schemeClr val="bg1">
                        <a:lumMod val="85000"/>
                      </a:schemeClr>
                    </a:solidFill>
                  </a:tcPr>
                </a:tc>
                <a:extLst>
                  <a:ext uri="{0D108BD9-81ED-4DB2-BD59-A6C34878D82A}">
                    <a16:rowId xmlns:a16="http://schemas.microsoft.com/office/drawing/2014/main" val="10005"/>
                  </a:ext>
                </a:extLst>
              </a:tr>
              <a:tr h="623455">
                <a:tc>
                  <a:txBody>
                    <a:bodyPr/>
                    <a:lstStyle/>
                    <a:p>
                      <a:r>
                        <a:rPr lang="en-US" sz="1200" dirty="0" smtClean="0"/>
                        <a:t>Adaptability</a:t>
                      </a:r>
                      <a:endParaRPr lang="en-US" sz="1200" dirty="0"/>
                    </a:p>
                  </a:txBody>
                  <a:tcPr>
                    <a:solidFill>
                      <a:schemeClr val="bg1">
                        <a:lumMod val="85000"/>
                      </a:schemeClr>
                    </a:solidFill>
                  </a:tcPr>
                </a:tc>
                <a:tc>
                  <a:txBody>
                    <a:bodyPr/>
                    <a:lstStyle/>
                    <a:p>
                      <a:r>
                        <a:rPr lang="en-US" sz="1200" dirty="0" smtClean="0"/>
                        <a:t>Align screenings with Open Enrollment; Safety Meetings; Flu Clinics</a:t>
                      </a:r>
                      <a:r>
                        <a:rPr lang="en-US" sz="1200" baseline="0" dirty="0" smtClean="0"/>
                        <a:t> (existing events)</a:t>
                      </a:r>
                      <a:endParaRPr lang="en-US" sz="1200" dirty="0"/>
                    </a:p>
                  </a:txBody>
                  <a:tcPr>
                    <a:solidFill>
                      <a:schemeClr val="bg1">
                        <a:lumMod val="85000"/>
                      </a:schemeClr>
                    </a:solidFill>
                  </a:tcPr>
                </a:tc>
                <a:tc>
                  <a:txBody>
                    <a:bodyPr/>
                    <a:lstStyle/>
                    <a:p>
                      <a:r>
                        <a:rPr lang="en-US" sz="1200" dirty="0" smtClean="0"/>
                        <a:t>Align</a:t>
                      </a:r>
                      <a:r>
                        <a:rPr lang="en-US" sz="1200" baseline="0" dirty="0" smtClean="0"/>
                        <a:t> wellness offerings to support Health &amp; Safety initiatives (prevent recordable injuries, promote safety campaigns, appropriate referrals)</a:t>
                      </a:r>
                      <a:endParaRPr lang="en-US" sz="1200" dirty="0"/>
                    </a:p>
                  </a:txBody>
                  <a:tcPr>
                    <a:solidFill>
                      <a:schemeClr val="bg2"/>
                    </a:solidFill>
                  </a:tcPr>
                </a:tc>
                <a:extLst>
                  <a:ext uri="{0D108BD9-81ED-4DB2-BD59-A6C34878D82A}">
                    <a16:rowId xmlns:a16="http://schemas.microsoft.com/office/drawing/2014/main" val="10006"/>
                  </a:ext>
                </a:extLst>
              </a:tr>
              <a:tr h="487680">
                <a:tc>
                  <a:txBody>
                    <a:bodyPr/>
                    <a:lstStyle/>
                    <a:p>
                      <a:r>
                        <a:rPr lang="en-US" sz="1200" dirty="0" smtClean="0"/>
                        <a:t>FUN</a:t>
                      </a:r>
                      <a:endParaRPr lang="en-US" sz="1200" dirty="0"/>
                    </a:p>
                  </a:txBody>
                  <a:tcPr>
                    <a:solidFill>
                      <a:schemeClr val="bg1">
                        <a:lumMod val="85000"/>
                      </a:schemeClr>
                    </a:solidFill>
                  </a:tcPr>
                </a:tc>
                <a:tc>
                  <a:txBody>
                    <a:bodyPr/>
                    <a:lstStyle/>
                    <a:p>
                      <a:r>
                        <a:rPr lang="en-US" sz="1200" dirty="0" smtClean="0"/>
                        <a:t>Incorporate golf “grip/swing” analysis as a single station</a:t>
                      </a:r>
                      <a:endParaRPr lang="en-US" sz="1200" dirty="0"/>
                    </a:p>
                  </a:txBody>
                  <a:tcPr>
                    <a:solidFill>
                      <a:schemeClr val="bg1">
                        <a:lumMod val="85000"/>
                      </a:schemeClr>
                    </a:solidFill>
                  </a:tcPr>
                </a:tc>
                <a:tc>
                  <a:txBody>
                    <a:bodyPr/>
                    <a:lstStyle/>
                    <a:p>
                      <a:r>
                        <a:rPr lang="en-US" sz="1200" dirty="0" smtClean="0"/>
                        <a:t>Promote “Are you fit to hunt?</a:t>
                      </a:r>
                      <a:r>
                        <a:rPr lang="en-US" sz="1200" baseline="0" dirty="0" smtClean="0"/>
                        <a:t>” tips (healthy venison/trout recipes; deer hunting conditioning)</a:t>
                      </a:r>
                      <a:endParaRPr lang="en-US" sz="1200" dirty="0"/>
                    </a:p>
                  </a:txBody>
                  <a:tcP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28</a:t>
            </a:fld>
            <a:endParaRPr lang="en-US" sz="1200" dirty="0">
              <a:solidFill>
                <a:schemeClr val="bg1"/>
              </a:solidFill>
            </a:endParaRPr>
          </a:p>
        </p:txBody>
      </p:sp>
    </p:spTree>
    <p:extLst>
      <p:ext uri="{BB962C8B-B14F-4D97-AF65-F5344CB8AC3E}">
        <p14:creationId xmlns:p14="http://schemas.microsoft.com/office/powerpoint/2010/main" val="2737384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Red sox"/>
          <p:cNvSpPr>
            <a:spLocks noChangeAspect="1" noChangeArrowheads="1"/>
          </p:cNvSpPr>
          <p:nvPr/>
        </p:nvSpPr>
        <p:spPr bwMode="auto">
          <a:xfrm>
            <a:off x="63500" y="-136525"/>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TextBox 10"/>
          <p:cNvSpPr txBox="1"/>
          <p:nvPr/>
        </p:nvSpPr>
        <p:spPr>
          <a:xfrm>
            <a:off x="480368" y="1733366"/>
            <a:ext cx="3710632"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Quick visits to gate or break areas</a:t>
            </a:r>
          </a:p>
          <a:p>
            <a:pPr marL="285750" indent="-28575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Promote health awareness and biometric screenings</a:t>
            </a:r>
          </a:p>
          <a:p>
            <a:pPr marL="285750" indent="-28575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Provide hand-outs on healthy snack ideas or stretches to prevent back pain</a:t>
            </a:r>
          </a:p>
          <a:p>
            <a:pPr marL="285750" indent="-285750">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Deliver healthy </a:t>
            </a:r>
            <a:r>
              <a:rPr lang="en-US" dirty="0">
                <a:latin typeface="Tahoma" panose="020B0604030504040204" pitchFamily="34" charset="0"/>
                <a:ea typeface="Tahoma" panose="020B0604030504040204" pitchFamily="34" charset="0"/>
                <a:cs typeface="Tahoma" panose="020B0604030504040204" pitchFamily="34" charset="0"/>
              </a:rPr>
              <a:t>s</a:t>
            </a:r>
            <a:r>
              <a:rPr lang="en-US" dirty="0" smtClean="0">
                <a:latin typeface="Tahoma" panose="020B0604030504040204" pitchFamily="34" charset="0"/>
                <a:ea typeface="Tahoma" panose="020B0604030504040204" pitchFamily="34" charset="0"/>
                <a:cs typeface="Tahoma" panose="020B0604030504040204" pitchFamily="34" charset="0"/>
              </a:rPr>
              <a:t>nacks or treats</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Title 4"/>
          <p:cNvSpPr txBox="1">
            <a:spLocks/>
          </p:cNvSpPr>
          <p:nvPr/>
        </p:nvSpPr>
        <p:spPr bwMode="auto">
          <a:xfrm>
            <a:off x="304800" y="4572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2400">
                <a:solidFill>
                  <a:srgbClr val="0081C6"/>
                </a:solidFill>
                <a:latin typeface="Tahoma"/>
                <a:ea typeface="MS PGothic" pitchFamily="34" charset="-128"/>
                <a:cs typeface="Tahoma"/>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a:lstStyle>
          <a:p>
            <a:r>
              <a:rPr lang="en-US" sz="3000" b="1" kern="0" dirty="0" smtClean="0">
                <a:solidFill>
                  <a:schemeClr val="accent2"/>
                </a:solidFill>
              </a:rPr>
              <a:t>Sample Promotional Strategy:</a:t>
            </a:r>
          </a:p>
          <a:p>
            <a:r>
              <a:rPr lang="en-US" sz="3000" b="1" i="1" kern="0" dirty="0" smtClean="0">
                <a:solidFill>
                  <a:schemeClr val="accent2"/>
                </a:solidFill>
              </a:rPr>
              <a:t>Wellness on Wheels</a:t>
            </a:r>
            <a:endParaRPr lang="en-US" sz="3000" b="1" i="1" kern="0" dirty="0">
              <a:solidFill>
                <a:schemeClr val="accent2"/>
              </a:solidFill>
            </a:endParaRPr>
          </a:p>
        </p:txBody>
      </p:sp>
      <p:sp>
        <p:nvSpPr>
          <p:cNvPr id="14" name="Slide Number Placeholder 2"/>
          <p:cNvSpPr txBox="1">
            <a:spLocks/>
          </p:cNvSpPr>
          <p:nvPr/>
        </p:nvSpPr>
        <p:spPr>
          <a:xfrm>
            <a:off x="8610600" y="6480372"/>
            <a:ext cx="533400" cy="301428"/>
          </a:xfrm>
          <a:prstGeom prst="rect">
            <a:avLst/>
          </a:prstGeom>
        </p:spPr>
        <p:txBody>
          <a:bodyPr/>
          <a:lstStyle>
            <a:defPPr>
              <a:defRPr lang="en-US"/>
            </a:defPPr>
            <a:lvl1pPr algn="l" rtl="0" fontAlgn="base">
              <a:spcBef>
                <a:spcPct val="0"/>
              </a:spcBef>
              <a:spcAft>
                <a:spcPct val="0"/>
              </a:spcAft>
              <a:defRPr sz="2400" kern="1200">
                <a:solidFill>
                  <a:schemeClr val="tx1"/>
                </a:solidFill>
                <a:latin typeface="Times New Roman" charset="0"/>
                <a:ea typeface="MS PGothic" charset="0"/>
                <a:cs typeface="MS PGothic" charset="0"/>
              </a:defRPr>
            </a:lvl1pPr>
            <a:lvl2pPr marL="457200" algn="l" rtl="0" fontAlgn="base">
              <a:spcBef>
                <a:spcPct val="0"/>
              </a:spcBef>
              <a:spcAft>
                <a:spcPct val="0"/>
              </a:spcAft>
              <a:defRPr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a:lstStyle>
          <a:p>
            <a:pPr algn="r">
              <a:defRPr/>
            </a:pPr>
            <a:fld id="{296BEDC4-C29D-9640-86D9-04D301DBC35C}" type="slidenum">
              <a:rPr lang="en-US" sz="1200" smtClean="0">
                <a:solidFill>
                  <a:schemeClr val="bg1"/>
                </a:solidFill>
                <a:latin typeface="Tahoma" panose="020B0604030504040204" pitchFamily="34" charset="0"/>
                <a:ea typeface="Tahoma" panose="020B0604030504040204" pitchFamily="34" charset="0"/>
                <a:cs typeface="Tahoma" panose="020B0604030504040204" pitchFamily="34" charset="0"/>
              </a:rPr>
              <a:pPr algn="r">
                <a:defRPr/>
              </a:pPr>
              <a:t>29</a:t>
            </a:fld>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Hexagon 4"/>
          <p:cNvSpPr/>
          <p:nvPr/>
        </p:nvSpPr>
        <p:spPr>
          <a:xfrm>
            <a:off x="5520857" y="2588022"/>
            <a:ext cx="2267881" cy="3097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endParaRPr lang="en-US" sz="5600" kern="1200" dirty="0"/>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03409">
            <a:off x="6783609" y="4682816"/>
            <a:ext cx="801268" cy="801268"/>
          </a:xfrm>
          <a:prstGeom prst="rect">
            <a:avLst/>
          </a:prstGeom>
        </p:spPr>
      </p:pic>
      <p:pic>
        <p:nvPicPr>
          <p:cNvPr id="1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2286" y="1448451"/>
            <a:ext cx="3643087" cy="485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 "/>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160197">
            <a:off x="6820259" y="3026215"/>
            <a:ext cx="1339400" cy="118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312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0" name="Content Placeholder 2"/>
          <p:cNvSpPr>
            <a:spLocks noGrp="1"/>
          </p:cNvSpPr>
          <p:nvPr>
            <p:ph idx="1"/>
          </p:nvPr>
        </p:nvSpPr>
        <p:spPr>
          <a:xfrm>
            <a:off x="762000" y="1647825"/>
            <a:ext cx="8229600" cy="4114800"/>
          </a:xfrm>
          <a:ln w="12700"/>
        </p:spPr>
        <p:txBody>
          <a:bodyPr/>
          <a:lstStyle/>
          <a:p>
            <a:pPr marL="0" indent="0">
              <a:spcBef>
                <a:spcPts val="0"/>
              </a:spcBef>
              <a:buFont typeface="Wingdings" pitchFamily="2" charset="2"/>
              <a:buNone/>
            </a:pPr>
            <a:r>
              <a:rPr lang="en-US" altLang="en-US" sz="1600" dirty="0" smtClean="0">
                <a:solidFill>
                  <a:schemeClr val="tx1"/>
                </a:solidFill>
              </a:rPr>
              <a:t>           	</a:t>
            </a:r>
            <a:r>
              <a:rPr lang="en-US" altLang="en-US" sz="1400" dirty="0" smtClean="0">
                <a:solidFill>
                  <a:schemeClr val="tx1"/>
                </a:solidFill>
              </a:rPr>
              <a:t>Art Wingerter			</a:t>
            </a:r>
          </a:p>
          <a:p>
            <a:pPr marL="0" indent="0">
              <a:spcBef>
                <a:spcPts val="0"/>
              </a:spcBef>
              <a:buFont typeface="Wingdings" pitchFamily="2" charset="2"/>
              <a:buNone/>
            </a:pPr>
            <a:r>
              <a:rPr lang="en-US" altLang="en-US" sz="1400" dirty="0" smtClean="0">
                <a:solidFill>
                  <a:schemeClr val="tx1"/>
                </a:solidFill>
              </a:rPr>
              <a:t>              	President 				</a:t>
            </a:r>
          </a:p>
          <a:p>
            <a:pPr marL="0" indent="0">
              <a:spcBef>
                <a:spcPts val="0"/>
              </a:spcBef>
              <a:buFont typeface="Wingdings" pitchFamily="2" charset="2"/>
              <a:buNone/>
            </a:pPr>
            <a:r>
              <a:rPr lang="en-US" altLang="en-US" sz="1400" dirty="0" smtClean="0">
                <a:solidFill>
                  <a:schemeClr val="tx1"/>
                </a:solidFill>
              </a:rPr>
              <a:t>	</a:t>
            </a:r>
          </a:p>
          <a:p>
            <a:pPr marL="0" indent="0">
              <a:spcBef>
                <a:spcPts val="0"/>
              </a:spcBef>
              <a:buFont typeface="Wingdings" pitchFamily="2" charset="2"/>
              <a:buNone/>
            </a:pPr>
            <a:endParaRPr lang="en-US" altLang="en-US" sz="1400" dirty="0">
              <a:solidFill>
                <a:schemeClr val="tx1"/>
              </a:solidFill>
            </a:endParaRPr>
          </a:p>
          <a:p>
            <a:pPr marL="0" indent="0">
              <a:spcBef>
                <a:spcPts val="0"/>
              </a:spcBef>
              <a:buFont typeface="Wingdings" pitchFamily="2" charset="2"/>
              <a:buNone/>
            </a:pPr>
            <a:endParaRPr lang="en-US" altLang="en-US" sz="1400" dirty="0" smtClean="0">
              <a:solidFill>
                <a:schemeClr val="tx1"/>
              </a:solidFill>
            </a:endParaRPr>
          </a:p>
          <a:p>
            <a:pPr marL="0" indent="0">
              <a:spcBef>
                <a:spcPts val="0"/>
              </a:spcBef>
              <a:buFont typeface="Wingdings" pitchFamily="2" charset="2"/>
              <a:buNone/>
            </a:pPr>
            <a:r>
              <a:rPr lang="en-US" altLang="en-US" sz="1400" dirty="0" smtClean="0">
                <a:solidFill>
                  <a:schemeClr val="tx1"/>
                </a:solidFill>
              </a:rPr>
              <a:t>	Pamela Pawenski					 </a:t>
            </a:r>
          </a:p>
          <a:p>
            <a:pPr marL="0" indent="0">
              <a:spcBef>
                <a:spcPts val="0"/>
              </a:spcBef>
              <a:buFont typeface="Wingdings" pitchFamily="2" charset="2"/>
              <a:buNone/>
            </a:pPr>
            <a:r>
              <a:rPr lang="en-US" altLang="en-US" sz="1400" dirty="0" smtClean="0">
                <a:solidFill>
                  <a:schemeClr val="tx1"/>
                </a:solidFill>
              </a:rPr>
              <a:t>	Vice President, Sales			</a:t>
            </a:r>
          </a:p>
          <a:p>
            <a:pPr marL="0" indent="0">
              <a:spcBef>
                <a:spcPts val="0"/>
              </a:spcBef>
              <a:buFont typeface="Wingdings" pitchFamily="2" charset="2"/>
              <a:buNone/>
            </a:pPr>
            <a:r>
              <a:rPr lang="en-US" altLang="en-US" sz="1400" dirty="0" smtClean="0">
                <a:solidFill>
                  <a:schemeClr val="tx1"/>
                </a:solidFill>
              </a:rPr>
              <a:t>		</a:t>
            </a:r>
          </a:p>
          <a:p>
            <a:pPr marL="0" indent="0">
              <a:spcBef>
                <a:spcPts val="0"/>
              </a:spcBef>
              <a:buFont typeface="Wingdings" pitchFamily="2" charset="2"/>
              <a:buNone/>
            </a:pPr>
            <a:endParaRPr lang="en-US" altLang="en-US" sz="1400" dirty="0" smtClean="0">
              <a:solidFill>
                <a:schemeClr val="tx1"/>
              </a:solidFill>
            </a:endParaRPr>
          </a:p>
          <a:p>
            <a:pPr marL="0" indent="0">
              <a:spcBef>
                <a:spcPts val="0"/>
              </a:spcBef>
              <a:buFont typeface="Wingdings" pitchFamily="2" charset="2"/>
              <a:buNone/>
            </a:pPr>
            <a:endParaRPr lang="en-US" altLang="en-US" sz="1400" dirty="0">
              <a:solidFill>
                <a:schemeClr val="tx1"/>
              </a:solidFill>
            </a:endParaRPr>
          </a:p>
          <a:p>
            <a:pPr marL="0" indent="0">
              <a:spcBef>
                <a:spcPts val="0"/>
              </a:spcBef>
              <a:buFont typeface="Wingdings" pitchFamily="2" charset="2"/>
              <a:buNone/>
            </a:pPr>
            <a:r>
              <a:rPr lang="en-US" altLang="en-US" sz="1400" dirty="0" smtClean="0">
                <a:solidFill>
                  <a:schemeClr val="tx1"/>
                </a:solidFill>
              </a:rPr>
              <a:t>               	Darren </a:t>
            </a:r>
            <a:r>
              <a:rPr lang="en-US" altLang="en-US" sz="1400" dirty="0" err="1" smtClean="0">
                <a:solidFill>
                  <a:schemeClr val="tx1"/>
                </a:solidFill>
              </a:rPr>
              <a:t>Gress</a:t>
            </a:r>
            <a:r>
              <a:rPr lang="en-US" altLang="en-US" sz="1400" dirty="0" smtClean="0">
                <a:solidFill>
                  <a:schemeClr val="tx1"/>
                </a:solidFill>
              </a:rPr>
              <a:t>						</a:t>
            </a:r>
          </a:p>
          <a:p>
            <a:pPr marL="0" indent="0">
              <a:spcBef>
                <a:spcPts val="0"/>
              </a:spcBef>
              <a:buFont typeface="Wingdings" pitchFamily="2" charset="2"/>
              <a:buNone/>
            </a:pPr>
            <a:r>
              <a:rPr lang="en-US" altLang="en-US" sz="1400" dirty="0" smtClean="0">
                <a:solidFill>
                  <a:schemeClr val="tx1"/>
                </a:solidFill>
              </a:rPr>
              <a:t>             	Director, Sales</a:t>
            </a:r>
          </a:p>
          <a:p>
            <a:pPr marL="0" indent="0">
              <a:spcBef>
                <a:spcPts val="0"/>
              </a:spcBef>
              <a:buFont typeface="Wingdings" pitchFamily="2" charset="2"/>
              <a:buNone/>
            </a:pPr>
            <a:r>
              <a:rPr lang="en-US" altLang="en-US" sz="1400" dirty="0" smtClean="0">
                <a:solidFill>
                  <a:schemeClr val="tx1"/>
                </a:solidFill>
              </a:rPr>
              <a:t>	</a:t>
            </a:r>
          </a:p>
          <a:p>
            <a:pPr marL="0" indent="0">
              <a:spcBef>
                <a:spcPts val="0"/>
              </a:spcBef>
              <a:buFont typeface="Wingdings" pitchFamily="2" charset="2"/>
              <a:buNone/>
            </a:pPr>
            <a:endParaRPr lang="en-US" altLang="en-US" sz="1400" dirty="0" smtClean="0">
              <a:solidFill>
                <a:schemeClr val="tx1"/>
              </a:solidFill>
            </a:endParaRPr>
          </a:p>
          <a:p>
            <a:pPr marL="0" indent="0">
              <a:spcBef>
                <a:spcPts val="0"/>
              </a:spcBef>
              <a:buFont typeface="Wingdings" pitchFamily="2" charset="2"/>
              <a:buNone/>
            </a:pPr>
            <a:endParaRPr lang="en-US" altLang="en-US" sz="1400" dirty="0">
              <a:solidFill>
                <a:schemeClr val="tx1"/>
              </a:solidFill>
            </a:endParaRPr>
          </a:p>
          <a:p>
            <a:pPr marL="0" indent="0">
              <a:spcBef>
                <a:spcPts val="0"/>
              </a:spcBef>
              <a:buFont typeface="Wingdings" pitchFamily="2" charset="2"/>
              <a:buNone/>
            </a:pPr>
            <a:r>
              <a:rPr lang="en-US" altLang="en-US" sz="1400" dirty="0" smtClean="0">
                <a:solidFill>
                  <a:schemeClr val="tx1"/>
                </a:solidFill>
              </a:rPr>
              <a:t>	David </a:t>
            </a:r>
            <a:r>
              <a:rPr lang="en-US" altLang="en-US" sz="1400" dirty="0" err="1" smtClean="0">
                <a:solidFill>
                  <a:schemeClr val="tx1"/>
                </a:solidFill>
              </a:rPr>
              <a:t>Kurpiewski</a:t>
            </a:r>
            <a:endParaRPr lang="en-US" altLang="en-US" sz="1400" dirty="0" smtClean="0">
              <a:solidFill>
                <a:schemeClr val="tx1"/>
              </a:solidFill>
            </a:endParaRPr>
          </a:p>
          <a:p>
            <a:pPr marL="0" indent="0">
              <a:spcBef>
                <a:spcPts val="0"/>
              </a:spcBef>
              <a:buFont typeface="Wingdings" pitchFamily="2" charset="2"/>
              <a:buNone/>
            </a:pPr>
            <a:r>
              <a:rPr lang="en-US" altLang="en-US" sz="1400" dirty="0">
                <a:solidFill>
                  <a:schemeClr val="tx1"/>
                </a:solidFill>
              </a:rPr>
              <a:t>	</a:t>
            </a:r>
            <a:r>
              <a:rPr lang="en-US" altLang="en-US" sz="1400" dirty="0" smtClean="0">
                <a:solidFill>
                  <a:schemeClr val="tx1"/>
                </a:solidFill>
              </a:rPr>
              <a:t>Account Manager	</a:t>
            </a:r>
          </a:p>
          <a:p>
            <a:pPr marL="0" indent="0">
              <a:buFont typeface="Wingdings" pitchFamily="2" charset="2"/>
              <a:buNone/>
            </a:pPr>
            <a:r>
              <a:rPr lang="en-US" altLang="en-US" sz="1400" dirty="0" smtClean="0">
                <a:solidFill>
                  <a:schemeClr val="tx1"/>
                </a:solidFill>
              </a:rPr>
              <a:t>             	</a:t>
            </a:r>
          </a:p>
        </p:txBody>
      </p:sp>
      <p:sp>
        <p:nvSpPr>
          <p:cNvPr id="11" name="Slide Number Placeholder 10"/>
          <p:cNvSpPr>
            <a:spLocks noGrp="1"/>
          </p:cNvSpPr>
          <p:nvPr>
            <p:ph type="sldNum" sz="quarter" idx="10"/>
          </p:nvPr>
        </p:nvSpPr>
        <p:spPr/>
        <p:txBody>
          <a:bodyPr/>
          <a:lstStyle/>
          <a:p>
            <a:pPr>
              <a:defRPr/>
            </a:pPr>
            <a:r>
              <a:rPr lang="en-US" sz="1200" dirty="0">
                <a:solidFill>
                  <a:schemeClr val="bg1"/>
                </a:solidFill>
              </a:rPr>
              <a:t>2</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584" y="1601788"/>
            <a:ext cx="706268" cy="914400"/>
          </a:xfrm>
          <a:prstGeom prst="rect">
            <a:avLst/>
          </a:prstGeom>
          <a:ln>
            <a:solidFill>
              <a:schemeClr val="bg2"/>
            </a:solidFill>
          </a:ln>
        </p:spPr>
        <p:style>
          <a:lnRef idx="3">
            <a:schemeClr val="lt1"/>
          </a:lnRef>
          <a:fillRef idx="1">
            <a:schemeClr val="dk1"/>
          </a:fillRef>
          <a:effectRef idx="1">
            <a:schemeClr val="dk1"/>
          </a:effectRef>
          <a:fontRef idx="minor">
            <a:schemeClr val="lt1"/>
          </a:fontRef>
        </p:style>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289" y="2652713"/>
            <a:ext cx="671133" cy="914400"/>
          </a:xfrm>
          <a:prstGeom prst="rect">
            <a:avLst/>
          </a:prstGeom>
          <a:ln>
            <a:solidFill>
              <a:schemeClr val="bg2"/>
            </a:solidFill>
          </a:ln>
        </p:spPr>
        <p:style>
          <a:lnRef idx="3">
            <a:schemeClr val="lt1"/>
          </a:lnRef>
          <a:fillRef idx="1">
            <a:schemeClr val="dk1"/>
          </a:fillRef>
          <a:effectRef idx="1">
            <a:schemeClr val="dk1"/>
          </a:effectRef>
          <a:fontRef idx="minor">
            <a:schemeClr val="lt1"/>
          </a:fontRef>
        </p:style>
      </p:pic>
      <p:cxnSp>
        <p:nvCxnSpPr>
          <p:cNvPr id="13" name="Straight Connector 12"/>
          <p:cNvCxnSpPr/>
          <p:nvPr/>
        </p:nvCxnSpPr>
        <p:spPr>
          <a:xfrm>
            <a:off x="457200" y="4610100"/>
            <a:ext cx="1219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33800" y="1620838"/>
            <a:ext cx="1828800" cy="2506662"/>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Content Placeholder 2"/>
          <p:cNvSpPr txBox="1">
            <a:spLocks/>
          </p:cNvSpPr>
          <p:nvPr/>
        </p:nvSpPr>
        <p:spPr bwMode="auto">
          <a:xfrm>
            <a:off x="5181600" y="1671679"/>
            <a:ext cx="4419600" cy="419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1200"/>
              </a:spcBef>
              <a:spcAft>
                <a:spcPct val="0"/>
              </a:spcAft>
              <a:defRPr sz="2400">
                <a:solidFill>
                  <a:srgbClr val="595959"/>
                </a:solidFill>
                <a:latin typeface="Tahoma"/>
                <a:ea typeface="MS PGothic" pitchFamily="34" charset="-128"/>
                <a:cs typeface="Tahoma"/>
              </a:defRPr>
            </a:lvl1pPr>
            <a:lvl2pPr marL="396875" indent="-169863" algn="l" rtl="0" eaLnBrk="0" fontAlgn="base" hangingPunct="0">
              <a:spcBef>
                <a:spcPts val="600"/>
              </a:spcBef>
              <a:spcAft>
                <a:spcPct val="0"/>
              </a:spcAft>
              <a:buClr>
                <a:schemeClr val="accent2"/>
              </a:buClr>
              <a:buFont typeface="Arial" charset="0"/>
              <a:buChar char="•"/>
              <a:defRPr sz="2000">
                <a:solidFill>
                  <a:srgbClr val="595959"/>
                </a:solidFill>
                <a:latin typeface="Tahoma"/>
                <a:ea typeface="MS PGothic" pitchFamily="34" charset="-128"/>
                <a:cs typeface="Tahoma"/>
              </a:defRPr>
            </a:lvl2pPr>
            <a:lvl3pPr marL="741363" indent="-169863" algn="l" rtl="0" eaLnBrk="0" fontAlgn="base" hangingPunct="0">
              <a:spcBef>
                <a:spcPts val="400"/>
              </a:spcBef>
              <a:spcAft>
                <a:spcPct val="0"/>
              </a:spcAft>
              <a:buClr>
                <a:schemeClr val="accent2"/>
              </a:buClr>
              <a:buFont typeface="Lucida Grande" charset="0"/>
              <a:buChar char="–"/>
              <a:defRPr sz="1800">
                <a:solidFill>
                  <a:srgbClr val="595959"/>
                </a:solidFill>
                <a:latin typeface="Tahoma"/>
                <a:ea typeface="MS PGothic" pitchFamily="34" charset="-128"/>
                <a:cs typeface="Tahoma"/>
              </a:defRPr>
            </a:lvl3pPr>
            <a:lvl4pPr marL="1087438" indent="-174625" algn="l" rtl="0" eaLnBrk="0" fontAlgn="base" hangingPunct="0">
              <a:spcBef>
                <a:spcPts val="300"/>
              </a:spcBef>
              <a:spcAft>
                <a:spcPct val="0"/>
              </a:spcAft>
              <a:buFont typeface="Arial" charset="0"/>
              <a:buChar char="•"/>
              <a:defRPr sz="1600">
                <a:solidFill>
                  <a:srgbClr val="595959"/>
                </a:solidFill>
                <a:latin typeface="Tahoma"/>
                <a:ea typeface="MS PGothic" pitchFamily="34" charset="-128"/>
                <a:cs typeface="Tahoma"/>
              </a:defRPr>
            </a:lvl4pPr>
            <a:lvl5pPr marL="2057400" indent="-228600" algn="l" rtl="0" eaLnBrk="0" fontAlgn="base" hangingPunct="0">
              <a:spcBef>
                <a:spcPct val="20000"/>
              </a:spcBef>
              <a:spcAft>
                <a:spcPct val="0"/>
              </a:spcAft>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defRPr sz="2000">
                <a:solidFill>
                  <a:schemeClr val="tx1"/>
                </a:solidFill>
                <a:latin typeface="+mn-lt"/>
                <a:ea typeface="ＭＳ Ｐゴシック" charset="-128"/>
              </a:defRPr>
            </a:lvl9pPr>
          </a:lstStyle>
          <a:p>
            <a:pPr>
              <a:spcBef>
                <a:spcPts val="0"/>
              </a:spcBef>
              <a:buFont typeface="Wingdings" pitchFamily="2" charset="2"/>
              <a:buNone/>
            </a:pPr>
            <a:r>
              <a:rPr lang="en-US" altLang="en-US" sz="1400" kern="0" dirty="0" smtClean="0">
                <a:solidFill>
                  <a:schemeClr val="tx1"/>
                </a:solidFill>
              </a:rPr>
              <a:t>  Charlie Estes			</a:t>
            </a:r>
          </a:p>
          <a:p>
            <a:pPr>
              <a:spcBef>
                <a:spcPts val="0"/>
              </a:spcBef>
              <a:buFont typeface="Wingdings" pitchFamily="2" charset="2"/>
              <a:buNone/>
            </a:pPr>
            <a:r>
              <a:rPr lang="en-US" altLang="en-US" sz="1400" kern="0" dirty="0" smtClean="0">
                <a:solidFill>
                  <a:schemeClr val="tx1"/>
                </a:solidFill>
              </a:rPr>
              <a:t>  Senior Vice President, Interactive Health		</a:t>
            </a:r>
          </a:p>
          <a:p>
            <a:pPr>
              <a:spcBef>
                <a:spcPts val="0"/>
              </a:spcBef>
              <a:buFont typeface="Wingdings" pitchFamily="2" charset="2"/>
              <a:buNone/>
            </a:pPr>
            <a:r>
              <a:rPr lang="en-US" altLang="en-US" sz="1400" kern="0" dirty="0" smtClean="0">
                <a:solidFill>
                  <a:schemeClr val="tx1"/>
                </a:solidFill>
              </a:rPr>
              <a:t>	</a:t>
            </a:r>
          </a:p>
          <a:p>
            <a:pPr>
              <a:spcBef>
                <a:spcPts val="0"/>
              </a:spcBef>
              <a:buFont typeface="Wingdings" pitchFamily="2" charset="2"/>
              <a:buNone/>
            </a:pPr>
            <a:r>
              <a:rPr lang="en-US" altLang="en-US" sz="1400" kern="0" dirty="0" smtClean="0">
                <a:solidFill>
                  <a:schemeClr val="tx1"/>
                </a:solidFill>
              </a:rPr>
              <a:t>   </a:t>
            </a:r>
          </a:p>
          <a:p>
            <a:pPr>
              <a:spcBef>
                <a:spcPts val="0"/>
              </a:spcBef>
              <a:buFont typeface="Wingdings" pitchFamily="2" charset="2"/>
              <a:buNone/>
            </a:pPr>
            <a:r>
              <a:rPr lang="en-US" altLang="en-US" sz="1400" kern="0" dirty="0">
                <a:solidFill>
                  <a:schemeClr val="tx1"/>
                </a:solidFill>
              </a:rPr>
              <a:t> </a:t>
            </a:r>
            <a:r>
              <a:rPr lang="en-US" altLang="en-US" sz="1400" kern="0" dirty="0" smtClean="0">
                <a:solidFill>
                  <a:schemeClr val="tx1"/>
                </a:solidFill>
              </a:rPr>
              <a:t>  Katie Henderson			</a:t>
            </a:r>
            <a:endParaRPr lang="en-US" altLang="en-US" sz="1400" kern="0" dirty="0">
              <a:solidFill>
                <a:schemeClr val="tx1"/>
              </a:solidFill>
            </a:endParaRPr>
          </a:p>
          <a:p>
            <a:pPr>
              <a:spcBef>
                <a:spcPts val="0"/>
              </a:spcBef>
              <a:buFont typeface="Wingdings" pitchFamily="2" charset="2"/>
              <a:buNone/>
            </a:pPr>
            <a:r>
              <a:rPr lang="en-US" altLang="en-US" sz="1400" kern="0" dirty="0">
                <a:solidFill>
                  <a:schemeClr val="tx1"/>
                </a:solidFill>
              </a:rPr>
              <a:t> </a:t>
            </a:r>
            <a:r>
              <a:rPr lang="en-US" altLang="en-US" sz="1400" kern="0" dirty="0" smtClean="0">
                <a:solidFill>
                  <a:schemeClr val="tx1"/>
                </a:solidFill>
              </a:rPr>
              <a:t>  Workplace Wellness Specialist		</a:t>
            </a:r>
          </a:p>
          <a:p>
            <a:pPr>
              <a:spcBef>
                <a:spcPts val="0"/>
              </a:spcBef>
              <a:buFont typeface="Wingdings" pitchFamily="2" charset="2"/>
              <a:buNone/>
            </a:pPr>
            <a:r>
              <a:rPr lang="en-US" altLang="en-US" sz="1400" kern="0" dirty="0" smtClean="0">
                <a:solidFill>
                  <a:schemeClr val="tx1"/>
                </a:solidFill>
              </a:rPr>
              <a:t>		</a:t>
            </a:r>
          </a:p>
          <a:p>
            <a:pPr>
              <a:spcBef>
                <a:spcPts val="0"/>
              </a:spcBef>
              <a:buFont typeface="Wingdings" pitchFamily="2" charset="2"/>
              <a:buNone/>
            </a:pPr>
            <a:endParaRPr lang="en-US" altLang="en-US" sz="1400" kern="0" dirty="0" smtClean="0">
              <a:solidFill>
                <a:schemeClr val="tx1"/>
              </a:solidFill>
            </a:endParaRPr>
          </a:p>
          <a:p>
            <a:pPr>
              <a:spcBef>
                <a:spcPts val="0"/>
              </a:spcBef>
              <a:buFont typeface="Wingdings" pitchFamily="2" charset="2"/>
              <a:buNone/>
            </a:pPr>
            <a:r>
              <a:rPr lang="en-US" altLang="en-US" sz="1400" kern="0" dirty="0" smtClean="0">
                <a:solidFill>
                  <a:schemeClr val="tx1"/>
                </a:solidFill>
              </a:rPr>
              <a:t>  </a:t>
            </a:r>
            <a:endParaRPr lang="en-US" altLang="en-US" sz="1400" kern="0" dirty="0">
              <a:solidFill>
                <a:schemeClr val="tx1"/>
              </a:solidFill>
            </a:endParaRPr>
          </a:p>
          <a:p>
            <a:pPr>
              <a:spcBef>
                <a:spcPts val="0"/>
              </a:spcBef>
              <a:buFont typeface="Wingdings" pitchFamily="2" charset="2"/>
              <a:buNone/>
            </a:pPr>
            <a:r>
              <a:rPr lang="en-US" altLang="en-US" sz="1400" kern="0" dirty="0">
                <a:solidFill>
                  <a:schemeClr val="tx1"/>
                </a:solidFill>
              </a:rPr>
              <a:t> </a:t>
            </a:r>
            <a:r>
              <a:rPr lang="en-US" altLang="en-US" sz="1400" kern="0" dirty="0" smtClean="0">
                <a:solidFill>
                  <a:schemeClr val="tx1"/>
                </a:solidFill>
              </a:rPr>
              <a:t>  Patty </a:t>
            </a:r>
            <a:r>
              <a:rPr lang="en-US" altLang="en-US" sz="1400" kern="0" dirty="0" err="1" smtClean="0">
                <a:solidFill>
                  <a:schemeClr val="tx1"/>
                </a:solidFill>
              </a:rPr>
              <a:t>Brooker</a:t>
            </a:r>
            <a:endParaRPr lang="en-US" altLang="en-US" sz="1400" kern="0" dirty="0" smtClean="0">
              <a:solidFill>
                <a:schemeClr val="tx1"/>
              </a:solidFill>
            </a:endParaRPr>
          </a:p>
          <a:p>
            <a:pPr>
              <a:spcBef>
                <a:spcPts val="0"/>
              </a:spcBef>
              <a:buFont typeface="Wingdings" pitchFamily="2" charset="2"/>
              <a:buNone/>
            </a:pPr>
            <a:r>
              <a:rPr lang="en-US" altLang="en-US" sz="1400" kern="0" dirty="0" smtClean="0">
                <a:solidFill>
                  <a:schemeClr val="tx1"/>
                </a:solidFill>
              </a:rPr>
              <a:t>   Network Navigator</a:t>
            </a:r>
          </a:p>
          <a:p>
            <a:pPr>
              <a:spcBef>
                <a:spcPts val="0"/>
              </a:spcBef>
              <a:buFont typeface="Wingdings" pitchFamily="2" charset="2"/>
              <a:buNone/>
            </a:pPr>
            <a:endParaRPr lang="en-US" altLang="en-US" sz="1400" kern="0" dirty="0">
              <a:solidFill>
                <a:schemeClr val="tx1"/>
              </a:solidFill>
            </a:endParaRPr>
          </a:p>
          <a:p>
            <a:pPr>
              <a:spcBef>
                <a:spcPts val="0"/>
              </a:spcBef>
              <a:buFont typeface="Wingdings" pitchFamily="2" charset="2"/>
              <a:buNone/>
            </a:pPr>
            <a:endParaRPr lang="en-US" altLang="en-US" sz="1400" kern="0" dirty="0" smtClean="0">
              <a:solidFill>
                <a:schemeClr val="tx1"/>
              </a:solidFill>
            </a:endParaRPr>
          </a:p>
          <a:p>
            <a:pPr>
              <a:spcBef>
                <a:spcPts val="0"/>
              </a:spcBef>
              <a:buFont typeface="Wingdings" pitchFamily="2" charset="2"/>
              <a:buNone/>
            </a:pPr>
            <a:endParaRPr lang="en-US" altLang="en-US" sz="1400" kern="0" dirty="0">
              <a:solidFill>
                <a:schemeClr val="tx1"/>
              </a:solidFill>
            </a:endParaRPr>
          </a:p>
          <a:p>
            <a:pPr>
              <a:spcBef>
                <a:spcPts val="0"/>
              </a:spcBef>
              <a:buFont typeface="Wingdings" pitchFamily="2" charset="2"/>
              <a:buNone/>
            </a:pPr>
            <a:r>
              <a:rPr lang="en-US" altLang="en-US" sz="1400" kern="0" dirty="0" smtClean="0">
                <a:solidFill>
                  <a:schemeClr val="tx1"/>
                </a:solidFill>
              </a:rPr>
              <a:t>   Laura Hebert</a:t>
            </a:r>
          </a:p>
          <a:p>
            <a:pPr>
              <a:spcBef>
                <a:spcPts val="0"/>
              </a:spcBef>
              <a:buFont typeface="Wingdings" pitchFamily="2" charset="2"/>
              <a:buNone/>
            </a:pPr>
            <a:r>
              <a:rPr lang="en-US" altLang="en-US" sz="1400" kern="0" dirty="0" smtClean="0">
                <a:solidFill>
                  <a:schemeClr val="tx1"/>
                </a:solidFill>
              </a:rPr>
              <a:t>   Network Claims Specialist/Process Advisor</a:t>
            </a:r>
          </a:p>
          <a:p>
            <a:pPr>
              <a:spcBef>
                <a:spcPts val="0"/>
              </a:spcBef>
              <a:buFont typeface="Wingdings" pitchFamily="2" charset="2"/>
              <a:buNone/>
            </a:pPr>
            <a:r>
              <a:rPr lang="en-US" altLang="en-US" sz="1400" kern="0" dirty="0" smtClean="0">
                <a:solidFill>
                  <a:schemeClr val="tx1"/>
                </a:solidFill>
              </a:rPr>
              <a:t>	</a:t>
            </a:r>
          </a:p>
          <a:p>
            <a:pPr>
              <a:spcBef>
                <a:spcPts val="0"/>
              </a:spcBef>
              <a:buFont typeface="Wingdings" pitchFamily="2" charset="2"/>
              <a:buNone/>
            </a:pPr>
            <a:endParaRPr lang="en-US" altLang="en-US" sz="1400" kern="0" dirty="0" smtClean="0">
              <a:solidFill>
                <a:schemeClr val="tx1"/>
              </a:solidFill>
            </a:endParaRPr>
          </a:p>
          <a:p>
            <a:pPr>
              <a:spcBef>
                <a:spcPts val="0"/>
              </a:spcBef>
              <a:buFont typeface="Wingdings" pitchFamily="2" charset="2"/>
              <a:buNone/>
            </a:pPr>
            <a:endParaRPr lang="en-US" altLang="en-US" sz="1400" kern="0" dirty="0" smtClean="0">
              <a:solidFill>
                <a:schemeClr val="tx1"/>
              </a:solidFill>
            </a:endParaRPr>
          </a:p>
          <a:p>
            <a:pPr>
              <a:spcBef>
                <a:spcPts val="0"/>
              </a:spcBef>
              <a:buFont typeface="Wingdings" pitchFamily="2" charset="2"/>
              <a:buNone/>
            </a:pPr>
            <a:r>
              <a:rPr lang="en-US" altLang="en-US" sz="1400" kern="0" dirty="0" smtClean="0">
                <a:solidFill>
                  <a:schemeClr val="tx1"/>
                </a:solidFill>
              </a:rPr>
              <a:t>		</a:t>
            </a:r>
          </a:p>
          <a:p>
            <a:pPr>
              <a:buFont typeface="Wingdings" pitchFamily="2" charset="2"/>
              <a:buNone/>
            </a:pPr>
            <a:r>
              <a:rPr lang="en-US" altLang="en-US" sz="1400" kern="0" dirty="0" smtClean="0">
                <a:solidFill>
                  <a:schemeClr val="tx1"/>
                </a:solidFill>
              </a:rPr>
              <a:t>             	</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227" y="3708638"/>
            <a:ext cx="661256" cy="914400"/>
          </a:xfrm>
          <a:prstGeom prst="rect">
            <a:avLst/>
          </a:prstGeom>
          <a:ln>
            <a:solidFill>
              <a:schemeClr val="bg2"/>
            </a:solidFill>
          </a:ln>
        </p:spPr>
        <p:style>
          <a:lnRef idx="3">
            <a:schemeClr val="lt1"/>
          </a:lnRef>
          <a:fillRef idx="1">
            <a:schemeClr val="dk1"/>
          </a:fillRef>
          <a:effectRef idx="1">
            <a:schemeClr val="dk1"/>
          </a:effectRef>
          <a:fontRef idx="minor">
            <a:schemeClr val="lt1"/>
          </a:fontRef>
        </p:style>
      </p:pic>
      <p:pic>
        <p:nvPicPr>
          <p:cNvPr id="18" name="Picture 2" descr="C:\Users\dgress\AppData\Local\Temp\notes9D051F\estey.photo.10.1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600" y="1598003"/>
            <a:ext cx="717405" cy="914400"/>
          </a:xfrm>
          <a:prstGeom prst="rect">
            <a:avLst/>
          </a:prstGeom>
          <a:noFill/>
          <a:ln w="9525">
            <a:noFill/>
            <a:miter lim="800000"/>
            <a:headEnd/>
            <a:tailEnd/>
          </a:ln>
          <a:effectLst>
            <a:glow rad="101600">
              <a:schemeClr val="bg1">
                <a:lumMod val="65000"/>
                <a:alpha val="60000"/>
              </a:schemeClr>
            </a:glow>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122" name="Picture 2" descr="C:\Users\dgress\AppData\Local\Temp\notes9D051F\Personnel Hebert, Laura (42382)LauraHeber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19601" y="4767259"/>
            <a:ext cx="685800" cy="919171"/>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19600" y="3699616"/>
            <a:ext cx="717406" cy="914400"/>
          </a:xfrm>
          <a:prstGeom prst="rect">
            <a:avLst/>
          </a:prstGeom>
          <a:ln>
            <a:noFill/>
          </a:ln>
          <a:effectLst>
            <a:outerShdw blurRad="190500" algn="tl" rotWithShape="0">
              <a:srgbClr val="000000">
                <a:alpha val="70000"/>
              </a:srgbClr>
            </a:outerShdw>
          </a:effectLst>
        </p:spPr>
      </p:pic>
      <p:pic>
        <p:nvPicPr>
          <p:cNvPr id="409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19600" y="2652712"/>
            <a:ext cx="717405" cy="916775"/>
          </a:xfrm>
          <a:prstGeom prst="rect">
            <a:avLst/>
          </a:prstGeom>
          <a:noFill/>
          <a:ln w="9525">
            <a:noFill/>
            <a:miter lim="800000"/>
            <a:headEnd/>
            <a:tailEnd/>
          </a:ln>
          <a:effectLst>
            <a:glow rad="101600">
              <a:schemeClr val="bg2">
                <a:lumMod val="75000"/>
                <a:alpha val="60000"/>
              </a:schemeClr>
            </a:glow>
          </a:effectLst>
          <a:extLst>
            <a:ext uri="{909E8E84-426E-40DD-AFC4-6F175D3DCCD1}">
              <a14:hiddenFill xmlns:a14="http://schemas.microsoft.com/office/drawing/2010/main">
                <a:solidFill>
                  <a:schemeClr val="accent1"/>
                </a:solidFill>
              </a14:hiddenFill>
            </a:ext>
          </a:extLst>
        </p:spPr>
      </p:pic>
      <p:pic>
        <p:nvPicPr>
          <p:cNvPr id="20" name="Picture 3" descr="C:\Users\dgress\AppData\Local\Temp\notes9D051F\David Kurpiewski.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3043" y="4747189"/>
            <a:ext cx="676258" cy="8916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2" name="Title 1"/>
          <p:cNvSpPr>
            <a:spLocks noGrp="1"/>
          </p:cNvSpPr>
          <p:nvPr>
            <p:ph type="title"/>
          </p:nvPr>
        </p:nvSpPr>
        <p:spPr>
          <a:xfrm>
            <a:off x="614363" y="301625"/>
            <a:ext cx="7772400" cy="685800"/>
          </a:xfrm>
        </p:spPr>
        <p:txBody>
          <a:bodyPr/>
          <a:lstStyle/>
          <a:p>
            <a:r>
              <a:rPr lang="en-US" altLang="en-US" b="1" dirty="0" smtClean="0"/>
              <a:t>Your Local Sales &amp; Support Team with           Executive Sponsor(s)</a:t>
            </a:r>
          </a:p>
        </p:txBody>
      </p:sp>
    </p:spTree>
    <p:extLst>
      <p:ext uri="{BB962C8B-B14F-4D97-AF65-F5344CB8AC3E}">
        <p14:creationId xmlns:p14="http://schemas.microsoft.com/office/powerpoint/2010/main" val="112484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3680366"/>
            <a:ext cx="8382000" cy="2110834"/>
          </a:xfrm>
          <a:prstGeom prst="rect">
            <a:avLst/>
          </a:prstGeom>
        </p:spPr>
        <p:txBody>
          <a:bodyPr wrap="square">
            <a:spAutoFit/>
          </a:bodyPr>
          <a:lstStyle/>
          <a:p>
            <a:pPr marL="0" marR="0">
              <a:spcBef>
                <a:spcPts val="0"/>
              </a:spcBef>
              <a:spcAft>
                <a:spcPts val="0"/>
              </a:spcAft>
            </a:pPr>
            <a:endParaRPr lang="en-US"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92100" marR="0">
              <a:spcBef>
                <a:spcPts val="0"/>
              </a:spcBef>
              <a:spcAft>
                <a:spcPts val="0"/>
              </a:spcAft>
            </a:pPr>
            <a:r>
              <a:rPr lang="en-US" sz="28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Spring into Good Health!</a:t>
            </a:r>
          </a:p>
          <a:p>
            <a:pPr marL="292100" marR="0">
              <a:spcBef>
                <a:spcPts val="0"/>
              </a:spcBef>
              <a:spcAft>
                <a:spcPts val="0"/>
              </a:spcAft>
            </a:pPr>
            <a:endParaRPr lang="en-US" sz="1600" i="1" dirty="0">
              <a:latin typeface="Calibri" panose="020F0502020204030204" pitchFamily="34" charset="0"/>
              <a:ea typeface="Calibri" panose="020F0502020204030204" pitchFamily="34" charset="0"/>
              <a:cs typeface="Times New Roman" panose="02020603050405020304" pitchFamily="18" charset="0"/>
            </a:endParaRPr>
          </a:p>
          <a:p>
            <a:pPr marL="292100" marR="0">
              <a:spcBef>
                <a:spcPts val="0"/>
              </a:spcBef>
              <a:spcAft>
                <a:spcPts val="0"/>
              </a:spcAft>
            </a:pPr>
            <a:r>
              <a:rPr lang="en-US" sz="1600" i="1" dirty="0">
                <a:latin typeface="Calibri" panose="020F0502020204030204" pitchFamily="34" charset="0"/>
                <a:ea typeface="Calibri" panose="020F0502020204030204" pitchFamily="34" charset="0"/>
                <a:cs typeface="Times New Roman" panose="02020603050405020304" pitchFamily="18" charset="0"/>
              </a:rPr>
              <a:t>Take 15 minutes to participate in our health screening and talk to a nurse or health professional about your fitness or recreational goals!</a:t>
            </a:r>
          </a:p>
          <a:p>
            <a:pPr marL="290830" marR="0">
              <a:spcBef>
                <a:spcPts val="1090"/>
              </a:spcBef>
              <a:spcAft>
                <a:spcPts val="0"/>
              </a:spcAft>
            </a:pPr>
            <a:r>
              <a:rPr lang="en-US" sz="1400" b="1" dirty="0">
                <a:solidFill>
                  <a:srgbClr val="007AC2"/>
                </a:solidFill>
                <a:latin typeface="Tahoma" panose="020B0604030504040204" pitchFamily="34" charset="0"/>
                <a:ea typeface="Calibri" panose="020F0502020204030204" pitchFamily="34" charset="0"/>
                <a:cs typeface="Times New Roman" panose="02020603050405020304" pitchFamily="18" charset="0"/>
              </a:rPr>
              <a:t>Ask your Supervisor about this year’s health screening schedule!</a:t>
            </a:r>
            <a:r>
              <a:rPr lang="en-US" sz="1400" b="1" dirty="0">
                <a:latin typeface="Tahoma" panose="020B0604030504040204" pitchFamily="34" charset="0"/>
                <a:ea typeface="Tahoma" panose="020B060403050404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US" sz="12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184023"/>
            <a:ext cx="7924800" cy="3702177"/>
          </a:xfrm>
          <a:prstGeom prst="rect">
            <a:avLst/>
          </a:prstGeom>
        </p:spPr>
      </p:pic>
      <p:sp>
        <p:nvSpPr>
          <p:cNvPr id="4"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30</a:t>
            </a:fld>
            <a:endParaRPr lang="en-US" sz="1200" dirty="0">
              <a:solidFill>
                <a:schemeClr val="bg1"/>
              </a:solidFill>
            </a:endParaRPr>
          </a:p>
        </p:txBody>
      </p:sp>
    </p:spTree>
    <p:extLst>
      <p:ext uri="{BB962C8B-B14F-4D97-AF65-F5344CB8AC3E}">
        <p14:creationId xmlns:p14="http://schemas.microsoft.com/office/powerpoint/2010/main" val="1916017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3908966"/>
            <a:ext cx="8382000" cy="2110834"/>
          </a:xfrm>
          <a:prstGeom prst="rect">
            <a:avLst/>
          </a:prstGeom>
        </p:spPr>
        <p:txBody>
          <a:bodyPr wrap="square">
            <a:spAutoFit/>
          </a:bodyPr>
          <a:lstStyle/>
          <a:p>
            <a:pPr marL="0" marR="0">
              <a:spcBef>
                <a:spcPts val="0"/>
              </a:spcBef>
              <a:spcAft>
                <a:spcPts val="0"/>
              </a:spcAft>
            </a:pPr>
            <a:endParaRPr lang="en-US"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92100" marR="0">
              <a:spcBef>
                <a:spcPts val="0"/>
              </a:spcBef>
              <a:spcAft>
                <a:spcPts val="0"/>
              </a:spcAft>
            </a:pPr>
            <a:r>
              <a:rPr lang="en-US" sz="28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Fit for Spring and Summer Activities?</a:t>
            </a:r>
          </a:p>
          <a:p>
            <a:pPr marL="292100" marR="0">
              <a:spcBef>
                <a:spcPts val="0"/>
              </a:spcBef>
              <a:spcAft>
                <a:spcPts val="0"/>
              </a:spcAft>
            </a:pPr>
            <a:endParaRPr lang="en-US" sz="1600" i="1" dirty="0">
              <a:latin typeface="Calibri" panose="020F0502020204030204" pitchFamily="34" charset="0"/>
              <a:ea typeface="Calibri" panose="020F0502020204030204" pitchFamily="34" charset="0"/>
              <a:cs typeface="Times New Roman" panose="02020603050405020304" pitchFamily="18" charset="0"/>
            </a:endParaRPr>
          </a:p>
          <a:p>
            <a:pPr marL="292100" marR="0">
              <a:spcBef>
                <a:spcPts val="0"/>
              </a:spcBef>
              <a:spcAft>
                <a:spcPts val="0"/>
              </a:spcAft>
            </a:pPr>
            <a:r>
              <a:rPr lang="en-US" sz="1600" i="1" dirty="0">
                <a:latin typeface="Calibri" panose="020F0502020204030204" pitchFamily="34" charset="0"/>
                <a:ea typeface="Calibri" panose="020F0502020204030204" pitchFamily="34" charset="0"/>
                <a:cs typeface="Times New Roman" panose="02020603050405020304" pitchFamily="18" charset="0"/>
              </a:rPr>
              <a:t>Take 15 minutes to participate in our health screening and talk to a nurse or health professional about your fitness or recreational goals!</a:t>
            </a:r>
          </a:p>
          <a:p>
            <a:pPr marL="290830" marR="0">
              <a:spcBef>
                <a:spcPts val="1090"/>
              </a:spcBef>
              <a:spcAft>
                <a:spcPts val="0"/>
              </a:spcAft>
            </a:pPr>
            <a:r>
              <a:rPr lang="en-US" sz="1400" b="1" dirty="0">
                <a:solidFill>
                  <a:srgbClr val="007AC2"/>
                </a:solidFill>
                <a:latin typeface="Tahoma" panose="020B0604030504040204" pitchFamily="34" charset="0"/>
                <a:ea typeface="Calibri" panose="020F0502020204030204" pitchFamily="34" charset="0"/>
                <a:cs typeface="Times New Roman" panose="02020603050405020304" pitchFamily="18" charset="0"/>
              </a:rPr>
              <a:t>Ask your Supervisor about this year’s health screening schedule!</a:t>
            </a:r>
            <a:r>
              <a:rPr lang="en-US" sz="1400" b="1" dirty="0">
                <a:latin typeface="Tahoma" panose="020B0604030504040204" pitchFamily="34" charset="0"/>
                <a:ea typeface="Tahoma" panose="020B060403050404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US" sz="12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04800"/>
            <a:ext cx="8382000" cy="3755254"/>
          </a:xfrm>
          <a:prstGeom prst="rect">
            <a:avLst/>
          </a:prstGeom>
        </p:spPr>
      </p:pic>
      <p:sp>
        <p:nvSpPr>
          <p:cNvPr id="4"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31</a:t>
            </a:fld>
            <a:endParaRPr lang="en-US" sz="1200" dirty="0">
              <a:solidFill>
                <a:schemeClr val="bg1"/>
              </a:solidFill>
            </a:endParaRPr>
          </a:p>
        </p:txBody>
      </p:sp>
    </p:spTree>
    <p:extLst>
      <p:ext uri="{BB962C8B-B14F-4D97-AF65-F5344CB8AC3E}">
        <p14:creationId xmlns:p14="http://schemas.microsoft.com/office/powerpoint/2010/main" val="139154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sz="quarter"/>
          </p:nvPr>
        </p:nvSpPr>
        <p:spPr>
          <a:xfrm>
            <a:off x="609600" y="457200"/>
            <a:ext cx="8534400" cy="685800"/>
          </a:xfrm>
        </p:spPr>
        <p:txBody>
          <a:bodyPr rtlCol="0">
            <a:noAutofit/>
          </a:bodyPr>
          <a:lstStyle/>
          <a:p>
            <a:pPr eaLnBrk="1" fontAlgn="auto" hangingPunct="1">
              <a:spcAft>
                <a:spcPts val="0"/>
              </a:spcAft>
              <a:defRPr/>
            </a:pPr>
            <a:r>
              <a:rPr lang="en-US" sz="2700" b="1" dirty="0"/>
              <a:t>Outdoor Sports Conditioning:  Practical skills to help you </a:t>
            </a:r>
            <a:r>
              <a:rPr lang="en-US" sz="2700" b="1" dirty="0" smtClean="0"/>
              <a:t>enjoy </a:t>
            </a:r>
            <a:r>
              <a:rPr lang="en-US" sz="2700" b="1" dirty="0"/>
              <a:t>those important activities</a:t>
            </a:r>
          </a:p>
        </p:txBody>
      </p:sp>
      <p:pic>
        <p:nvPicPr>
          <p:cNvPr id="604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1828800"/>
            <a:ext cx="2438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3733800"/>
            <a:ext cx="14287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0" y="2743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6"/>
          <p:cNvSpPr txBox="1">
            <a:spLocks noChangeArrowheads="1"/>
          </p:cNvSpPr>
          <p:nvPr/>
        </p:nvSpPr>
        <p:spPr bwMode="auto">
          <a:xfrm>
            <a:off x="6629400" y="1601718"/>
            <a:ext cx="1600200" cy="4570482"/>
          </a:xfrm>
          <a:prstGeom prst="rect">
            <a:avLst/>
          </a:prstGeom>
          <a:solidFill>
            <a:schemeClr val="accent2"/>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endParaRPr lang="en-US" altLang="en-US" sz="1050" dirty="0">
              <a:latin typeface="ITC Officina Sans Book" pitchFamily="34" charset="0"/>
            </a:endParaRPr>
          </a:p>
          <a:p>
            <a:pPr algn="ctr" eaLnBrk="1" hangingPunct="1">
              <a:spcBef>
                <a:spcPct val="50000"/>
              </a:spcBef>
              <a:buFontTx/>
              <a:buNone/>
            </a:pPr>
            <a:r>
              <a:rPr lang="en-US" altLang="en-US" sz="1800" b="1" dirty="0" smtClean="0">
                <a:solidFill>
                  <a:schemeClr val="bg1"/>
                </a:solidFill>
                <a:latin typeface="ITC Officina Sans Book" pitchFamily="34" charset="0"/>
              </a:rPr>
              <a:t>Wellness</a:t>
            </a:r>
            <a:endParaRPr lang="en-US" altLang="en-US" sz="1800" b="1" dirty="0">
              <a:solidFill>
                <a:schemeClr val="bg1"/>
              </a:solidFill>
              <a:latin typeface="ITC Officina Sans Book" pitchFamily="34" charset="0"/>
            </a:endParaRPr>
          </a:p>
          <a:p>
            <a:pPr eaLnBrk="1" hangingPunct="1">
              <a:spcBef>
                <a:spcPct val="0"/>
              </a:spcBef>
              <a:buFontTx/>
              <a:buNone/>
            </a:pPr>
            <a:endParaRPr lang="en-US" altLang="en-US" sz="1200" dirty="0">
              <a:latin typeface="ITC Officina Sans Book" pitchFamily="34" charset="0"/>
            </a:endParaRPr>
          </a:p>
          <a:p>
            <a:pPr eaLnBrk="1" hangingPunct="1">
              <a:spcBef>
                <a:spcPct val="0"/>
              </a:spcBef>
              <a:buFontTx/>
              <a:buNone/>
            </a:pPr>
            <a:r>
              <a:rPr lang="en-US" altLang="en-US" sz="1200" dirty="0">
                <a:solidFill>
                  <a:schemeClr val="bg1"/>
                </a:solidFill>
                <a:latin typeface="ITC Officina Sans Book" pitchFamily="34" charset="0"/>
              </a:rPr>
              <a:t>Tues. </a:t>
            </a:r>
            <a:r>
              <a:rPr lang="en-US" altLang="en-US" sz="1200" dirty="0" smtClean="0">
                <a:solidFill>
                  <a:schemeClr val="bg1"/>
                </a:solidFill>
                <a:latin typeface="ITC Officina Sans Book" pitchFamily="34" charset="0"/>
              </a:rPr>
              <a:t>XX/XX/2017     </a:t>
            </a:r>
            <a:endParaRPr lang="en-US" altLang="en-US" sz="1200" dirty="0">
              <a:solidFill>
                <a:schemeClr val="bg1"/>
              </a:solidFill>
              <a:latin typeface="ITC Officina Sans Book" pitchFamily="34" charset="0"/>
            </a:endParaRPr>
          </a:p>
          <a:p>
            <a:pPr eaLnBrk="1" hangingPunct="1">
              <a:spcBef>
                <a:spcPct val="0"/>
              </a:spcBef>
              <a:buFontTx/>
              <a:buNone/>
            </a:pPr>
            <a:r>
              <a:rPr lang="en-US" altLang="en-US" sz="1200" dirty="0">
                <a:solidFill>
                  <a:schemeClr val="bg1"/>
                </a:solidFill>
                <a:latin typeface="ITC Officina Sans Book" pitchFamily="34" charset="0"/>
              </a:rPr>
              <a:t>Body weight resistance exercises you can take with you on the road </a:t>
            </a:r>
          </a:p>
          <a:p>
            <a:pPr eaLnBrk="1" hangingPunct="1">
              <a:spcBef>
                <a:spcPct val="0"/>
              </a:spcBef>
              <a:buFontTx/>
              <a:buNone/>
            </a:pPr>
            <a:endParaRPr lang="en-US" altLang="en-US" sz="1200" dirty="0">
              <a:solidFill>
                <a:schemeClr val="bg1"/>
              </a:solidFill>
              <a:latin typeface="ITC Officina Sans Book" pitchFamily="34" charset="0"/>
            </a:endParaRPr>
          </a:p>
          <a:p>
            <a:pPr eaLnBrk="1" hangingPunct="1">
              <a:spcBef>
                <a:spcPct val="0"/>
              </a:spcBef>
              <a:buFontTx/>
              <a:buNone/>
            </a:pPr>
            <a:r>
              <a:rPr lang="en-US" altLang="en-US" sz="1200" dirty="0">
                <a:solidFill>
                  <a:schemeClr val="bg1"/>
                </a:solidFill>
                <a:latin typeface="ITC Officina Sans Book" pitchFamily="34" charset="0"/>
              </a:rPr>
              <a:t>Tues. </a:t>
            </a:r>
            <a:r>
              <a:rPr lang="en-US" altLang="en-US" sz="1200" dirty="0" smtClean="0">
                <a:solidFill>
                  <a:schemeClr val="bg1"/>
                </a:solidFill>
                <a:latin typeface="ITC Officina Sans Book" pitchFamily="34" charset="0"/>
              </a:rPr>
              <a:t>XX/XX/2017</a:t>
            </a:r>
            <a:endParaRPr lang="en-US" altLang="en-US" sz="1200" dirty="0">
              <a:solidFill>
                <a:schemeClr val="bg1"/>
              </a:solidFill>
              <a:latin typeface="ITC Officina Sans Book" pitchFamily="34" charset="0"/>
            </a:endParaRPr>
          </a:p>
          <a:p>
            <a:pPr eaLnBrk="1" hangingPunct="1">
              <a:spcBef>
                <a:spcPct val="0"/>
              </a:spcBef>
              <a:buFontTx/>
              <a:buNone/>
            </a:pPr>
            <a:r>
              <a:rPr lang="en-US" altLang="en-US" sz="1200" dirty="0">
                <a:solidFill>
                  <a:schemeClr val="bg1"/>
                </a:solidFill>
                <a:latin typeface="ITC Officina Sans Book" pitchFamily="34" charset="0"/>
              </a:rPr>
              <a:t>Core exercises that will help you maintain muscle balance and prevent overuse injuries</a:t>
            </a:r>
          </a:p>
          <a:p>
            <a:pPr eaLnBrk="1" hangingPunct="1">
              <a:spcBef>
                <a:spcPct val="0"/>
              </a:spcBef>
              <a:buFontTx/>
              <a:buNone/>
            </a:pPr>
            <a:endParaRPr lang="en-US" altLang="en-US" sz="1200" dirty="0">
              <a:solidFill>
                <a:schemeClr val="bg1"/>
              </a:solidFill>
              <a:latin typeface="ITC Officina Sans Book" pitchFamily="34" charset="0"/>
            </a:endParaRPr>
          </a:p>
          <a:p>
            <a:pPr eaLnBrk="1" hangingPunct="1">
              <a:spcBef>
                <a:spcPct val="0"/>
              </a:spcBef>
              <a:buFontTx/>
              <a:buNone/>
            </a:pPr>
            <a:r>
              <a:rPr lang="en-US" altLang="en-US" sz="1200" dirty="0">
                <a:solidFill>
                  <a:schemeClr val="bg1"/>
                </a:solidFill>
                <a:latin typeface="ITC Officina Sans Book" pitchFamily="34" charset="0"/>
              </a:rPr>
              <a:t>Thurs. </a:t>
            </a:r>
            <a:r>
              <a:rPr lang="en-US" altLang="en-US" sz="1200" dirty="0" smtClean="0">
                <a:solidFill>
                  <a:schemeClr val="bg1"/>
                </a:solidFill>
                <a:latin typeface="ITC Officina Sans Book" pitchFamily="34" charset="0"/>
              </a:rPr>
              <a:t>XX/XX/2017</a:t>
            </a:r>
            <a:endParaRPr lang="en-US" altLang="en-US" sz="1200" dirty="0">
              <a:solidFill>
                <a:schemeClr val="bg1"/>
              </a:solidFill>
              <a:latin typeface="ITC Officina Sans Book" pitchFamily="34" charset="0"/>
            </a:endParaRPr>
          </a:p>
          <a:p>
            <a:pPr eaLnBrk="1" hangingPunct="1">
              <a:spcBef>
                <a:spcPct val="0"/>
              </a:spcBef>
              <a:buFontTx/>
              <a:buNone/>
            </a:pPr>
            <a:r>
              <a:rPr lang="en-US" altLang="en-US" sz="1200" dirty="0">
                <a:solidFill>
                  <a:schemeClr val="bg1"/>
                </a:solidFill>
                <a:latin typeface="ITC Officina Sans Book" pitchFamily="34" charset="0"/>
              </a:rPr>
              <a:t>Pre-season training to prepare elbows and  fingers for more activity. </a:t>
            </a:r>
          </a:p>
          <a:p>
            <a:pPr eaLnBrk="1" hangingPunct="1">
              <a:spcBef>
                <a:spcPct val="50000"/>
              </a:spcBef>
              <a:buFontTx/>
              <a:buNone/>
            </a:pPr>
            <a:endParaRPr lang="en-US" altLang="en-US" sz="1200" dirty="0">
              <a:solidFill>
                <a:schemeClr val="bg1"/>
              </a:solidFill>
              <a:latin typeface="ITC Officina Sans Book" pitchFamily="34" charset="0"/>
            </a:endParaRPr>
          </a:p>
        </p:txBody>
      </p:sp>
      <p:sp>
        <p:nvSpPr>
          <p:cNvPr id="7"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32</a:t>
            </a:fld>
            <a:endParaRPr lang="en-US" sz="1200" dirty="0">
              <a:solidFill>
                <a:schemeClr val="bg1"/>
              </a:solidFill>
            </a:endParaRPr>
          </a:p>
        </p:txBody>
      </p:sp>
    </p:spTree>
    <p:extLst>
      <p:ext uri="{BB962C8B-B14F-4D97-AF65-F5344CB8AC3E}">
        <p14:creationId xmlns:p14="http://schemas.microsoft.com/office/powerpoint/2010/main" val="4114340137"/>
      </p:ext>
    </p:extLst>
  </p:cSld>
  <p:clrMapOvr>
    <a:masterClrMapping/>
  </p:clrMapOvr>
  <p:transition spd="slow" advClick="0" advTm="2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3" name="Object 3"/>
          <p:cNvGraphicFramePr>
            <a:graphicFrameLocks noGrp="1" noChangeAspect="1"/>
          </p:cNvGraphicFramePr>
          <p:nvPr>
            <p:ph idx="1"/>
            <p:extLst>
              <p:ext uri="{D42A27DB-BD31-4B8C-83A1-F6EECF244321}">
                <p14:modId xmlns:p14="http://schemas.microsoft.com/office/powerpoint/2010/main" val="2123721979"/>
              </p:ext>
            </p:extLst>
          </p:nvPr>
        </p:nvGraphicFramePr>
        <p:xfrm>
          <a:off x="5181600" y="990600"/>
          <a:ext cx="3631334" cy="4897120"/>
        </p:xfrm>
        <a:graphic>
          <a:graphicData uri="http://schemas.openxmlformats.org/presentationml/2006/ole">
            <mc:AlternateContent xmlns:mc="http://schemas.openxmlformats.org/markup-compatibility/2006">
              <mc:Choice xmlns:v="urn:schemas-microsoft-com:vml" Requires="v">
                <p:oleObj spid="_x0000_s3095" name="Bitmap Image" r:id="rId4" imgW="10666667" imgH="14380952" progId="Paint.Picture">
                  <p:embed/>
                </p:oleObj>
              </mc:Choice>
              <mc:Fallback>
                <p:oleObj name="Bitmap Image" r:id="rId4" imgW="10666667" imgH="1438095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990600"/>
                        <a:ext cx="3631334" cy="4897120"/>
                      </a:xfrm>
                      <a:prstGeom prst="rect">
                        <a:avLst/>
                      </a:prstGeom>
                      <a:noFill/>
                      <a:ln>
                        <a:noFill/>
                      </a:ln>
                      <a:extLst/>
                    </p:spPr>
                  </p:pic>
                </p:oleObj>
              </mc:Fallback>
            </mc:AlternateContent>
          </a:graphicData>
        </a:graphic>
      </p:graphicFrame>
      <p:pic>
        <p:nvPicPr>
          <p:cNvPr id="409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9796" y="1831841"/>
            <a:ext cx="2601604" cy="403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11726" y="381000"/>
            <a:ext cx="8229600" cy="1143000"/>
          </a:xfrm>
        </p:spPr>
        <p:txBody>
          <a:bodyPr/>
          <a:lstStyle/>
          <a:p>
            <a:r>
              <a:rPr lang="en-US" b="1" dirty="0" smtClean="0"/>
              <a:t>Golf Conditioning</a:t>
            </a:r>
            <a:endParaRPr lang="en-US" b="1" dirty="0"/>
          </a:p>
        </p:txBody>
      </p:sp>
      <p:sp>
        <p:nvSpPr>
          <p:cNvPr id="3" name="TextBox 2"/>
          <p:cNvSpPr txBox="1"/>
          <p:nvPr/>
        </p:nvSpPr>
        <p:spPr>
          <a:xfrm>
            <a:off x="328016" y="990600"/>
            <a:ext cx="3995004" cy="461665"/>
          </a:xfrm>
          <a:prstGeom prst="rect">
            <a:avLst/>
          </a:prstGeom>
          <a:noFill/>
        </p:spPr>
        <p:txBody>
          <a:bodyPr wrap="none" rtlCol="0">
            <a:spAutoFit/>
          </a:bodyPr>
          <a:lstStyle/>
          <a:p>
            <a:r>
              <a:rPr lang="en-US" b="1" i="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Grip and Swing</a:t>
            </a:r>
            <a:r>
              <a:rPr lang="en-US" b="1" dirty="0" smtClean="0">
                <a:solidFill>
                  <a:schemeClr val="accent2"/>
                </a:solidFill>
                <a:latin typeface="Tahoma" panose="020B0604030504040204" pitchFamily="34" charset="0"/>
                <a:ea typeface="Tahoma" panose="020B0604030504040204" pitchFamily="34" charset="0"/>
                <a:cs typeface="Tahoma" panose="020B0604030504040204" pitchFamily="34" charset="0"/>
              </a:rPr>
              <a:t> Analysis</a:t>
            </a:r>
            <a:endParaRPr lang="en-US"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33</a:t>
            </a:fld>
            <a:endParaRPr lang="en-US" sz="1200" dirty="0">
              <a:solidFill>
                <a:schemeClr val="bg1"/>
              </a:solidFill>
            </a:endParaRPr>
          </a:p>
        </p:txBody>
      </p:sp>
    </p:spTree>
    <p:extLst>
      <p:ext uri="{BB962C8B-B14F-4D97-AF65-F5344CB8AC3E}">
        <p14:creationId xmlns:p14="http://schemas.microsoft.com/office/powerpoint/2010/main" val="118761733"/>
      </p:ext>
    </p:extLst>
  </p:cSld>
  <p:clrMapOvr>
    <a:masterClrMapping/>
  </p:clrMapOvr>
  <p:transition spd="slow" advClick="0" advTm="485"/>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8139" y="2939280"/>
            <a:ext cx="1881266" cy="484748"/>
          </a:xfrm>
          <a:prstGeom prst="rect">
            <a:avLst/>
          </a:prstGeom>
          <a:solidFill>
            <a:schemeClr val="accent6"/>
          </a:solidFill>
        </p:spPr>
        <p:txBody>
          <a:bodyPr wrap="square" rtlCol="0">
            <a:spAutoFit/>
          </a:bodyPr>
          <a:lstStyle/>
          <a:p>
            <a:pPr algn="ctr"/>
            <a:r>
              <a:rPr lang="en-US" sz="1275" b="1" dirty="0">
                <a:solidFill>
                  <a:prstClr val="white"/>
                </a:solidFill>
                <a:cs typeface="Arabic Typesetting" panose="03020402040406030203" pitchFamily="66" charset="-78"/>
              </a:rPr>
              <a:t>1. Personalized Solutions</a:t>
            </a:r>
          </a:p>
        </p:txBody>
      </p:sp>
      <p:sp>
        <p:nvSpPr>
          <p:cNvPr id="13" name="TextBox 12"/>
          <p:cNvSpPr txBox="1"/>
          <p:nvPr/>
        </p:nvSpPr>
        <p:spPr>
          <a:xfrm>
            <a:off x="5514976" y="2934231"/>
            <a:ext cx="2063075" cy="484748"/>
          </a:xfrm>
          <a:prstGeom prst="rect">
            <a:avLst/>
          </a:prstGeom>
          <a:solidFill>
            <a:schemeClr val="accent6"/>
          </a:solidFill>
        </p:spPr>
        <p:txBody>
          <a:bodyPr wrap="square" rtlCol="0">
            <a:spAutoFit/>
          </a:bodyPr>
          <a:lstStyle/>
          <a:p>
            <a:pPr algn="ctr"/>
            <a:r>
              <a:rPr lang="en-US" sz="1275" b="1" dirty="0">
                <a:solidFill>
                  <a:prstClr val="white"/>
                </a:solidFill>
              </a:rPr>
              <a:t>2. Connect Individuals to Care</a:t>
            </a:r>
          </a:p>
        </p:txBody>
      </p:sp>
      <p:sp>
        <p:nvSpPr>
          <p:cNvPr id="14" name="TextBox 13"/>
          <p:cNvSpPr txBox="1"/>
          <p:nvPr/>
        </p:nvSpPr>
        <p:spPr>
          <a:xfrm>
            <a:off x="1395997" y="5287895"/>
            <a:ext cx="1922711" cy="288541"/>
          </a:xfrm>
          <a:prstGeom prst="rect">
            <a:avLst/>
          </a:prstGeom>
          <a:solidFill>
            <a:schemeClr val="accent6"/>
          </a:solidFill>
        </p:spPr>
        <p:txBody>
          <a:bodyPr wrap="square" rtlCol="0">
            <a:spAutoFit/>
          </a:bodyPr>
          <a:lstStyle/>
          <a:p>
            <a:pPr algn="ctr"/>
            <a:r>
              <a:rPr lang="en-US" sz="1275" b="1" dirty="0">
                <a:solidFill>
                  <a:prstClr val="white"/>
                </a:solidFill>
              </a:rPr>
              <a:t>4. Drive Results</a:t>
            </a:r>
          </a:p>
        </p:txBody>
      </p:sp>
      <p:sp>
        <p:nvSpPr>
          <p:cNvPr id="15" name="TextBox 14"/>
          <p:cNvSpPr txBox="1"/>
          <p:nvPr/>
        </p:nvSpPr>
        <p:spPr>
          <a:xfrm>
            <a:off x="5655340" y="5287853"/>
            <a:ext cx="1922711" cy="484748"/>
          </a:xfrm>
          <a:prstGeom prst="rect">
            <a:avLst/>
          </a:prstGeom>
          <a:solidFill>
            <a:schemeClr val="accent6"/>
          </a:solidFill>
        </p:spPr>
        <p:txBody>
          <a:bodyPr wrap="square" rtlCol="0">
            <a:spAutoFit/>
          </a:bodyPr>
          <a:lstStyle/>
          <a:p>
            <a:pPr algn="ctr"/>
            <a:r>
              <a:rPr lang="en-US" sz="1275" b="1" dirty="0">
                <a:solidFill>
                  <a:prstClr val="white"/>
                </a:solidFill>
              </a:rPr>
              <a:t>3. Innovate With Purpose</a:t>
            </a:r>
          </a:p>
        </p:txBody>
      </p:sp>
      <p:sp>
        <p:nvSpPr>
          <p:cNvPr id="6" name="Curved Down Arrow 5"/>
          <p:cNvSpPr/>
          <p:nvPr/>
        </p:nvSpPr>
        <p:spPr>
          <a:xfrm>
            <a:off x="3423007" y="1994703"/>
            <a:ext cx="1979471" cy="389146"/>
          </a:xfrm>
          <a:prstGeom prst="curvedDownArrow">
            <a:avLst/>
          </a:prstGeom>
          <a:solidFill>
            <a:srgbClr val="0082C8"/>
          </a:solidFill>
          <a:ln>
            <a:solidFill>
              <a:srgbClr val="008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6" name="Curved Down Arrow 15"/>
          <p:cNvSpPr/>
          <p:nvPr/>
        </p:nvSpPr>
        <p:spPr>
          <a:xfrm rot="5400000">
            <a:off x="6803882" y="3845359"/>
            <a:ext cx="1964997" cy="389146"/>
          </a:xfrm>
          <a:prstGeom prst="curvedDownArrow">
            <a:avLst>
              <a:gd name="adj1" fmla="val 29130"/>
              <a:gd name="adj2" fmla="val 50000"/>
              <a:gd name="adj3" fmla="val 25000"/>
            </a:avLst>
          </a:prstGeom>
          <a:solidFill>
            <a:srgbClr val="0082C8"/>
          </a:solidFill>
          <a:ln>
            <a:solidFill>
              <a:srgbClr val="008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8" name="Curved Down Arrow 17"/>
          <p:cNvSpPr/>
          <p:nvPr/>
        </p:nvSpPr>
        <p:spPr>
          <a:xfrm rot="10800000">
            <a:off x="3423007" y="5277706"/>
            <a:ext cx="1979471" cy="389146"/>
          </a:xfrm>
          <a:prstGeom prst="curvedDownArrow">
            <a:avLst/>
          </a:prstGeom>
          <a:solidFill>
            <a:srgbClr val="0082C8"/>
          </a:solidFill>
          <a:ln>
            <a:solidFill>
              <a:srgbClr val="008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7" name="Curved Down Arrow 16"/>
          <p:cNvSpPr/>
          <p:nvPr/>
        </p:nvSpPr>
        <p:spPr>
          <a:xfrm rot="15870518">
            <a:off x="389067" y="3776001"/>
            <a:ext cx="1979471" cy="389146"/>
          </a:xfrm>
          <a:prstGeom prst="curvedDownArrow">
            <a:avLst/>
          </a:prstGeom>
          <a:solidFill>
            <a:srgbClr val="0082C8"/>
          </a:solidFill>
          <a:ln>
            <a:solidFill>
              <a:srgbClr val="008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5968" y="1897490"/>
            <a:ext cx="1450007" cy="966671"/>
          </a:xfrm>
          <a:prstGeom prst="rect">
            <a:avLst/>
          </a:prstGeom>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68817" y="4163687"/>
            <a:ext cx="1718087" cy="1032761"/>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6427" y="4154377"/>
            <a:ext cx="1835132" cy="1051379"/>
          </a:xfrm>
          <a:prstGeom prst="rect">
            <a:avLst/>
          </a:prstGeom>
        </p:spPr>
      </p:pic>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5013" y="1840008"/>
            <a:ext cx="1114502" cy="1097189"/>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71267" y="3361911"/>
            <a:ext cx="1694000" cy="1129334"/>
          </a:xfrm>
          <a:prstGeom prst="rect">
            <a:avLst/>
          </a:prstGeom>
        </p:spPr>
      </p:pic>
      <p:sp>
        <p:nvSpPr>
          <p:cNvPr id="19" name="Title 2"/>
          <p:cNvSpPr txBox="1">
            <a:spLocks/>
          </p:cNvSpPr>
          <p:nvPr/>
        </p:nvSpPr>
        <p:spPr bwMode="auto">
          <a:xfrm>
            <a:off x="228600" y="304800"/>
            <a:ext cx="6554707" cy="60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2400">
                <a:solidFill>
                  <a:srgbClr val="0081C6"/>
                </a:solidFill>
                <a:latin typeface="Tahoma"/>
                <a:ea typeface="MS PGothic" pitchFamily="34" charset="-128"/>
                <a:cs typeface="Tahoma"/>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a:lstStyle>
          <a:p>
            <a:r>
              <a:rPr lang="en-US" b="1" kern="0" dirty="0" smtClean="0">
                <a:solidFill>
                  <a:schemeClr val="accent2"/>
                </a:solidFill>
              </a:rPr>
              <a:t>How it all works</a:t>
            </a:r>
            <a:endParaRPr lang="en-US" b="1" kern="0" dirty="0">
              <a:solidFill>
                <a:schemeClr val="accent2"/>
              </a:solidFill>
            </a:endParaRPr>
          </a:p>
        </p:txBody>
      </p:sp>
      <p:sp>
        <p:nvSpPr>
          <p:cNvPr id="22"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34</a:t>
            </a:fld>
            <a:endParaRPr lang="en-US" sz="1200" dirty="0">
              <a:solidFill>
                <a:schemeClr val="bg1"/>
              </a:solidFill>
            </a:endParaRPr>
          </a:p>
        </p:txBody>
      </p:sp>
    </p:spTree>
    <p:extLst>
      <p:ext uri="{BB962C8B-B14F-4D97-AF65-F5344CB8AC3E}">
        <p14:creationId xmlns:p14="http://schemas.microsoft.com/office/powerpoint/2010/main" val="726892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b="1" dirty="0" smtClean="0"/>
              <a:t>Data Drives Improved Health Outcomes</a:t>
            </a:r>
          </a:p>
        </p:txBody>
      </p:sp>
      <p:sp>
        <p:nvSpPr>
          <p:cNvPr id="2" name="Content Placeholder 1"/>
          <p:cNvSpPr>
            <a:spLocks noGrp="1"/>
          </p:cNvSpPr>
          <p:nvPr>
            <p:ph idx="1"/>
          </p:nvPr>
        </p:nvSpPr>
        <p:spPr>
          <a:xfrm>
            <a:off x="4191000" y="1828800"/>
            <a:ext cx="4368800" cy="4114800"/>
          </a:xfrm>
        </p:spPr>
        <p:txBody>
          <a:bodyPr/>
          <a:lstStyle/>
          <a:p>
            <a:pPr marL="0" indent="0">
              <a:spcAft>
                <a:spcPts val="0"/>
              </a:spcAft>
              <a:buClr>
                <a:schemeClr val="accent1"/>
              </a:buClr>
              <a:buFontTx/>
              <a:buNone/>
              <a:defRPr/>
            </a:pPr>
            <a:r>
              <a:rPr lang="en-US" sz="1800" b="1" dirty="0" smtClean="0">
                <a:solidFill>
                  <a:schemeClr val="tx1"/>
                </a:solidFill>
              </a:rPr>
              <a:t>Comprehensive </a:t>
            </a:r>
            <a:r>
              <a:rPr lang="en-US" sz="1800" b="1" dirty="0">
                <a:solidFill>
                  <a:schemeClr val="tx1"/>
                </a:solidFill>
              </a:rPr>
              <a:t>Clinical </a:t>
            </a:r>
            <a:r>
              <a:rPr lang="en-US" sz="1800" b="1" dirty="0" smtClean="0">
                <a:solidFill>
                  <a:schemeClr val="tx1"/>
                </a:solidFill>
              </a:rPr>
              <a:t/>
            </a:r>
            <a:br>
              <a:rPr lang="en-US" sz="1800" b="1" dirty="0" smtClean="0">
                <a:solidFill>
                  <a:schemeClr val="tx1"/>
                </a:solidFill>
              </a:rPr>
            </a:br>
            <a:r>
              <a:rPr lang="en-US" sz="1800" b="1" dirty="0" smtClean="0">
                <a:solidFill>
                  <a:schemeClr val="tx1"/>
                </a:solidFill>
              </a:rPr>
              <a:t>Blood </a:t>
            </a:r>
            <a:r>
              <a:rPr lang="en-US" sz="1800" b="1" dirty="0">
                <a:solidFill>
                  <a:schemeClr val="tx1"/>
                </a:solidFill>
              </a:rPr>
              <a:t>Test</a:t>
            </a:r>
          </a:p>
          <a:p>
            <a:pPr>
              <a:spcAft>
                <a:spcPts val="0"/>
              </a:spcAft>
              <a:defRPr/>
            </a:pPr>
            <a:r>
              <a:rPr lang="en-US" sz="1800" dirty="0">
                <a:solidFill>
                  <a:schemeClr val="tx1"/>
                </a:solidFill>
              </a:rPr>
              <a:t>Cardiovascular disease risks, </a:t>
            </a:r>
            <a:r>
              <a:rPr lang="en-US" sz="1800" dirty="0" smtClean="0">
                <a:solidFill>
                  <a:schemeClr val="tx1"/>
                </a:solidFill>
              </a:rPr>
              <a:t>high </a:t>
            </a:r>
            <a:r>
              <a:rPr lang="en-US" sz="1800" dirty="0">
                <a:solidFill>
                  <a:schemeClr val="tx1"/>
                </a:solidFill>
              </a:rPr>
              <a:t>cholesterol, </a:t>
            </a:r>
            <a:r>
              <a:rPr lang="en-US" sz="1800" dirty="0" smtClean="0">
                <a:solidFill>
                  <a:schemeClr val="tx1"/>
                </a:solidFill>
              </a:rPr>
              <a:t>high </a:t>
            </a:r>
            <a:r>
              <a:rPr lang="en-US" sz="1800" dirty="0">
                <a:solidFill>
                  <a:schemeClr val="tx1"/>
                </a:solidFill>
              </a:rPr>
              <a:t>blood pressure, </a:t>
            </a:r>
            <a:r>
              <a:rPr lang="en-US" sz="1800" dirty="0" smtClean="0">
                <a:solidFill>
                  <a:schemeClr val="tx1"/>
                </a:solidFill>
              </a:rPr>
              <a:t>diabetes</a:t>
            </a:r>
            <a:br>
              <a:rPr lang="en-US" sz="1800" dirty="0" smtClean="0">
                <a:solidFill>
                  <a:schemeClr val="tx1"/>
                </a:solidFill>
              </a:rPr>
            </a:br>
            <a:endParaRPr lang="en-US" sz="1800" dirty="0">
              <a:solidFill>
                <a:schemeClr val="tx1"/>
              </a:solidFill>
            </a:endParaRPr>
          </a:p>
          <a:p>
            <a:pPr marL="0" indent="0">
              <a:spcAft>
                <a:spcPts val="0"/>
              </a:spcAft>
              <a:buClr>
                <a:schemeClr val="accent1"/>
              </a:buClr>
              <a:buFontTx/>
              <a:buNone/>
              <a:defRPr/>
            </a:pPr>
            <a:r>
              <a:rPr lang="en-US" sz="1800" b="1" dirty="0">
                <a:solidFill>
                  <a:schemeClr val="tx1"/>
                </a:solidFill>
              </a:rPr>
              <a:t>Personal Health Report, Interactive Health Index, </a:t>
            </a:r>
            <a:r>
              <a:rPr lang="en-US" sz="1800" b="1" dirty="0" smtClean="0">
                <a:solidFill>
                  <a:schemeClr val="tx1"/>
                </a:solidFill>
              </a:rPr>
              <a:t>and </a:t>
            </a:r>
            <a:r>
              <a:rPr lang="en-US" sz="1800" b="1" dirty="0">
                <a:solidFill>
                  <a:schemeClr val="tx1"/>
                </a:solidFill>
              </a:rPr>
              <a:t>Goal</a:t>
            </a:r>
          </a:p>
          <a:p>
            <a:pPr>
              <a:spcAft>
                <a:spcPts val="0"/>
              </a:spcAft>
              <a:defRPr/>
            </a:pPr>
            <a:r>
              <a:rPr lang="en-US" sz="1800" dirty="0">
                <a:solidFill>
                  <a:schemeClr val="tx1"/>
                </a:solidFill>
              </a:rPr>
              <a:t>Printed </a:t>
            </a:r>
            <a:r>
              <a:rPr lang="en-US" sz="1800" dirty="0" smtClean="0">
                <a:solidFill>
                  <a:schemeClr val="tx1"/>
                </a:solidFill>
              </a:rPr>
              <a:t>results mailed, plus </a:t>
            </a:r>
            <a:br>
              <a:rPr lang="en-US" sz="1800" dirty="0" smtClean="0">
                <a:solidFill>
                  <a:schemeClr val="tx1"/>
                </a:solidFill>
              </a:rPr>
            </a:br>
            <a:r>
              <a:rPr lang="en-US" sz="1800" dirty="0" smtClean="0">
                <a:solidFill>
                  <a:schemeClr val="tx1"/>
                </a:solidFill>
              </a:rPr>
              <a:t>an </a:t>
            </a:r>
            <a:r>
              <a:rPr lang="en-US" sz="1800" dirty="0">
                <a:solidFill>
                  <a:schemeClr val="tx1"/>
                </a:solidFill>
              </a:rPr>
              <a:t>online virtual medical record</a:t>
            </a:r>
          </a:p>
          <a:p>
            <a:pPr>
              <a:spcAft>
                <a:spcPts val="0"/>
              </a:spcAft>
              <a:buClr>
                <a:schemeClr val="accent1"/>
              </a:buClr>
              <a:defRPr/>
            </a:pPr>
            <a:endParaRPr lang="en-US" sz="1800" dirty="0"/>
          </a:p>
          <a:p>
            <a:pPr>
              <a:spcAft>
                <a:spcPts val="0"/>
              </a:spcAft>
              <a:buClr>
                <a:schemeClr val="accent1"/>
              </a:buClr>
              <a:defRPr/>
            </a:pPr>
            <a:endParaRPr lang="en-US" sz="1800" dirty="0"/>
          </a:p>
          <a:p>
            <a:pPr>
              <a:spcAft>
                <a:spcPts val="0"/>
              </a:spcAft>
              <a:buClr>
                <a:schemeClr val="accent1"/>
              </a:buClr>
              <a:defRPr/>
            </a:pPr>
            <a:endParaRPr lang="en-US" sz="1800" dirty="0"/>
          </a:p>
          <a:p>
            <a:pPr>
              <a:spcAft>
                <a:spcPts val="0"/>
              </a:spcAft>
              <a:buClr>
                <a:schemeClr val="accent1"/>
              </a:buClr>
              <a:defRPr/>
            </a:pPr>
            <a:endParaRPr lang="en-US" sz="1800" dirty="0" smtClean="0"/>
          </a:p>
          <a:p>
            <a:pPr>
              <a:spcAft>
                <a:spcPts val="0"/>
              </a:spcAft>
              <a:buClr>
                <a:schemeClr val="accent1"/>
              </a:buClr>
              <a:defRPr/>
            </a:pPr>
            <a:endParaRPr lang="en-US" sz="1800" dirty="0" smtClean="0"/>
          </a:p>
          <a:p>
            <a:pPr>
              <a:spcAft>
                <a:spcPts val="0"/>
              </a:spcAft>
              <a:buClr>
                <a:schemeClr val="accent1"/>
              </a:buClr>
              <a:defRPr/>
            </a:pPr>
            <a:endParaRPr lang="en-US" sz="1100" dirty="0" smtClean="0"/>
          </a:p>
          <a:p>
            <a:pPr>
              <a:spcAft>
                <a:spcPts val="0"/>
              </a:spcAft>
              <a:buClr>
                <a:schemeClr val="accent1"/>
              </a:buClr>
              <a:defRPr/>
            </a:pPr>
            <a:endParaRPr lang="en-US" sz="1800" dirty="0" smtClean="0"/>
          </a:p>
          <a:p>
            <a:pPr>
              <a:spcAft>
                <a:spcPts val="0"/>
              </a:spcAft>
              <a:buClr>
                <a:schemeClr val="accent1"/>
              </a:buClr>
              <a:buFontTx/>
              <a:buNone/>
              <a:defRPr/>
            </a:pPr>
            <a:r>
              <a:rPr lang="en-US" sz="1800" dirty="0" smtClean="0"/>
              <a:t>	</a:t>
            </a:r>
          </a:p>
          <a:p>
            <a:pPr>
              <a:spcAft>
                <a:spcPts val="0"/>
              </a:spcAft>
              <a:defRPr/>
            </a:pPr>
            <a:endParaRPr lang="en-US" sz="1800" dirty="0"/>
          </a:p>
        </p:txBody>
      </p:sp>
      <p:pic>
        <p:nvPicPr>
          <p:cNvPr id="39940" name="Picture 2" descr="C:\Users\d.johnston\AppData\Local\Microsoft\Windows\Temporary Internet Files\Content.Outlook\B6FD4FLF\PersonalHealthScore-Temp.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828800"/>
            <a:ext cx="3092450" cy="4114800"/>
          </a:xfrm>
          <a:prstGeom prst="rect">
            <a:avLst/>
          </a:prstGeom>
          <a:noFill/>
          <a:ln w="9525">
            <a:solidFill>
              <a:srgbClr val="000000"/>
            </a:solidFill>
            <a:miter lim="800000"/>
            <a:headEnd/>
            <a:tailEnd/>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D2FDA099-75F9-40B2-BDB4-674A9531D254}" type="slidenum">
              <a:rPr lang="en-US" sz="1200" smtClean="0"/>
              <a:pPr>
                <a:defRPr/>
              </a:pPr>
              <a:t>35</a:t>
            </a:fld>
            <a:endParaRPr lang="en-US" sz="1200" dirty="0"/>
          </a:p>
        </p:txBody>
      </p:sp>
    </p:spTree>
    <p:extLst>
      <p:ext uri="{BB962C8B-B14F-4D97-AF65-F5344CB8AC3E}">
        <p14:creationId xmlns:p14="http://schemas.microsoft.com/office/powerpoint/2010/main" val="1537934811"/>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smtClean="0">
                <a:latin typeface="Tahoma" panose="020B0604030504040204" pitchFamily="34" charset="0"/>
                <a:ea typeface="Tahoma" panose="020B0604030504040204" pitchFamily="34" charset="0"/>
                <a:cs typeface="Tahoma" panose="020B0604030504040204" pitchFamily="34" charset="0"/>
              </a:rPr>
              <a:t>Outcome Accountability </a:t>
            </a:r>
            <a:r>
              <a:rPr lang="en-US" sz="2700" b="1" dirty="0">
                <a:latin typeface="Tahoma" panose="020B0604030504040204" pitchFamily="34" charset="0"/>
                <a:ea typeface="Tahoma" panose="020B0604030504040204" pitchFamily="34" charset="0"/>
                <a:cs typeface="Tahoma" panose="020B0604030504040204" pitchFamily="34" charset="0"/>
              </a:rPr>
              <a:t>= </a:t>
            </a:r>
            <a:r>
              <a:rPr lang="en-US" sz="2700" b="1" i="1" dirty="0">
                <a:latin typeface="Tahoma" panose="020B0604030504040204" pitchFamily="34" charset="0"/>
                <a:ea typeface="Tahoma" panose="020B0604030504040204" pitchFamily="34" charset="0"/>
                <a:cs typeface="Tahoma" panose="020B0604030504040204" pitchFamily="34" charset="0"/>
              </a:rPr>
              <a:t>Results</a:t>
            </a:r>
          </a:p>
        </p:txBody>
      </p:sp>
      <p:sp>
        <p:nvSpPr>
          <p:cNvPr id="4" name="TextBox 3"/>
          <p:cNvSpPr txBox="1"/>
          <p:nvPr/>
        </p:nvSpPr>
        <p:spPr>
          <a:xfrm>
            <a:off x="7648210" y="5715512"/>
            <a:ext cx="320240" cy="253916"/>
          </a:xfrm>
          <a:prstGeom prst="rect">
            <a:avLst/>
          </a:prstGeom>
          <a:noFill/>
        </p:spPr>
        <p:txBody>
          <a:bodyPr wrap="square" rtlCol="0">
            <a:spAutoFit/>
          </a:bodyPr>
          <a:lstStyle/>
          <a:p>
            <a:r>
              <a:rPr lang="en-US" sz="1050" dirty="0">
                <a:solidFill>
                  <a:schemeClr val="bg1"/>
                </a:solidFill>
              </a:rPr>
              <a:t>19</a:t>
            </a:r>
          </a:p>
        </p:txBody>
      </p:sp>
      <p:sp>
        <p:nvSpPr>
          <p:cNvPr id="7" name="Text Placeholder 3"/>
          <p:cNvSpPr>
            <a:spLocks noGrp="1"/>
          </p:cNvSpPr>
          <p:nvPr>
            <p:ph type="body" sz="quarter" idx="14"/>
          </p:nvPr>
        </p:nvSpPr>
        <p:spPr>
          <a:xfrm>
            <a:off x="762000" y="1676400"/>
            <a:ext cx="3889478" cy="424130"/>
          </a:xfrm>
          <a:solidFill>
            <a:schemeClr val="bg1"/>
          </a:solidFill>
        </p:spPr>
        <p:txBody>
          <a:bodyPr vert="horz"/>
          <a:lstStyle/>
          <a:p>
            <a:pPr marL="205441" indent="0">
              <a:buNone/>
            </a:pPr>
            <a:r>
              <a:rPr lang="en-US" sz="1800" b="1" dirty="0">
                <a:solidFill>
                  <a:srgbClr val="E46C0A"/>
                </a:solidFill>
                <a:cs typeface="Arial" pitchFamily="34" charset="0"/>
              </a:rPr>
              <a:t>Effective Incentive Program</a:t>
            </a:r>
          </a:p>
        </p:txBody>
      </p:sp>
      <p:sp>
        <p:nvSpPr>
          <p:cNvPr id="8" name="Text Placeholder 4"/>
          <p:cNvSpPr txBox="1">
            <a:spLocks/>
          </p:cNvSpPr>
          <p:nvPr/>
        </p:nvSpPr>
        <p:spPr>
          <a:xfrm>
            <a:off x="990600" y="2438400"/>
            <a:ext cx="3672485" cy="1128326"/>
          </a:xfrm>
          <a:prstGeom prst="rect">
            <a:avLst/>
          </a:prstGeom>
        </p:spPr>
        <p:txBody>
          <a:bodyPr/>
          <a:lstStyle>
            <a:lvl1pPr marL="342402" indent="-342402" algn="l" defTabSz="456535" rtl="0" eaLnBrk="1" latinLnBrk="0" hangingPunct="1">
              <a:spcBef>
                <a:spcPct val="20000"/>
              </a:spcBef>
              <a:buFont typeface="Arial"/>
              <a:buChar char="•"/>
              <a:defRPr sz="3200" kern="1200">
                <a:solidFill>
                  <a:schemeClr val="tx1"/>
                </a:solidFill>
                <a:latin typeface="+mn-lt"/>
                <a:ea typeface="+mn-ea"/>
                <a:cs typeface="+mn-cs"/>
              </a:defRPr>
            </a:lvl1pPr>
            <a:lvl2pPr marL="741872" indent="-285336" algn="l" defTabSz="456535" rtl="0" eaLnBrk="1" latinLnBrk="0" hangingPunct="1">
              <a:spcBef>
                <a:spcPct val="20000"/>
              </a:spcBef>
              <a:buFont typeface="Arial"/>
              <a:buChar char="–"/>
              <a:defRPr sz="2800" kern="1200">
                <a:solidFill>
                  <a:schemeClr val="tx1"/>
                </a:solidFill>
                <a:latin typeface="+mn-lt"/>
                <a:ea typeface="+mn-ea"/>
                <a:cs typeface="+mn-cs"/>
              </a:defRPr>
            </a:lvl2pPr>
            <a:lvl3pPr marL="1141345" indent="-228269" algn="l" defTabSz="456535" rtl="0" eaLnBrk="1" latinLnBrk="0" hangingPunct="1">
              <a:spcBef>
                <a:spcPct val="20000"/>
              </a:spcBef>
              <a:buFont typeface="Arial"/>
              <a:buChar char="•"/>
              <a:defRPr sz="2400" kern="1200">
                <a:solidFill>
                  <a:schemeClr val="tx1"/>
                </a:solidFill>
                <a:latin typeface="+mn-lt"/>
                <a:ea typeface="+mn-ea"/>
                <a:cs typeface="+mn-cs"/>
              </a:defRPr>
            </a:lvl3pPr>
            <a:lvl4pPr marL="1597878" indent="-228269" algn="l" defTabSz="456535" rtl="0" eaLnBrk="1" latinLnBrk="0" hangingPunct="1">
              <a:spcBef>
                <a:spcPct val="20000"/>
              </a:spcBef>
              <a:buFont typeface="Arial"/>
              <a:buChar char="–"/>
              <a:defRPr sz="2000" kern="1200">
                <a:solidFill>
                  <a:schemeClr val="tx1"/>
                </a:solidFill>
                <a:latin typeface="+mn-lt"/>
                <a:ea typeface="+mn-ea"/>
                <a:cs typeface="+mn-cs"/>
              </a:defRPr>
            </a:lvl4pPr>
            <a:lvl5pPr marL="2054417" indent="-228269" algn="l" defTabSz="456535" rtl="0" eaLnBrk="1" latinLnBrk="0" hangingPunct="1">
              <a:spcBef>
                <a:spcPct val="20000"/>
              </a:spcBef>
              <a:buFont typeface="Arial"/>
              <a:buChar char="»"/>
              <a:defRPr sz="2000" kern="1200">
                <a:solidFill>
                  <a:schemeClr val="tx1"/>
                </a:solidFill>
                <a:latin typeface="+mn-lt"/>
                <a:ea typeface="+mn-ea"/>
                <a:cs typeface="+mn-cs"/>
              </a:defRPr>
            </a:lvl5pPr>
            <a:lvl6pPr marL="2510953" indent="-228269" algn="l" defTabSz="456535" rtl="0" eaLnBrk="1" latinLnBrk="0" hangingPunct="1">
              <a:spcBef>
                <a:spcPct val="20000"/>
              </a:spcBef>
              <a:buFont typeface="Arial"/>
              <a:buChar char="•"/>
              <a:defRPr sz="2000" kern="1200">
                <a:solidFill>
                  <a:schemeClr val="tx1"/>
                </a:solidFill>
                <a:latin typeface="+mn-lt"/>
                <a:ea typeface="+mn-ea"/>
                <a:cs typeface="+mn-cs"/>
              </a:defRPr>
            </a:lvl6pPr>
            <a:lvl7pPr marL="2967491" indent="-228269" algn="l" defTabSz="456535" rtl="0" eaLnBrk="1" latinLnBrk="0" hangingPunct="1">
              <a:spcBef>
                <a:spcPct val="20000"/>
              </a:spcBef>
              <a:buFont typeface="Arial"/>
              <a:buChar char="•"/>
              <a:defRPr sz="2000" kern="1200">
                <a:solidFill>
                  <a:schemeClr val="tx1"/>
                </a:solidFill>
                <a:latin typeface="+mn-lt"/>
                <a:ea typeface="+mn-ea"/>
                <a:cs typeface="+mn-cs"/>
              </a:defRPr>
            </a:lvl7pPr>
            <a:lvl8pPr marL="3424028" indent="-228269" algn="l" defTabSz="456535" rtl="0" eaLnBrk="1" latinLnBrk="0" hangingPunct="1">
              <a:spcBef>
                <a:spcPct val="20000"/>
              </a:spcBef>
              <a:buFont typeface="Arial"/>
              <a:buChar char="•"/>
              <a:defRPr sz="2000" kern="1200">
                <a:solidFill>
                  <a:schemeClr val="tx1"/>
                </a:solidFill>
                <a:latin typeface="+mn-lt"/>
                <a:ea typeface="+mn-ea"/>
                <a:cs typeface="+mn-cs"/>
              </a:defRPr>
            </a:lvl8pPr>
            <a:lvl9pPr marL="3880564" indent="-228269" algn="l" defTabSz="456535" rtl="0" eaLnBrk="1" latinLnBrk="0" hangingPunct="1">
              <a:spcBef>
                <a:spcPct val="20000"/>
              </a:spcBef>
              <a:buFont typeface="Arial"/>
              <a:buChar char="•"/>
              <a:defRPr sz="2000" kern="1200">
                <a:solidFill>
                  <a:schemeClr val="tx1"/>
                </a:solidFill>
                <a:latin typeface="+mn-lt"/>
                <a:ea typeface="+mn-ea"/>
                <a:cs typeface="+mn-cs"/>
              </a:defRPr>
            </a:lvl9pPr>
          </a:lstStyle>
          <a:p>
            <a:pPr marL="133350" indent="-133350">
              <a:buClr>
                <a:srgbClr val="F58620"/>
              </a:buClr>
              <a:buFont typeface="Arial" panose="020B0604020202020204" pitchFamily="34" charset="0"/>
              <a:buChar char="•"/>
            </a:pPr>
            <a:r>
              <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rPr>
              <a:t>Targets controllable health factors</a:t>
            </a:r>
          </a:p>
          <a:p>
            <a:pPr marL="133350" indent="-133350">
              <a:buClr>
                <a:srgbClr val="F58620"/>
              </a:buClr>
              <a:buFont typeface="Arial" panose="020B0604020202020204" pitchFamily="34" charset="0"/>
              <a:buChar char="•"/>
            </a:pPr>
            <a:endPar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endParaRPr>
          </a:p>
          <a:p>
            <a:pPr marL="133350" indent="-133350">
              <a:buClr>
                <a:srgbClr val="F58620"/>
              </a:buClr>
              <a:buFont typeface="Arial" panose="020B0604020202020204" pitchFamily="34" charset="0"/>
              <a:buChar char="•"/>
            </a:pPr>
            <a:r>
              <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rPr>
              <a:t>Achievable goals based on clinical standards</a:t>
            </a:r>
          </a:p>
          <a:p>
            <a:pPr marL="133350" indent="-133350">
              <a:buClr>
                <a:srgbClr val="F58620"/>
              </a:buClr>
              <a:buFont typeface="Arial" panose="020B0604020202020204" pitchFamily="34" charset="0"/>
              <a:buChar char="•"/>
            </a:pPr>
            <a:endPar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endParaRPr>
          </a:p>
          <a:p>
            <a:pPr marL="133350" indent="-133350">
              <a:buClr>
                <a:srgbClr val="F58620"/>
              </a:buClr>
              <a:buFont typeface="Arial" panose="020B0604020202020204" pitchFamily="34" charset="0"/>
              <a:buChar char="•"/>
            </a:pPr>
            <a:r>
              <a:rPr lang="en-US" sz="1425" b="1" dirty="0">
                <a:solidFill>
                  <a:srgbClr val="0081C6"/>
                </a:solidFill>
                <a:latin typeface="Tahoma" panose="020B0604030504040204" pitchFamily="34" charset="0"/>
                <a:ea typeface="Tahoma" panose="020B0604030504040204" pitchFamily="34" charset="0"/>
                <a:cs typeface="Tahoma" panose="020B0604030504040204" pitchFamily="34" charset="0"/>
              </a:rPr>
              <a:t>71%</a:t>
            </a:r>
            <a:r>
              <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rPr>
              <a:t> of members reach their health goal</a:t>
            </a:r>
          </a:p>
          <a:p>
            <a:pPr marL="133350" indent="-133350">
              <a:buClr>
                <a:srgbClr val="F58620"/>
              </a:buClr>
              <a:buFont typeface="Arial" panose="020B0604020202020204" pitchFamily="34" charset="0"/>
              <a:buChar char="•"/>
            </a:pPr>
            <a:endPar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endParaRPr>
          </a:p>
          <a:p>
            <a:pPr marL="133350" indent="-133350">
              <a:buClr>
                <a:srgbClr val="F58620"/>
              </a:buClr>
              <a:buFont typeface="Arial" panose="020B0604020202020204" pitchFamily="34" charset="0"/>
              <a:buChar char="•"/>
            </a:pPr>
            <a:r>
              <a:rPr lang="en-US" sz="1425" b="1" dirty="0">
                <a:solidFill>
                  <a:srgbClr val="0081C6"/>
                </a:solidFill>
                <a:latin typeface="Tahoma" panose="020B0604030504040204" pitchFamily="34" charset="0"/>
                <a:ea typeface="Tahoma" panose="020B0604030504040204" pitchFamily="34" charset="0"/>
                <a:cs typeface="Tahoma" panose="020B0604030504040204" pitchFamily="34" charset="0"/>
              </a:rPr>
              <a:t>76% </a:t>
            </a:r>
            <a:r>
              <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rPr>
              <a:t>of members </a:t>
            </a:r>
            <a:r>
              <a:rPr lang="en-US" sz="1425" b="1" dirty="0">
                <a:solidFill>
                  <a:srgbClr val="0081C6"/>
                </a:solidFill>
                <a:latin typeface="Tahoma" panose="020B0604030504040204" pitchFamily="34" charset="0"/>
                <a:ea typeface="Tahoma" panose="020B0604030504040204" pitchFamily="34" charset="0"/>
                <a:cs typeface="Tahoma" panose="020B0604030504040204" pitchFamily="34" charset="0"/>
              </a:rPr>
              <a:t>with website activity </a:t>
            </a:r>
            <a:r>
              <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rPr>
              <a:t>reach health goal</a:t>
            </a:r>
          </a:p>
          <a:p>
            <a:pPr marL="133350" indent="-133350">
              <a:buClr>
                <a:srgbClr val="F58620"/>
              </a:buClr>
              <a:buFont typeface="Arial" panose="020B0604020202020204" pitchFamily="34" charset="0"/>
              <a:buChar char="•"/>
            </a:pPr>
            <a:endPar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endParaRPr>
          </a:p>
          <a:p>
            <a:pPr marL="133350" indent="-133350">
              <a:buClr>
                <a:srgbClr val="F58620"/>
              </a:buClr>
              <a:buFont typeface="Arial" panose="020B0604020202020204" pitchFamily="34" charset="0"/>
              <a:buChar char="•"/>
            </a:pPr>
            <a:r>
              <a:rPr lang="en-US" sz="1425" b="1" dirty="0">
                <a:solidFill>
                  <a:srgbClr val="0081C6"/>
                </a:solidFill>
                <a:latin typeface="Tahoma" panose="020B0604030504040204" pitchFamily="34" charset="0"/>
                <a:ea typeface="Tahoma" panose="020B0604030504040204" pitchFamily="34" charset="0"/>
                <a:cs typeface="Tahoma" panose="020B0604030504040204" pitchFamily="34" charset="0"/>
              </a:rPr>
              <a:t>22 point </a:t>
            </a:r>
            <a:r>
              <a:rPr lang="en-US" sz="1425" dirty="0">
                <a:solidFill>
                  <a:srgbClr val="0081C6"/>
                </a:solidFill>
                <a:latin typeface="Tahoma" panose="020B0604030504040204" pitchFamily="34" charset="0"/>
                <a:ea typeface="Tahoma" panose="020B0604030504040204" pitchFamily="34" charset="0"/>
                <a:cs typeface="Tahoma" panose="020B0604030504040204" pitchFamily="34" charset="0"/>
              </a:rPr>
              <a:t>improvement when emotional distress is resolved</a:t>
            </a:r>
          </a:p>
        </p:txBody>
      </p:sp>
      <p:pic>
        <p:nvPicPr>
          <p:cNvPr id="10" name="Picture 2" descr="C:\Users\d.johnston\AppData\Local\Microsoft\Windows\Temporary Internet Files\Content.Outlook\B6FD4FLF\PersonalHealthScore-Temp.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8150" y="1676400"/>
            <a:ext cx="3092450" cy="4114800"/>
          </a:xfrm>
          <a:prstGeom prst="rect">
            <a:avLst/>
          </a:prstGeom>
          <a:noFill/>
          <a:ln w="9525">
            <a:solidFill>
              <a:srgbClr val="000000"/>
            </a:solidFill>
            <a:miter lim="800000"/>
            <a:headEnd/>
            <a:tailEnd/>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1" name="Slide Number Placeholder 2"/>
          <p:cNvSpPr txBox="1">
            <a:spLocks/>
          </p:cNvSpPr>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2000" b="0" kern="1200">
                <a:solidFill>
                  <a:srgbClr val="F7F9D8"/>
                </a:solidFill>
                <a:latin typeface="Tahoma" pitchFamily="34" charset="0"/>
                <a:ea typeface="Tahoma" pitchFamily="34" charset="0"/>
                <a:cs typeface="Tahoma" pitchFamily="34" charset="0"/>
              </a:defRPr>
            </a:lvl1pPr>
            <a:lvl2pPr marL="457200" algn="l" rtl="0" fontAlgn="base">
              <a:spcBef>
                <a:spcPct val="0"/>
              </a:spcBef>
              <a:spcAft>
                <a:spcPct val="0"/>
              </a:spcAft>
              <a:defRPr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a:lstStyle>
          <a:p>
            <a:pPr algn="r">
              <a:defRPr/>
            </a:pPr>
            <a:fld id="{296BEDC4-C29D-9640-86D9-04D301DBC35C}" type="slidenum">
              <a:rPr lang="en-US" sz="1200" smtClean="0">
                <a:solidFill>
                  <a:schemeClr val="bg1"/>
                </a:solidFill>
              </a:rPr>
              <a:pPr algn="r">
                <a:defRPr/>
              </a:pPr>
              <a:t>36</a:t>
            </a:fld>
            <a:endParaRPr lang="en-US" sz="1200" dirty="0">
              <a:solidFill>
                <a:schemeClr val="bg1"/>
              </a:solidFill>
            </a:endParaRPr>
          </a:p>
        </p:txBody>
      </p:sp>
    </p:spTree>
    <p:extLst>
      <p:ext uri="{BB962C8B-B14F-4D97-AF65-F5344CB8AC3E}">
        <p14:creationId xmlns:p14="http://schemas.microsoft.com/office/powerpoint/2010/main" val="144125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1372314"/>
            <a:ext cx="4050507" cy="4876800"/>
          </a:xfrm>
        </p:spPr>
        <p:txBody>
          <a:bodyPr>
            <a:normAutofit/>
          </a:bodyPr>
          <a:lstStyle/>
          <a:p>
            <a:pPr marL="0" indent="0">
              <a:buNone/>
            </a:pPr>
            <a:r>
              <a:rPr lang="en-US" u="sng" dirty="0">
                <a:solidFill>
                  <a:schemeClr val="tx1"/>
                </a:solidFill>
              </a:rPr>
              <a:t>Employees</a:t>
            </a:r>
          </a:p>
          <a:p>
            <a:pPr marL="0" indent="0">
              <a:buNone/>
            </a:pPr>
            <a:r>
              <a:rPr lang="en-US" dirty="0" smtClean="0">
                <a:solidFill>
                  <a:schemeClr val="tx1"/>
                </a:solidFill>
              </a:rPr>
              <a:t>Workload</a:t>
            </a:r>
            <a:endParaRPr lang="en-US" dirty="0">
              <a:solidFill>
                <a:schemeClr val="tx1"/>
              </a:solidFill>
            </a:endParaRPr>
          </a:p>
          <a:p>
            <a:pPr marL="0" indent="0">
              <a:buNone/>
            </a:pPr>
            <a:r>
              <a:rPr lang="en-US" dirty="0">
                <a:solidFill>
                  <a:schemeClr val="tx1"/>
                </a:solidFill>
              </a:rPr>
              <a:t>Supervisor conflict</a:t>
            </a:r>
          </a:p>
          <a:p>
            <a:pPr marL="0" indent="0">
              <a:buNone/>
            </a:pPr>
            <a:r>
              <a:rPr lang="en-US" dirty="0">
                <a:solidFill>
                  <a:schemeClr val="tx1"/>
                </a:solidFill>
              </a:rPr>
              <a:t>Relationship problems</a:t>
            </a:r>
          </a:p>
          <a:p>
            <a:pPr marL="0" indent="0">
              <a:buNone/>
            </a:pPr>
            <a:r>
              <a:rPr lang="en-US" dirty="0">
                <a:solidFill>
                  <a:schemeClr val="tx1"/>
                </a:solidFill>
              </a:rPr>
              <a:t>Parenting/elder care</a:t>
            </a:r>
          </a:p>
          <a:p>
            <a:pPr marL="0" indent="0">
              <a:buNone/>
            </a:pPr>
            <a:r>
              <a:rPr lang="en-US" dirty="0">
                <a:solidFill>
                  <a:schemeClr val="tx1"/>
                </a:solidFill>
              </a:rPr>
              <a:t>Sleep</a:t>
            </a:r>
          </a:p>
          <a:p>
            <a:pPr marL="0" indent="0">
              <a:buNone/>
            </a:pPr>
            <a:r>
              <a:rPr lang="en-US" dirty="0">
                <a:solidFill>
                  <a:schemeClr val="tx1"/>
                </a:solidFill>
              </a:rPr>
              <a:t>Job dissatisfaction</a:t>
            </a:r>
          </a:p>
          <a:p>
            <a:pPr marL="0" indent="0">
              <a:buNone/>
            </a:pPr>
            <a:r>
              <a:rPr lang="en-US" dirty="0">
                <a:solidFill>
                  <a:schemeClr val="tx1"/>
                </a:solidFill>
              </a:rPr>
              <a:t>Physical health problems</a:t>
            </a:r>
          </a:p>
          <a:p>
            <a:pPr marL="0" indent="0">
              <a:buNone/>
            </a:pPr>
            <a:r>
              <a:rPr lang="en-US" dirty="0">
                <a:solidFill>
                  <a:schemeClr val="tx1"/>
                </a:solidFill>
              </a:rPr>
              <a:t>Finances</a:t>
            </a:r>
          </a:p>
        </p:txBody>
      </p:sp>
      <p:sp>
        <p:nvSpPr>
          <p:cNvPr id="3" name="Title 2"/>
          <p:cNvSpPr>
            <a:spLocks noGrp="1"/>
          </p:cNvSpPr>
          <p:nvPr>
            <p:ph type="title"/>
          </p:nvPr>
        </p:nvSpPr>
        <p:spPr>
          <a:xfrm>
            <a:off x="228600" y="304800"/>
            <a:ext cx="6554707" cy="603442"/>
          </a:xfrm>
        </p:spPr>
        <p:txBody>
          <a:bodyPr/>
          <a:lstStyle/>
          <a:p>
            <a:r>
              <a:rPr lang="en-US" b="1" dirty="0"/>
              <a:t>Sources of College/University Distress</a:t>
            </a:r>
          </a:p>
        </p:txBody>
      </p:sp>
      <p:sp>
        <p:nvSpPr>
          <p:cNvPr id="4" name="Text Placeholder 3"/>
          <p:cNvSpPr>
            <a:spLocks noGrp="1"/>
          </p:cNvSpPr>
          <p:nvPr>
            <p:ph type="body" sz="quarter" idx="14"/>
          </p:nvPr>
        </p:nvSpPr>
        <p:spPr>
          <a:xfrm>
            <a:off x="4769965" y="1371600"/>
            <a:ext cx="4358795" cy="4876800"/>
          </a:xfrm>
        </p:spPr>
        <p:txBody>
          <a:bodyPr>
            <a:normAutofit/>
          </a:bodyPr>
          <a:lstStyle/>
          <a:p>
            <a:pPr marL="0" indent="0">
              <a:buNone/>
            </a:pPr>
            <a:r>
              <a:rPr lang="en-US" u="sng" dirty="0">
                <a:solidFill>
                  <a:schemeClr val="tx1"/>
                </a:solidFill>
              </a:rPr>
              <a:t>Students</a:t>
            </a:r>
          </a:p>
          <a:p>
            <a:pPr marL="0" indent="0">
              <a:buNone/>
            </a:pPr>
            <a:r>
              <a:rPr lang="en-US" dirty="0" smtClean="0">
                <a:solidFill>
                  <a:schemeClr val="tx1"/>
                </a:solidFill>
              </a:rPr>
              <a:t>Academics </a:t>
            </a:r>
            <a:endParaRPr lang="en-US" dirty="0">
              <a:solidFill>
                <a:schemeClr val="tx1"/>
              </a:solidFill>
            </a:endParaRPr>
          </a:p>
          <a:p>
            <a:pPr marL="0" indent="0">
              <a:buNone/>
            </a:pPr>
            <a:r>
              <a:rPr lang="en-US" dirty="0">
                <a:solidFill>
                  <a:schemeClr val="tx1"/>
                </a:solidFill>
              </a:rPr>
              <a:t>Advisor conflict</a:t>
            </a:r>
          </a:p>
          <a:p>
            <a:pPr marL="0" indent="0">
              <a:buNone/>
            </a:pPr>
            <a:r>
              <a:rPr lang="en-US" dirty="0">
                <a:solidFill>
                  <a:schemeClr val="tx1"/>
                </a:solidFill>
              </a:rPr>
              <a:t>Relationship problems</a:t>
            </a:r>
          </a:p>
          <a:p>
            <a:pPr marL="0" indent="0">
              <a:buNone/>
            </a:pPr>
            <a:r>
              <a:rPr lang="en-US" dirty="0">
                <a:solidFill>
                  <a:schemeClr val="tx1"/>
                </a:solidFill>
              </a:rPr>
              <a:t>Family problems</a:t>
            </a:r>
          </a:p>
          <a:p>
            <a:pPr marL="0" indent="0">
              <a:buNone/>
            </a:pPr>
            <a:r>
              <a:rPr lang="en-US" dirty="0">
                <a:solidFill>
                  <a:schemeClr val="tx1"/>
                </a:solidFill>
              </a:rPr>
              <a:t>Sleep</a:t>
            </a:r>
          </a:p>
          <a:p>
            <a:pPr marL="0" indent="0">
              <a:buNone/>
            </a:pPr>
            <a:r>
              <a:rPr lang="en-US" dirty="0">
                <a:solidFill>
                  <a:schemeClr val="tx1"/>
                </a:solidFill>
              </a:rPr>
              <a:t>Career uncertainty</a:t>
            </a:r>
          </a:p>
          <a:p>
            <a:pPr marL="0" indent="0">
              <a:buNone/>
            </a:pPr>
            <a:r>
              <a:rPr lang="en-US" dirty="0">
                <a:solidFill>
                  <a:schemeClr val="tx1"/>
                </a:solidFill>
              </a:rPr>
              <a:t>Physical health problems</a:t>
            </a:r>
          </a:p>
          <a:p>
            <a:pPr marL="0" indent="0">
              <a:buNone/>
            </a:pPr>
            <a:r>
              <a:rPr lang="en-US" dirty="0">
                <a:solidFill>
                  <a:schemeClr val="tx1"/>
                </a:solidFill>
              </a:rPr>
              <a:t>Finances</a:t>
            </a:r>
          </a:p>
        </p:txBody>
      </p:sp>
      <p:sp>
        <p:nvSpPr>
          <p:cNvPr id="5"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37</a:t>
            </a:fld>
            <a:endParaRPr lang="en-US" sz="1200" dirty="0">
              <a:solidFill>
                <a:schemeClr val="bg1"/>
              </a:solidFill>
            </a:endParaRPr>
          </a:p>
        </p:txBody>
      </p:sp>
    </p:spTree>
    <p:extLst>
      <p:ext uri="{BB962C8B-B14F-4D97-AF65-F5344CB8AC3E}">
        <p14:creationId xmlns:p14="http://schemas.microsoft.com/office/powerpoint/2010/main" val="4149687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500"/>
                                        <p:tgtEl>
                                          <p:spTgt spid="2">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500"/>
                                        <p:tgtEl>
                                          <p:spTgt spid="2">
                                            <p:txEl>
                                              <p:pRg st="6" end="6"/>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fade">
                                      <p:cBhvr>
                                        <p:cTn id="51" dur="500"/>
                                        <p:tgtEl>
                                          <p:spTgt spid="2">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fade">
                                      <p:cBhvr>
                                        <p:cTn id="5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latin typeface="Tahoma" panose="020B0604030504040204" pitchFamily="34" charset="0"/>
                <a:ea typeface="Tahoma" panose="020B0604030504040204" pitchFamily="34" charset="0"/>
                <a:cs typeface="Tahoma" panose="020B0604030504040204" pitchFamily="34" charset="0"/>
              </a:rPr>
              <a:t>Mind-Body </a:t>
            </a:r>
            <a:r>
              <a:rPr lang="en-US" sz="2700" b="1" i="1" dirty="0">
                <a:latin typeface="Tahoma" panose="020B0604030504040204" pitchFamily="34" charset="0"/>
                <a:ea typeface="Tahoma" panose="020B0604030504040204" pitchFamily="34" charset="0"/>
                <a:cs typeface="Tahoma" panose="020B0604030504040204" pitchFamily="34" charset="0"/>
              </a:rPr>
              <a:t>Connection</a:t>
            </a:r>
          </a:p>
        </p:txBody>
      </p:sp>
      <p:sp>
        <p:nvSpPr>
          <p:cNvPr id="3" name="Text Placeholder 2"/>
          <p:cNvSpPr>
            <a:spLocks noGrp="1"/>
          </p:cNvSpPr>
          <p:nvPr>
            <p:ph type="body" sz="quarter" idx="14"/>
          </p:nvPr>
        </p:nvSpPr>
        <p:spPr>
          <a:xfrm>
            <a:off x="228600" y="1219200"/>
            <a:ext cx="6380189" cy="3253598"/>
          </a:xfrm>
        </p:spPr>
        <p:txBody>
          <a:bodyPr/>
          <a:lstStyle/>
          <a:p>
            <a:pPr marL="205740" indent="0">
              <a:buNone/>
            </a:pPr>
            <a:r>
              <a:rPr lang="en-US" sz="1725" b="1" dirty="0">
                <a:solidFill>
                  <a:srgbClr val="F58620"/>
                </a:solidFill>
              </a:rPr>
              <a:t>Health Coaching &amp; Emotional Health Risk</a:t>
            </a:r>
          </a:p>
          <a:p>
            <a:pPr lvl="1">
              <a:buClr>
                <a:srgbClr val="F89728"/>
              </a:buClr>
              <a:buFont typeface="Arial" panose="020B0604020202020204" pitchFamily="34" charset="0"/>
              <a:buChar char="•"/>
            </a:pPr>
            <a:r>
              <a:rPr lang="en-US" sz="1650" dirty="0">
                <a:solidFill>
                  <a:srgbClr val="0081C6"/>
                </a:solidFill>
              </a:rPr>
              <a:t>Intervention based on DASS 21* </a:t>
            </a:r>
          </a:p>
          <a:p>
            <a:pPr lvl="1">
              <a:buClr>
                <a:srgbClr val="F89728"/>
              </a:buClr>
              <a:buFont typeface="Arial" panose="020B0604020202020204" pitchFamily="34" charset="0"/>
              <a:buChar char="•"/>
            </a:pPr>
            <a:r>
              <a:rPr lang="en-US" sz="1650" dirty="0">
                <a:solidFill>
                  <a:srgbClr val="0081C6"/>
                </a:solidFill>
              </a:rPr>
              <a:t>Outreach - Licensed Behavioral Health Clinicians </a:t>
            </a:r>
          </a:p>
          <a:p>
            <a:pPr lvl="1">
              <a:buClr>
                <a:srgbClr val="F89728"/>
              </a:buClr>
              <a:buFont typeface="Arial" panose="020B0604020202020204" pitchFamily="34" charset="0"/>
              <a:buChar char="•"/>
            </a:pPr>
            <a:r>
              <a:rPr lang="en-US" sz="1650" dirty="0">
                <a:solidFill>
                  <a:srgbClr val="0081C6"/>
                </a:solidFill>
              </a:rPr>
              <a:t>Connection to Care: EAP and internal resources</a:t>
            </a:r>
          </a:p>
          <a:p>
            <a:pPr lvl="1">
              <a:buClr>
                <a:srgbClr val="F89728"/>
              </a:buClr>
              <a:buFont typeface="Arial" panose="020B0604020202020204" pitchFamily="34" charset="0"/>
              <a:buChar char="•"/>
            </a:pPr>
            <a:endParaRPr lang="en-US" sz="1725" dirty="0">
              <a:solidFill>
                <a:srgbClr val="0081C6"/>
              </a:solidFill>
            </a:endParaRPr>
          </a:p>
          <a:p>
            <a:pPr marL="205740" indent="0">
              <a:buNone/>
            </a:pPr>
            <a:r>
              <a:rPr lang="en-US" sz="1725" b="1" dirty="0">
                <a:solidFill>
                  <a:srgbClr val="F58620"/>
                </a:solidFill>
              </a:rPr>
              <a:t>Year Round Interventions and Resources</a:t>
            </a:r>
          </a:p>
          <a:p>
            <a:pPr lvl="1">
              <a:buClr>
                <a:srgbClr val="F58620"/>
              </a:buClr>
              <a:buFont typeface="Arial" panose="020B0604020202020204" pitchFamily="34" charset="0"/>
              <a:buChar char="•"/>
            </a:pPr>
            <a:r>
              <a:rPr lang="en-US" sz="1650" dirty="0">
                <a:solidFill>
                  <a:srgbClr val="0081C6"/>
                </a:solidFill>
              </a:rPr>
              <a:t>Personalized Communication </a:t>
            </a:r>
          </a:p>
          <a:p>
            <a:pPr lvl="1">
              <a:buClr>
                <a:srgbClr val="F58620"/>
              </a:buClr>
              <a:buFont typeface="Arial" panose="020B0604020202020204" pitchFamily="34" charset="0"/>
              <a:buChar char="•"/>
            </a:pPr>
            <a:r>
              <a:rPr lang="en-US" sz="1650" dirty="0">
                <a:solidFill>
                  <a:srgbClr val="0081C6"/>
                </a:solidFill>
              </a:rPr>
              <a:t>Action Steps Link Physical &amp; Emotional Health: </a:t>
            </a:r>
          </a:p>
          <a:p>
            <a:pPr marL="856319" lvl="2" indent="-214313">
              <a:buClr>
                <a:srgbClr val="F58620"/>
              </a:buClr>
              <a:buFont typeface="Courier New" panose="02070309020205020404" pitchFamily="49" charset="0"/>
              <a:buChar char="o"/>
            </a:pPr>
            <a:r>
              <a:rPr lang="en-US" sz="1350" dirty="0">
                <a:solidFill>
                  <a:srgbClr val="0081C6"/>
                </a:solidFill>
              </a:rPr>
              <a:t>    </a:t>
            </a:r>
            <a:r>
              <a:rPr lang="en-US" sz="1350" dirty="0" smtClean="0">
                <a:solidFill>
                  <a:srgbClr val="0081C6"/>
                </a:solidFill>
              </a:rPr>
              <a:t> </a:t>
            </a:r>
            <a:r>
              <a:rPr lang="en-US" dirty="0" smtClean="0">
                <a:solidFill>
                  <a:srgbClr val="0081C6"/>
                </a:solidFill>
              </a:rPr>
              <a:t>Personal </a:t>
            </a:r>
            <a:r>
              <a:rPr lang="en-US" dirty="0">
                <a:solidFill>
                  <a:srgbClr val="0081C6"/>
                </a:solidFill>
              </a:rPr>
              <a:t>Health Report </a:t>
            </a:r>
          </a:p>
          <a:p>
            <a:pPr marL="856319" lvl="2" indent="-214313">
              <a:buClr>
                <a:srgbClr val="F58620"/>
              </a:buClr>
              <a:buFont typeface="Courier New" panose="02070309020205020404" pitchFamily="49" charset="0"/>
              <a:buChar char="o"/>
            </a:pPr>
            <a:r>
              <a:rPr lang="en-US" dirty="0">
                <a:solidFill>
                  <a:srgbClr val="0081C6"/>
                </a:solidFill>
              </a:rPr>
              <a:t>    Behavioral Risk Assessment</a:t>
            </a:r>
          </a:p>
          <a:p>
            <a:pPr marL="856319" lvl="2" indent="-214313">
              <a:buClr>
                <a:srgbClr val="F58620"/>
              </a:buClr>
              <a:buFont typeface="Courier New" panose="02070309020205020404" pitchFamily="49" charset="0"/>
              <a:buChar char="o"/>
            </a:pPr>
            <a:r>
              <a:rPr lang="en-US" dirty="0">
                <a:solidFill>
                  <a:srgbClr val="0081C6"/>
                </a:solidFill>
              </a:rPr>
              <a:t>    Member Portal</a:t>
            </a:r>
            <a:endParaRPr lang="en-US" b="1" dirty="0">
              <a:solidFill>
                <a:srgbClr val="F58620"/>
              </a:solidFill>
            </a:endParaRPr>
          </a:p>
          <a:p>
            <a:pPr marL="205740" indent="0">
              <a:buNone/>
            </a:pPr>
            <a:endParaRPr lang="en-US" sz="1725" b="1" dirty="0">
              <a:solidFill>
                <a:srgbClr val="F58620"/>
              </a:solidFill>
            </a:endParaRPr>
          </a:p>
        </p:txBody>
      </p:sp>
      <p:sp>
        <p:nvSpPr>
          <p:cNvPr id="4" name="TextBox 3"/>
          <p:cNvSpPr txBox="1"/>
          <p:nvPr/>
        </p:nvSpPr>
        <p:spPr>
          <a:xfrm>
            <a:off x="7648210" y="5715512"/>
            <a:ext cx="320240" cy="253916"/>
          </a:xfrm>
          <a:prstGeom prst="rect">
            <a:avLst/>
          </a:prstGeom>
          <a:noFill/>
        </p:spPr>
        <p:txBody>
          <a:bodyPr wrap="square" rtlCol="0">
            <a:spAutoFit/>
          </a:bodyPr>
          <a:lstStyle/>
          <a:p>
            <a:r>
              <a:rPr lang="en-US" sz="1050" dirty="0">
                <a:solidFill>
                  <a:schemeClr val="bg1"/>
                </a:solidFill>
              </a:rPr>
              <a:t>19</a:t>
            </a:r>
          </a:p>
        </p:txBody>
      </p:sp>
      <p:sp>
        <p:nvSpPr>
          <p:cNvPr id="5" name="TextBox 4"/>
          <p:cNvSpPr txBox="1"/>
          <p:nvPr/>
        </p:nvSpPr>
        <p:spPr>
          <a:xfrm>
            <a:off x="1524000" y="5791200"/>
            <a:ext cx="2886075" cy="276999"/>
          </a:xfrm>
          <a:prstGeom prst="rect">
            <a:avLst/>
          </a:prstGeom>
          <a:noFill/>
        </p:spPr>
        <p:txBody>
          <a:bodyPr wrap="square" rtlCol="0">
            <a:spAutoFit/>
          </a:bodyPr>
          <a:lstStyle/>
          <a:p>
            <a:r>
              <a:rPr lang="en-US" sz="1200" u="sng" dirty="0">
                <a:solidFill>
                  <a:srgbClr val="FF9966"/>
                </a:solidFill>
                <a:hlinkClick r:id="rId3"/>
              </a:rPr>
              <a:t>*http://www2.psy.unsw.edu.au/dass/</a:t>
            </a:r>
            <a:endParaRPr lang="en-US" sz="1200" dirty="0">
              <a:solidFill>
                <a:srgbClr val="FF9966"/>
              </a:solidFill>
            </a:endParaRPr>
          </a:p>
        </p:txBody>
      </p:sp>
      <p:pic>
        <p:nvPicPr>
          <p:cNvPr id="3076" name="Picture 4" descr="Image result for health coach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6295" y="2971800"/>
            <a:ext cx="1909505" cy="199283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2"/>
          <p:cNvSpPr txBox="1">
            <a:spLocks/>
          </p:cNvSpPr>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2000" b="0" kern="1200">
                <a:solidFill>
                  <a:srgbClr val="F7F9D8"/>
                </a:solidFill>
                <a:latin typeface="Tahoma" pitchFamily="34" charset="0"/>
                <a:ea typeface="Tahoma" pitchFamily="34" charset="0"/>
                <a:cs typeface="Tahoma" pitchFamily="34" charset="0"/>
              </a:defRPr>
            </a:lvl1pPr>
            <a:lvl2pPr marL="457200" algn="l" rtl="0" fontAlgn="base">
              <a:spcBef>
                <a:spcPct val="0"/>
              </a:spcBef>
              <a:spcAft>
                <a:spcPct val="0"/>
              </a:spcAft>
              <a:defRPr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a:lstStyle>
          <a:p>
            <a:pPr algn="r">
              <a:defRPr/>
            </a:pPr>
            <a:fld id="{296BEDC4-C29D-9640-86D9-04D301DBC35C}" type="slidenum">
              <a:rPr lang="en-US" sz="1200" smtClean="0">
                <a:solidFill>
                  <a:schemeClr val="bg1"/>
                </a:solidFill>
              </a:rPr>
              <a:pPr algn="r">
                <a:defRPr/>
              </a:pPr>
              <a:t>38</a:t>
            </a:fld>
            <a:endParaRPr lang="en-US" sz="1200" dirty="0">
              <a:solidFill>
                <a:schemeClr val="bg1"/>
              </a:solidFill>
            </a:endParaRPr>
          </a:p>
        </p:txBody>
      </p:sp>
    </p:spTree>
    <p:extLst>
      <p:ext uri="{BB962C8B-B14F-4D97-AF65-F5344CB8AC3E}">
        <p14:creationId xmlns:p14="http://schemas.microsoft.com/office/powerpoint/2010/main" val="3608022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nSpc>
                <a:spcPct val="120000"/>
              </a:lnSpc>
            </a:pPr>
            <a:r>
              <a:rPr lang="en-US" altLang="en-US" b="1" dirty="0" smtClean="0"/>
              <a:t>Program Results</a:t>
            </a:r>
          </a:p>
        </p:txBody>
      </p:sp>
      <p:sp>
        <p:nvSpPr>
          <p:cNvPr id="2" name="Content Placeholder 1"/>
          <p:cNvSpPr>
            <a:spLocks noGrp="1"/>
          </p:cNvSpPr>
          <p:nvPr>
            <p:ph idx="1"/>
          </p:nvPr>
        </p:nvSpPr>
        <p:spPr>
          <a:xfrm>
            <a:off x="838200" y="1143000"/>
            <a:ext cx="7772400" cy="4114800"/>
          </a:xfrm>
        </p:spPr>
        <p:txBody>
          <a:bodyPr/>
          <a:lstStyle/>
          <a:p>
            <a:pPr marL="0" indent="0">
              <a:spcAft>
                <a:spcPts val="0"/>
              </a:spcAft>
              <a:buClr>
                <a:schemeClr val="accent1"/>
              </a:buClr>
              <a:buFontTx/>
              <a:buNone/>
              <a:defRPr/>
            </a:pPr>
            <a:endParaRPr lang="en-US" sz="1800" b="1" dirty="0">
              <a:solidFill>
                <a:srgbClr val="0070C0"/>
              </a:solidFill>
            </a:endParaRPr>
          </a:p>
          <a:p>
            <a:pPr>
              <a:spcBef>
                <a:spcPts val="1800"/>
              </a:spcBef>
              <a:spcAft>
                <a:spcPts val="0"/>
              </a:spcAft>
              <a:defRPr/>
            </a:pPr>
            <a:r>
              <a:rPr lang="en-US" sz="2400" b="1" dirty="0" smtClean="0">
                <a:solidFill>
                  <a:schemeClr val="tx1"/>
                </a:solidFill>
              </a:rPr>
              <a:t>58</a:t>
            </a:r>
            <a:r>
              <a:rPr lang="en-US" sz="2400" b="1" dirty="0">
                <a:solidFill>
                  <a:schemeClr val="tx1"/>
                </a:solidFill>
              </a:rPr>
              <a:t>% </a:t>
            </a:r>
            <a:r>
              <a:rPr lang="en-US" sz="2400" dirty="0">
                <a:solidFill>
                  <a:schemeClr val="tx1"/>
                </a:solidFill>
              </a:rPr>
              <a:t>of participants </a:t>
            </a:r>
            <a:r>
              <a:rPr lang="en-US" sz="2400" dirty="0" smtClean="0">
                <a:solidFill>
                  <a:schemeClr val="tx1"/>
                </a:solidFill>
              </a:rPr>
              <a:t>found </a:t>
            </a:r>
            <a:r>
              <a:rPr lang="en-US" sz="2400" dirty="0">
                <a:solidFill>
                  <a:schemeClr val="tx1"/>
                </a:solidFill>
              </a:rPr>
              <a:t>to have a health issue that they did not know about or were aware of but are not managing properly</a:t>
            </a:r>
          </a:p>
          <a:p>
            <a:pPr>
              <a:spcBef>
                <a:spcPts val="1800"/>
              </a:spcBef>
              <a:spcAft>
                <a:spcPts val="0"/>
              </a:spcAft>
              <a:defRPr/>
            </a:pPr>
            <a:r>
              <a:rPr lang="en-US" b="1" dirty="0">
                <a:solidFill>
                  <a:schemeClr val="tx1"/>
                </a:solidFill>
              </a:rPr>
              <a:t>2</a:t>
            </a:r>
            <a:r>
              <a:rPr lang="en-US" sz="2400" b="1" dirty="0" smtClean="0">
                <a:solidFill>
                  <a:schemeClr val="tx1"/>
                </a:solidFill>
              </a:rPr>
              <a:t>3</a:t>
            </a:r>
            <a:r>
              <a:rPr lang="en-US" sz="2400" b="1" dirty="0">
                <a:solidFill>
                  <a:schemeClr val="tx1"/>
                </a:solidFill>
              </a:rPr>
              <a:t>% </a:t>
            </a:r>
            <a:r>
              <a:rPr lang="en-US" sz="2400" dirty="0" smtClean="0">
                <a:solidFill>
                  <a:schemeClr val="tx1"/>
                </a:solidFill>
              </a:rPr>
              <a:t>assessed </a:t>
            </a:r>
            <a:r>
              <a:rPr lang="en-US" sz="2400" dirty="0">
                <a:solidFill>
                  <a:schemeClr val="tx1"/>
                </a:solidFill>
              </a:rPr>
              <a:t>to be high risk for a heart attack or stroke</a:t>
            </a:r>
          </a:p>
          <a:p>
            <a:pPr>
              <a:spcBef>
                <a:spcPts val="1800"/>
              </a:spcBef>
              <a:spcAft>
                <a:spcPts val="0"/>
              </a:spcAft>
              <a:defRPr/>
            </a:pPr>
            <a:r>
              <a:rPr lang="en-US" sz="2400" b="1" dirty="0" smtClean="0">
                <a:solidFill>
                  <a:schemeClr val="tx1"/>
                </a:solidFill>
              </a:rPr>
              <a:t>2-3</a:t>
            </a:r>
            <a:r>
              <a:rPr lang="en-US" sz="2400" b="1" dirty="0">
                <a:solidFill>
                  <a:schemeClr val="tx1"/>
                </a:solidFill>
              </a:rPr>
              <a:t>% </a:t>
            </a:r>
            <a:r>
              <a:rPr lang="en-US" sz="2400" dirty="0" smtClean="0">
                <a:solidFill>
                  <a:schemeClr val="tx1"/>
                </a:solidFill>
              </a:rPr>
              <a:t>have </a:t>
            </a:r>
            <a:r>
              <a:rPr lang="en-US" sz="2400" dirty="0">
                <a:solidFill>
                  <a:schemeClr val="tx1"/>
                </a:solidFill>
              </a:rPr>
              <a:t>a severe potentially life-threatening issue</a:t>
            </a:r>
          </a:p>
          <a:p>
            <a:pPr>
              <a:spcBef>
                <a:spcPts val="1800"/>
              </a:spcBef>
              <a:spcAft>
                <a:spcPts val="0"/>
              </a:spcAft>
              <a:defRPr/>
            </a:pPr>
            <a:r>
              <a:rPr lang="en-US" sz="2400" b="1" dirty="0" smtClean="0">
                <a:solidFill>
                  <a:schemeClr val="tx1"/>
                </a:solidFill>
              </a:rPr>
              <a:t>19</a:t>
            </a:r>
            <a:r>
              <a:rPr lang="en-US" sz="2400" b="1" dirty="0">
                <a:solidFill>
                  <a:schemeClr val="tx1"/>
                </a:solidFill>
              </a:rPr>
              <a:t>% </a:t>
            </a:r>
            <a:r>
              <a:rPr lang="en-US" sz="2400" dirty="0" smtClean="0">
                <a:solidFill>
                  <a:schemeClr val="tx1"/>
                </a:solidFill>
              </a:rPr>
              <a:t>assessed </a:t>
            </a:r>
            <a:r>
              <a:rPr lang="en-US" sz="2400" dirty="0">
                <a:solidFill>
                  <a:schemeClr val="tx1"/>
                </a:solidFill>
              </a:rPr>
              <a:t>to have a pre-disposition to diabetes</a:t>
            </a:r>
          </a:p>
          <a:p>
            <a:pPr>
              <a:spcAft>
                <a:spcPts val="0"/>
              </a:spcAft>
              <a:buClr>
                <a:schemeClr val="accent1"/>
              </a:buClr>
              <a:defRPr/>
            </a:pPr>
            <a:endParaRPr lang="en-US" sz="2400" dirty="0"/>
          </a:p>
          <a:p>
            <a:pPr>
              <a:spcAft>
                <a:spcPts val="0"/>
              </a:spcAft>
              <a:buClr>
                <a:schemeClr val="accent1"/>
              </a:buClr>
              <a:defRPr/>
            </a:pPr>
            <a:endParaRPr lang="en-US" sz="2400" dirty="0"/>
          </a:p>
          <a:p>
            <a:pPr>
              <a:spcAft>
                <a:spcPts val="0"/>
              </a:spcAft>
              <a:buClr>
                <a:schemeClr val="accent1"/>
              </a:buClr>
              <a:defRPr/>
            </a:pPr>
            <a:endParaRPr lang="en-US" sz="2400" dirty="0"/>
          </a:p>
          <a:p>
            <a:pPr>
              <a:spcAft>
                <a:spcPts val="0"/>
              </a:spcAft>
              <a:buClr>
                <a:schemeClr val="accent1"/>
              </a:buClr>
              <a:defRPr/>
            </a:pPr>
            <a:endParaRPr lang="en-US" sz="1800" dirty="0"/>
          </a:p>
        </p:txBody>
      </p:sp>
      <p:sp>
        <p:nvSpPr>
          <p:cNvPr id="5" name="Slide Number Placeholder 4"/>
          <p:cNvSpPr>
            <a:spLocks noGrp="1"/>
          </p:cNvSpPr>
          <p:nvPr>
            <p:ph type="sldNum" sz="quarter" idx="10"/>
          </p:nvPr>
        </p:nvSpPr>
        <p:spPr/>
        <p:txBody>
          <a:bodyPr/>
          <a:lstStyle/>
          <a:p>
            <a:pPr>
              <a:defRPr/>
            </a:pPr>
            <a:fld id="{5EA1D68D-803D-45D7-AC99-0C052DEA107D}" type="slidenum">
              <a:rPr lang="en-US" sz="1200" smtClean="0"/>
              <a:pPr>
                <a:defRPr/>
              </a:pPr>
              <a:t>39</a:t>
            </a:fld>
            <a:endParaRPr lang="en-US" sz="1200" dirty="0"/>
          </a:p>
        </p:txBody>
      </p:sp>
    </p:spTree>
    <p:extLst>
      <p:ext uri="{BB962C8B-B14F-4D97-AF65-F5344CB8AC3E}">
        <p14:creationId xmlns:p14="http://schemas.microsoft.com/office/powerpoint/2010/main" val="98500535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Univera Healthcare Overview</a:t>
            </a:r>
            <a:endParaRPr lang="en-US" b="1" dirty="0"/>
          </a:p>
        </p:txBody>
      </p:sp>
      <p:sp>
        <p:nvSpPr>
          <p:cNvPr id="6" name="Content Placeholder 5"/>
          <p:cNvSpPr>
            <a:spLocks noGrp="1"/>
          </p:cNvSpPr>
          <p:nvPr>
            <p:ph idx="4294967295"/>
          </p:nvPr>
        </p:nvSpPr>
        <p:spPr>
          <a:xfrm>
            <a:off x="533400" y="990600"/>
            <a:ext cx="7772400" cy="4953000"/>
          </a:xfrm>
        </p:spPr>
        <p:txBody>
          <a:bodyPr/>
          <a:lstStyle/>
          <a:p>
            <a:pPr>
              <a:spcAft>
                <a:spcPts val="1200"/>
              </a:spcAft>
            </a:pPr>
            <a:endParaRPr lang="en-US" sz="2000" dirty="0" smtClean="0">
              <a:solidFill>
                <a:schemeClr val="tx1"/>
              </a:solidFill>
            </a:endParaRPr>
          </a:p>
          <a:p>
            <a:pPr>
              <a:spcAft>
                <a:spcPts val="1200"/>
              </a:spcAft>
            </a:pPr>
            <a:r>
              <a:rPr lang="en-US" sz="2000" dirty="0" smtClean="0">
                <a:solidFill>
                  <a:schemeClr val="tx1"/>
                </a:solidFill>
              </a:rPr>
              <a:t>1976:	Health Care Plan (HCP) incorporated first 		HMO in WNY</a:t>
            </a:r>
          </a:p>
          <a:p>
            <a:pPr>
              <a:spcAft>
                <a:spcPts val="1200"/>
              </a:spcAft>
            </a:pPr>
            <a:r>
              <a:rPr lang="en-US" sz="2000" dirty="0" smtClean="0">
                <a:solidFill>
                  <a:schemeClr val="tx1"/>
                </a:solidFill>
              </a:rPr>
              <a:t>2001:   Merged with Excellus Health Plan 			$7 Billion not-for-profit company</a:t>
            </a:r>
          </a:p>
          <a:p>
            <a:pPr>
              <a:spcAft>
                <a:spcPts val="1200"/>
              </a:spcAft>
            </a:pPr>
            <a:r>
              <a:rPr lang="en-US" sz="2000" dirty="0">
                <a:solidFill>
                  <a:schemeClr val="tx1"/>
                </a:solidFill>
              </a:rPr>
              <a:t>	</a:t>
            </a:r>
            <a:r>
              <a:rPr lang="en-US" sz="2000" dirty="0" smtClean="0">
                <a:solidFill>
                  <a:schemeClr val="tx1"/>
                </a:solidFill>
              </a:rPr>
              <a:t>Largest not-for-profit health insurance company in    	Upstate New York, servicing over 1.6 million lives </a:t>
            </a:r>
          </a:p>
          <a:p>
            <a:r>
              <a:rPr lang="en-US" sz="2000" dirty="0">
                <a:solidFill>
                  <a:schemeClr val="tx1"/>
                </a:solidFill>
              </a:rPr>
              <a:t>	</a:t>
            </a:r>
            <a:r>
              <a:rPr lang="en-US" sz="2000" dirty="0" smtClean="0">
                <a:solidFill>
                  <a:schemeClr val="tx1"/>
                </a:solidFill>
              </a:rPr>
              <a:t>Local Network Control in 39 counties of New York         </a:t>
            </a:r>
          </a:p>
        </p:txBody>
      </p:sp>
      <p:sp>
        <p:nvSpPr>
          <p:cNvPr id="3" name="Slide Number Placeholder 2"/>
          <p:cNvSpPr>
            <a:spLocks noGrp="1"/>
          </p:cNvSpPr>
          <p:nvPr>
            <p:ph type="sldNum" sz="quarter" idx="4"/>
          </p:nvPr>
        </p:nvSpPr>
        <p:spPr/>
        <p:txBody>
          <a:bodyPr/>
          <a:lstStyle/>
          <a:p>
            <a:pPr>
              <a:defRPr/>
            </a:pPr>
            <a:fld id="{296BEDC4-C29D-9640-86D9-04D301DBC35C}" type="slidenum">
              <a:rPr lang="en-US" sz="1200" smtClean="0"/>
              <a:pPr>
                <a:defRPr/>
              </a:pPr>
              <a:t>4</a:t>
            </a:fld>
            <a:endParaRPr lang="en-US" sz="1200" dirty="0"/>
          </a:p>
        </p:txBody>
      </p:sp>
    </p:spTree>
    <p:extLst>
      <p:ext uri="{BB962C8B-B14F-4D97-AF65-F5344CB8AC3E}">
        <p14:creationId xmlns:p14="http://schemas.microsoft.com/office/powerpoint/2010/main" val="2646650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nSpc>
                <a:spcPct val="120000"/>
              </a:lnSpc>
            </a:pPr>
            <a:r>
              <a:rPr lang="en-US" altLang="en-US" b="1" dirty="0" smtClean="0"/>
              <a:t>Program Results</a:t>
            </a:r>
          </a:p>
        </p:txBody>
      </p:sp>
      <p:sp>
        <p:nvSpPr>
          <p:cNvPr id="2" name="Content Placeholder 1"/>
          <p:cNvSpPr>
            <a:spLocks noGrp="1"/>
          </p:cNvSpPr>
          <p:nvPr>
            <p:ph idx="1"/>
          </p:nvPr>
        </p:nvSpPr>
        <p:spPr>
          <a:xfrm>
            <a:off x="863600" y="1066800"/>
            <a:ext cx="7442200" cy="4114800"/>
          </a:xfrm>
        </p:spPr>
        <p:txBody>
          <a:bodyPr/>
          <a:lstStyle/>
          <a:p>
            <a:pPr marL="0" indent="0">
              <a:spcAft>
                <a:spcPts val="0"/>
              </a:spcAft>
              <a:buClr>
                <a:schemeClr val="accent1"/>
              </a:buClr>
              <a:buFontTx/>
              <a:buNone/>
              <a:defRPr/>
            </a:pPr>
            <a:endParaRPr lang="en-US" sz="2000" b="1" dirty="0">
              <a:solidFill>
                <a:schemeClr val="tx1"/>
              </a:solidFill>
            </a:endParaRPr>
          </a:p>
          <a:p>
            <a:pPr>
              <a:spcBef>
                <a:spcPts val="1800"/>
              </a:spcBef>
              <a:spcAft>
                <a:spcPts val="0"/>
              </a:spcAft>
              <a:defRPr/>
            </a:pPr>
            <a:r>
              <a:rPr lang="en-US" sz="2400" b="1" dirty="0">
                <a:solidFill>
                  <a:schemeClr val="tx1"/>
                </a:solidFill>
              </a:rPr>
              <a:t>81% </a:t>
            </a:r>
            <a:r>
              <a:rPr lang="en-US" sz="2400" dirty="0">
                <a:solidFill>
                  <a:schemeClr val="tx1"/>
                </a:solidFill>
              </a:rPr>
              <a:t>of participants </a:t>
            </a:r>
            <a:r>
              <a:rPr lang="en-US" sz="2400" dirty="0" smtClean="0">
                <a:solidFill>
                  <a:schemeClr val="tx1"/>
                </a:solidFill>
              </a:rPr>
              <a:t>achieved </a:t>
            </a:r>
            <a:r>
              <a:rPr lang="en-US" sz="2400" dirty="0">
                <a:solidFill>
                  <a:schemeClr val="tx1"/>
                </a:solidFill>
              </a:rPr>
              <a:t>their health goal</a:t>
            </a:r>
          </a:p>
          <a:p>
            <a:pPr>
              <a:spcBef>
                <a:spcPts val="1800"/>
              </a:spcBef>
              <a:spcAft>
                <a:spcPts val="0"/>
              </a:spcAft>
              <a:defRPr/>
            </a:pPr>
            <a:r>
              <a:rPr lang="en-US" sz="2400" b="1" dirty="0">
                <a:solidFill>
                  <a:schemeClr val="tx1"/>
                </a:solidFill>
              </a:rPr>
              <a:t>26% </a:t>
            </a:r>
            <a:r>
              <a:rPr lang="en-US" sz="2400" dirty="0">
                <a:solidFill>
                  <a:schemeClr val="tx1"/>
                </a:solidFill>
              </a:rPr>
              <a:t>of smokers QUIT </a:t>
            </a:r>
            <a:r>
              <a:rPr lang="en-US" sz="2400" dirty="0" smtClean="0">
                <a:solidFill>
                  <a:schemeClr val="tx1"/>
                </a:solidFill>
              </a:rPr>
              <a:t>SMOKING. </a:t>
            </a:r>
            <a:r>
              <a:rPr lang="en-US" sz="2400" b="1" dirty="0" smtClean="0">
                <a:solidFill>
                  <a:schemeClr val="tx1"/>
                </a:solidFill>
              </a:rPr>
              <a:t>42%</a:t>
            </a:r>
            <a:r>
              <a:rPr lang="en-US" sz="2400" dirty="0" smtClean="0">
                <a:solidFill>
                  <a:schemeClr val="tx1"/>
                </a:solidFill>
              </a:rPr>
              <a:t> when combined with </a:t>
            </a:r>
            <a:r>
              <a:rPr lang="en-US" sz="2400" dirty="0" err="1" smtClean="0">
                <a:solidFill>
                  <a:schemeClr val="tx1"/>
                </a:solidFill>
              </a:rPr>
              <a:t>Univera</a:t>
            </a:r>
            <a:r>
              <a:rPr lang="en-US" sz="2400" dirty="0" smtClean="0">
                <a:solidFill>
                  <a:schemeClr val="tx1"/>
                </a:solidFill>
              </a:rPr>
              <a:t> Quit for Life Program</a:t>
            </a:r>
            <a:endParaRPr lang="en-US" sz="2400" dirty="0">
              <a:solidFill>
                <a:schemeClr val="tx1"/>
              </a:solidFill>
            </a:endParaRPr>
          </a:p>
          <a:p>
            <a:pPr>
              <a:spcBef>
                <a:spcPts val="1800"/>
              </a:spcBef>
              <a:spcAft>
                <a:spcPts val="0"/>
              </a:spcAft>
              <a:defRPr/>
            </a:pPr>
            <a:r>
              <a:rPr lang="en-US" sz="2400" b="1" dirty="0">
                <a:solidFill>
                  <a:schemeClr val="tx1"/>
                </a:solidFill>
              </a:rPr>
              <a:t>64% </a:t>
            </a:r>
            <a:r>
              <a:rPr lang="en-US" sz="2400" dirty="0">
                <a:solidFill>
                  <a:schemeClr val="tx1"/>
                </a:solidFill>
              </a:rPr>
              <a:t>of members with elevated glucose, reduced their glucose levels</a:t>
            </a:r>
          </a:p>
          <a:p>
            <a:pPr>
              <a:spcBef>
                <a:spcPts val="1800"/>
              </a:spcBef>
              <a:spcAft>
                <a:spcPts val="0"/>
              </a:spcAft>
              <a:defRPr/>
            </a:pPr>
            <a:r>
              <a:rPr lang="en-US" sz="2400" b="1" dirty="0">
                <a:solidFill>
                  <a:schemeClr val="tx1"/>
                </a:solidFill>
              </a:rPr>
              <a:t>82% </a:t>
            </a:r>
            <a:r>
              <a:rPr lang="en-US" sz="2400" dirty="0">
                <a:solidFill>
                  <a:schemeClr val="tx1"/>
                </a:solidFill>
              </a:rPr>
              <a:t>of members with elevated blood pressure, improved their </a:t>
            </a:r>
            <a:r>
              <a:rPr lang="en-US" sz="2400" dirty="0" smtClean="0">
                <a:solidFill>
                  <a:schemeClr val="tx1"/>
                </a:solidFill>
              </a:rPr>
              <a:t>blood </a:t>
            </a:r>
            <a:r>
              <a:rPr lang="en-US" sz="2400" dirty="0">
                <a:solidFill>
                  <a:schemeClr val="tx1"/>
                </a:solidFill>
              </a:rPr>
              <a:t>pressure</a:t>
            </a:r>
          </a:p>
          <a:p>
            <a:pPr>
              <a:spcAft>
                <a:spcPts val="0"/>
              </a:spcAft>
              <a:buClr>
                <a:schemeClr val="accent1"/>
              </a:buClr>
              <a:defRPr/>
            </a:pPr>
            <a:endParaRPr lang="en-US" sz="2000" dirty="0"/>
          </a:p>
          <a:p>
            <a:pPr>
              <a:spcAft>
                <a:spcPts val="0"/>
              </a:spcAft>
              <a:buClr>
                <a:schemeClr val="accent1"/>
              </a:buClr>
              <a:defRPr/>
            </a:pPr>
            <a:endParaRPr lang="en-US" sz="2000" dirty="0"/>
          </a:p>
          <a:p>
            <a:pPr>
              <a:spcAft>
                <a:spcPts val="0"/>
              </a:spcAft>
              <a:buClr>
                <a:schemeClr val="accent1"/>
              </a:buClr>
              <a:defRPr/>
            </a:pPr>
            <a:endParaRPr lang="en-US" sz="2000" dirty="0"/>
          </a:p>
          <a:p>
            <a:pPr>
              <a:spcAft>
                <a:spcPts val="0"/>
              </a:spcAft>
              <a:buClr>
                <a:schemeClr val="accent1"/>
              </a:buClr>
              <a:defRPr/>
            </a:pPr>
            <a:endParaRPr lang="en-US" sz="2000" dirty="0"/>
          </a:p>
          <a:p>
            <a:pPr>
              <a:spcAft>
                <a:spcPts val="0"/>
              </a:spcAft>
              <a:buClr>
                <a:schemeClr val="accent1"/>
              </a:buClr>
              <a:buFontTx/>
              <a:buNone/>
              <a:defRPr/>
            </a:pPr>
            <a:r>
              <a:rPr lang="en-US" sz="2000" dirty="0"/>
              <a:t>	</a:t>
            </a:r>
          </a:p>
          <a:p>
            <a:pPr>
              <a:spcAft>
                <a:spcPts val="0"/>
              </a:spcAft>
              <a:defRPr/>
            </a:pPr>
            <a:endParaRPr lang="en-US" sz="2000" dirty="0"/>
          </a:p>
        </p:txBody>
      </p:sp>
      <p:sp>
        <p:nvSpPr>
          <p:cNvPr id="5" name="Slide Number Placeholder 4"/>
          <p:cNvSpPr>
            <a:spLocks noGrp="1"/>
          </p:cNvSpPr>
          <p:nvPr>
            <p:ph type="sldNum" sz="quarter" idx="10"/>
          </p:nvPr>
        </p:nvSpPr>
        <p:spPr/>
        <p:txBody>
          <a:bodyPr/>
          <a:lstStyle/>
          <a:p>
            <a:pPr>
              <a:defRPr/>
            </a:pPr>
            <a:fld id="{A54ADFBC-8BC2-4CE0-A162-424F9990449A}" type="slidenum">
              <a:rPr lang="en-US" sz="1200" smtClean="0"/>
              <a:pPr>
                <a:defRPr/>
              </a:pPr>
              <a:t>40</a:t>
            </a:fld>
            <a:endParaRPr lang="en-US" sz="1200" dirty="0"/>
          </a:p>
        </p:txBody>
      </p:sp>
    </p:spTree>
    <p:extLst>
      <p:ext uri="{BB962C8B-B14F-4D97-AF65-F5344CB8AC3E}">
        <p14:creationId xmlns:p14="http://schemas.microsoft.com/office/powerpoint/2010/main" val="2476862749"/>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5818139" y="3598175"/>
            <a:ext cx="507254" cy="276999"/>
          </a:xfrm>
          <a:prstGeom prst="rect">
            <a:avLst/>
          </a:prstGeom>
        </p:spPr>
        <p:txBody>
          <a:bodyPr wrap="square">
            <a:spAutoFit/>
          </a:bodyPr>
          <a:lstStyle/>
          <a:p>
            <a:r>
              <a:rPr lang="en-US" sz="1200" dirty="0">
                <a:solidFill>
                  <a:schemeClr val="bg1"/>
                </a:solidFill>
              </a:rPr>
              <a:t>5.9%</a:t>
            </a:r>
          </a:p>
        </p:txBody>
      </p:sp>
      <p:sp>
        <p:nvSpPr>
          <p:cNvPr id="29" name="Title 1"/>
          <p:cNvSpPr>
            <a:spLocks noGrp="1"/>
          </p:cNvSpPr>
          <p:nvPr>
            <p:ph type="title"/>
          </p:nvPr>
        </p:nvSpPr>
        <p:spPr>
          <a:xfrm>
            <a:off x="1157803" y="1085994"/>
            <a:ext cx="5010942" cy="266238"/>
          </a:xfrm>
        </p:spPr>
        <p:txBody>
          <a:bodyPr/>
          <a:lstStyle/>
          <a:p>
            <a:r>
              <a:rPr lang="en-US" dirty="0"/>
              <a:t>  </a:t>
            </a:r>
            <a:r>
              <a:rPr lang="en-US" b="1" dirty="0">
                <a:latin typeface="+mn-lt"/>
              </a:rPr>
              <a:t>   </a:t>
            </a:r>
            <a:r>
              <a:rPr lang="en-US" sz="1800" b="1" dirty="0">
                <a:cs typeface="Calibri"/>
              </a:rPr>
              <a:t>Use </a:t>
            </a:r>
            <a:r>
              <a:rPr lang="en-US" sz="1800" b="1" i="1" dirty="0">
                <a:cs typeface="Calibri"/>
              </a:rPr>
              <a:t>Data </a:t>
            </a:r>
            <a:r>
              <a:rPr lang="en-US" sz="1800" b="1" dirty="0">
                <a:cs typeface="Calibri"/>
              </a:rPr>
              <a:t>to Drive Health </a:t>
            </a:r>
            <a:r>
              <a:rPr lang="en-US" sz="1800" b="1" i="1" dirty="0">
                <a:cs typeface="Calibri"/>
              </a:rPr>
              <a:t>Outcomes</a:t>
            </a:r>
          </a:p>
        </p:txBody>
      </p:sp>
      <p:pic>
        <p:nvPicPr>
          <p:cNvPr id="7" name="Picture 2" descr="G:\IT\Data Science\ProjectFiles\Metrics_Reporting\Sales_Presentation_Data\Client_Mini_Reports\Completed Reports\Reyes\11_2014\Deliverable\Reyes_Web.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45641" y="4220858"/>
            <a:ext cx="3046698" cy="1371600"/>
          </a:xfrm>
          <a:prstGeom prst="rect">
            <a:avLst/>
          </a:prstGeom>
          <a:noFill/>
          <a:ln>
            <a:solidFill>
              <a:srgbClr val="7F7F7F"/>
            </a:solidFill>
          </a:ln>
          <a:effectLst>
            <a:outerShdw blurRad="1143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289478" y="1600200"/>
            <a:ext cx="3092522" cy="2511457"/>
          </a:xfrm>
          <a:prstGeom prst="rect">
            <a:avLst/>
          </a:prstGeom>
          <a:noFill/>
        </p:spPr>
        <p:txBody>
          <a:bodyPr wrap="square" rtlCol="0">
            <a:spAutoFit/>
          </a:bodyPr>
          <a:lstStyle/>
          <a:p>
            <a:pPr>
              <a:buClr>
                <a:srgbClr val="F89728"/>
              </a:buClr>
            </a:pPr>
            <a:r>
              <a:rPr lang="en-US" sz="1500" b="1" dirty="0">
                <a:solidFill>
                  <a:srgbClr val="0081C6"/>
                </a:solidFill>
              </a:rPr>
              <a:t>Data-driven approach to assess, monitor &amp; measure results</a:t>
            </a:r>
          </a:p>
          <a:p>
            <a:pPr marL="128588" indent="-128588">
              <a:spcBef>
                <a:spcPct val="20000"/>
              </a:spcBef>
              <a:buClr>
                <a:srgbClr val="F89728"/>
              </a:buClr>
              <a:buFont typeface="Arial" panose="020B0604020202020204" pitchFamily="34" charset="0"/>
              <a:buChar char="•"/>
            </a:pPr>
            <a:r>
              <a:rPr lang="en-US" sz="1200" dirty="0">
                <a:solidFill>
                  <a:srgbClr val="0081C6"/>
                </a:solidFill>
              </a:rPr>
              <a:t>Participation and compliance reporting</a:t>
            </a:r>
          </a:p>
          <a:p>
            <a:pPr marL="128588" indent="-128588">
              <a:spcBef>
                <a:spcPct val="20000"/>
              </a:spcBef>
              <a:buClr>
                <a:srgbClr val="F89728"/>
              </a:buClr>
              <a:buFont typeface="Arial" panose="020B0604020202020204" pitchFamily="34" charset="0"/>
              <a:buChar char="•"/>
            </a:pPr>
            <a:endParaRPr lang="en-US" sz="1200" dirty="0">
              <a:solidFill>
                <a:srgbClr val="0081C6"/>
              </a:solidFill>
            </a:endParaRPr>
          </a:p>
          <a:p>
            <a:pPr marL="128588" indent="-128588">
              <a:spcBef>
                <a:spcPct val="20000"/>
              </a:spcBef>
              <a:buClr>
                <a:srgbClr val="F89728"/>
              </a:buClr>
              <a:buFont typeface="Arial" panose="020B0604020202020204" pitchFamily="34" charset="0"/>
              <a:buChar char="•"/>
            </a:pPr>
            <a:r>
              <a:rPr lang="en-US" sz="1200" dirty="0">
                <a:solidFill>
                  <a:srgbClr val="0081C6"/>
                </a:solidFill>
              </a:rPr>
              <a:t>Program outcomes, includes location </a:t>
            </a:r>
          </a:p>
          <a:p>
            <a:pPr>
              <a:spcBef>
                <a:spcPct val="20000"/>
              </a:spcBef>
              <a:buClr>
                <a:srgbClr val="F89728"/>
              </a:buClr>
            </a:pPr>
            <a:r>
              <a:rPr lang="en-US" sz="1200" dirty="0">
                <a:solidFill>
                  <a:srgbClr val="0081C6"/>
                </a:solidFill>
              </a:rPr>
              <a:t>    specific results </a:t>
            </a:r>
          </a:p>
          <a:p>
            <a:pPr marL="128588" indent="-128588">
              <a:spcBef>
                <a:spcPct val="20000"/>
              </a:spcBef>
              <a:buClr>
                <a:srgbClr val="F89728"/>
              </a:buClr>
              <a:buFont typeface="Arial" panose="020B0604020202020204" pitchFamily="34" charset="0"/>
              <a:buChar char="•"/>
            </a:pPr>
            <a:endParaRPr lang="en-US" sz="1200" dirty="0">
              <a:solidFill>
                <a:srgbClr val="0081C6"/>
              </a:solidFill>
            </a:endParaRPr>
          </a:p>
          <a:p>
            <a:pPr marL="128588" indent="-128588">
              <a:spcBef>
                <a:spcPct val="20000"/>
              </a:spcBef>
              <a:buClr>
                <a:srgbClr val="F89728"/>
              </a:buClr>
              <a:buFont typeface="Arial" panose="020B0604020202020204" pitchFamily="34" charset="0"/>
              <a:buChar char="•"/>
            </a:pPr>
            <a:r>
              <a:rPr lang="en-US" sz="1200" dirty="0">
                <a:solidFill>
                  <a:srgbClr val="0081C6"/>
                </a:solidFill>
              </a:rPr>
              <a:t>Cohort risk migration statistics, trends and benchmarking</a:t>
            </a:r>
          </a:p>
          <a:p>
            <a:pPr marL="128588" indent="-128588">
              <a:spcBef>
                <a:spcPct val="20000"/>
              </a:spcBef>
              <a:buClr>
                <a:srgbClr val="F89728"/>
              </a:buClr>
              <a:buFont typeface="Arial" panose="020B0604020202020204" pitchFamily="34" charset="0"/>
              <a:buChar char="•"/>
            </a:pPr>
            <a:endParaRPr lang="en-US" sz="1200" dirty="0">
              <a:solidFill>
                <a:srgbClr val="0081C6"/>
              </a:solidFill>
            </a:endParaRPr>
          </a:p>
          <a:p>
            <a:pPr marL="128588" indent="-128588">
              <a:spcBef>
                <a:spcPct val="20000"/>
              </a:spcBef>
              <a:buClr>
                <a:srgbClr val="F89728"/>
              </a:buClr>
              <a:buFont typeface="Arial" panose="020B0604020202020204" pitchFamily="34" charset="0"/>
              <a:buChar char="•"/>
            </a:pPr>
            <a:r>
              <a:rPr lang="en-US" sz="1200" dirty="0">
                <a:solidFill>
                  <a:srgbClr val="0081C6"/>
                </a:solidFill>
              </a:rPr>
              <a:t>Web utilization</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11412" y="2182082"/>
            <a:ext cx="2611835" cy="891540"/>
          </a:xfrm>
          <a:prstGeom prst="rect">
            <a:avLst/>
          </a:prstGeom>
          <a:noFill/>
          <a:ln w="9525">
            <a:solidFill>
              <a:schemeClr val="bg1">
                <a:lumMod val="50000"/>
              </a:schemeClr>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63230" y="3123578"/>
            <a:ext cx="1874892" cy="2194560"/>
          </a:xfrm>
          <a:prstGeom prst="rect">
            <a:avLst/>
          </a:prstGeom>
          <a:noFill/>
          <a:ln w="9525">
            <a:solidFill>
              <a:schemeClr val="bg1">
                <a:lumMod val="65000"/>
              </a:schemeClr>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83242" y="2886553"/>
            <a:ext cx="2687162" cy="1508760"/>
          </a:xfrm>
          <a:prstGeom prst="rect">
            <a:avLst/>
          </a:prstGeom>
          <a:noFill/>
          <a:ln w="9525">
            <a:solidFill>
              <a:schemeClr val="bg1">
                <a:lumMod val="65000"/>
              </a:schemeClr>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Rectangle 2"/>
          <p:cNvSpPr txBox="1">
            <a:spLocks noChangeArrowheads="1"/>
          </p:cNvSpPr>
          <p:nvPr/>
        </p:nvSpPr>
        <p:spPr bwMode="auto">
          <a:xfrm>
            <a:off x="787400" y="228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2400">
                <a:solidFill>
                  <a:srgbClr val="0081C6"/>
                </a:solidFill>
                <a:latin typeface="Tahoma"/>
                <a:ea typeface="MS PGothic" pitchFamily="34" charset="-128"/>
                <a:cs typeface="Tahoma"/>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a:lstStyle>
          <a:p>
            <a:pPr>
              <a:lnSpc>
                <a:spcPct val="120000"/>
              </a:lnSpc>
            </a:pPr>
            <a:r>
              <a:rPr lang="en-US" altLang="en-US" b="1" kern="0" smtClean="0">
                <a:solidFill>
                  <a:schemeClr val="accent2"/>
                </a:solidFill>
              </a:rPr>
              <a:t>Program Results</a:t>
            </a:r>
            <a:endParaRPr lang="en-US" altLang="en-US" b="1" kern="0" dirty="0" smtClean="0">
              <a:solidFill>
                <a:schemeClr val="accent2"/>
              </a:solidFill>
            </a:endParaRPr>
          </a:p>
        </p:txBody>
      </p:sp>
      <p:sp>
        <p:nvSpPr>
          <p:cNvPr id="10"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41</a:t>
            </a:fld>
            <a:endParaRPr lang="en-US" sz="1200" dirty="0">
              <a:solidFill>
                <a:schemeClr val="bg1"/>
              </a:solidFill>
            </a:endParaRPr>
          </a:p>
        </p:txBody>
      </p:sp>
    </p:spTree>
    <p:extLst>
      <p:ext uri="{BB962C8B-B14F-4D97-AF65-F5344CB8AC3E}">
        <p14:creationId xmlns:p14="http://schemas.microsoft.com/office/powerpoint/2010/main" val="417361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37076" y="685800"/>
            <a:ext cx="7772400" cy="685800"/>
          </a:xfrm>
        </p:spPr>
        <p:txBody>
          <a:bodyPr/>
          <a:lstStyle/>
          <a:p>
            <a:pPr>
              <a:lnSpc>
                <a:spcPct val="120000"/>
              </a:lnSpc>
            </a:pPr>
            <a:r>
              <a:rPr lang="en-US" altLang="en-US" sz="2700" b="1" dirty="0" smtClean="0"/>
              <a:t>Program Results</a:t>
            </a:r>
          </a:p>
        </p:txBody>
      </p:sp>
      <p:sp>
        <p:nvSpPr>
          <p:cNvPr id="2" name="Content Placeholder 1"/>
          <p:cNvSpPr>
            <a:spLocks noGrp="1"/>
          </p:cNvSpPr>
          <p:nvPr>
            <p:ph idx="1"/>
          </p:nvPr>
        </p:nvSpPr>
        <p:spPr>
          <a:xfrm>
            <a:off x="787400" y="1676400"/>
            <a:ext cx="2946400" cy="4114800"/>
          </a:xfrm>
        </p:spPr>
        <p:txBody>
          <a:bodyPr/>
          <a:lstStyle/>
          <a:p>
            <a:pPr>
              <a:spcBef>
                <a:spcPts val="1800"/>
              </a:spcBef>
              <a:spcAft>
                <a:spcPts val="0"/>
              </a:spcAft>
              <a:defRPr/>
            </a:pPr>
            <a:r>
              <a:rPr lang="en-US" sz="1800" dirty="0" smtClean="0">
                <a:solidFill>
                  <a:schemeClr val="tx1"/>
                </a:solidFill>
              </a:rPr>
              <a:t>Employer </a:t>
            </a:r>
            <a:r>
              <a:rPr lang="en-US" sz="1800" dirty="0">
                <a:solidFill>
                  <a:schemeClr val="tx1"/>
                </a:solidFill>
              </a:rPr>
              <a:t>Groups not using </a:t>
            </a:r>
            <a:r>
              <a:rPr lang="en-US" sz="1800" dirty="0" smtClean="0">
                <a:solidFill>
                  <a:schemeClr val="tx1"/>
                </a:solidFill>
              </a:rPr>
              <a:t>the program: </a:t>
            </a:r>
            <a:r>
              <a:rPr lang="en-US" sz="1800" dirty="0">
                <a:solidFill>
                  <a:schemeClr val="tx1"/>
                </a:solidFill>
              </a:rPr>
              <a:t>Average annual rate increase of 12%</a:t>
            </a:r>
          </a:p>
          <a:p>
            <a:pPr>
              <a:spcBef>
                <a:spcPts val="1800"/>
              </a:spcBef>
              <a:spcAft>
                <a:spcPts val="0"/>
              </a:spcAft>
              <a:defRPr/>
            </a:pPr>
            <a:r>
              <a:rPr lang="en-US" sz="1800" dirty="0" smtClean="0">
                <a:solidFill>
                  <a:schemeClr val="tx1"/>
                </a:solidFill>
              </a:rPr>
              <a:t>Employer </a:t>
            </a:r>
            <a:r>
              <a:rPr lang="en-US" sz="1800" dirty="0">
                <a:solidFill>
                  <a:schemeClr val="tx1"/>
                </a:solidFill>
              </a:rPr>
              <a:t>Groups using the </a:t>
            </a:r>
            <a:r>
              <a:rPr lang="en-US" sz="1800" dirty="0" smtClean="0">
                <a:solidFill>
                  <a:schemeClr val="tx1"/>
                </a:solidFill>
              </a:rPr>
              <a:t>program: Average </a:t>
            </a:r>
            <a:r>
              <a:rPr lang="en-US" sz="1800" dirty="0">
                <a:solidFill>
                  <a:schemeClr val="tx1"/>
                </a:solidFill>
              </a:rPr>
              <a:t>annual rate increase only 5.9%</a:t>
            </a:r>
          </a:p>
          <a:p>
            <a:pPr>
              <a:spcBef>
                <a:spcPts val="1800"/>
              </a:spcBef>
              <a:spcAft>
                <a:spcPts val="0"/>
              </a:spcAft>
              <a:defRPr/>
            </a:pPr>
            <a:r>
              <a:rPr lang="en-US" sz="1800" dirty="0" smtClean="0">
                <a:solidFill>
                  <a:schemeClr val="tx1"/>
                </a:solidFill>
              </a:rPr>
              <a:t>Employer </a:t>
            </a:r>
            <a:r>
              <a:rPr lang="en-US" sz="1800" dirty="0">
                <a:solidFill>
                  <a:schemeClr val="tx1"/>
                </a:solidFill>
              </a:rPr>
              <a:t>Groups </a:t>
            </a:r>
            <a:r>
              <a:rPr lang="en-US" sz="1800" dirty="0" smtClean="0">
                <a:solidFill>
                  <a:schemeClr val="tx1"/>
                </a:solidFill>
              </a:rPr>
              <a:t/>
            </a:r>
            <a:br>
              <a:rPr lang="en-US" sz="1800" dirty="0" smtClean="0">
                <a:solidFill>
                  <a:schemeClr val="tx1"/>
                </a:solidFill>
              </a:rPr>
            </a:br>
            <a:r>
              <a:rPr lang="en-US" sz="1800" dirty="0" smtClean="0">
                <a:solidFill>
                  <a:schemeClr val="tx1"/>
                </a:solidFill>
              </a:rPr>
              <a:t>using </a:t>
            </a:r>
            <a:r>
              <a:rPr lang="en-US" sz="1800" dirty="0">
                <a:solidFill>
                  <a:schemeClr val="tx1"/>
                </a:solidFill>
              </a:rPr>
              <a:t>the </a:t>
            </a:r>
            <a:r>
              <a:rPr lang="en-US" sz="1800" dirty="0" smtClean="0">
                <a:solidFill>
                  <a:schemeClr val="tx1"/>
                </a:solidFill>
              </a:rPr>
              <a:t>program: 7.7</a:t>
            </a:r>
            <a:r>
              <a:rPr lang="en-US" sz="1800" dirty="0">
                <a:solidFill>
                  <a:schemeClr val="tx1"/>
                </a:solidFill>
              </a:rPr>
              <a:t>% reduction in medical spend</a:t>
            </a:r>
            <a:r>
              <a:rPr lang="en-US" sz="1800" dirty="0"/>
              <a:t>	</a:t>
            </a:r>
          </a:p>
          <a:p>
            <a:pPr marL="0" indent="0">
              <a:spcBef>
                <a:spcPts val="1800"/>
              </a:spcBef>
              <a:spcAft>
                <a:spcPts val="0"/>
              </a:spcAft>
              <a:buClr>
                <a:schemeClr val="accent1"/>
              </a:buClr>
              <a:buFontTx/>
              <a:buNone/>
              <a:defRPr/>
            </a:pPr>
            <a:endParaRPr lang="en-US" sz="1800" dirty="0"/>
          </a:p>
          <a:p>
            <a:pPr marL="0" indent="0">
              <a:spcAft>
                <a:spcPts val="0"/>
              </a:spcAft>
              <a:buClr>
                <a:schemeClr val="accent1"/>
              </a:buClr>
              <a:buFontTx/>
              <a:buNone/>
              <a:defRPr/>
            </a:pPr>
            <a:endParaRPr lang="en-US" sz="1800" dirty="0"/>
          </a:p>
          <a:p>
            <a:pPr marL="0" indent="0">
              <a:spcAft>
                <a:spcPts val="0"/>
              </a:spcAft>
              <a:buClr>
                <a:schemeClr val="accent1"/>
              </a:buClr>
              <a:buFontTx/>
              <a:buNone/>
              <a:defRPr/>
            </a:pPr>
            <a:endParaRPr lang="en-US" sz="1800" dirty="0"/>
          </a:p>
          <a:p>
            <a:pPr marL="0" indent="0">
              <a:spcAft>
                <a:spcPts val="0"/>
              </a:spcAft>
              <a:buClr>
                <a:schemeClr val="accent1"/>
              </a:buClr>
              <a:buFontTx/>
              <a:buNone/>
              <a:defRPr/>
            </a:pPr>
            <a:endParaRPr lang="en-US" sz="1100" dirty="0"/>
          </a:p>
          <a:p>
            <a:pPr marL="0" indent="0">
              <a:spcAft>
                <a:spcPts val="0"/>
              </a:spcAft>
              <a:buClr>
                <a:schemeClr val="accent1"/>
              </a:buClr>
              <a:buFontTx/>
              <a:buNone/>
              <a:defRPr/>
            </a:pPr>
            <a:endParaRPr lang="en-US" sz="1800" dirty="0"/>
          </a:p>
          <a:p>
            <a:pPr marL="0" indent="0">
              <a:spcAft>
                <a:spcPts val="0"/>
              </a:spcAft>
              <a:buClr>
                <a:schemeClr val="accent1"/>
              </a:buClr>
              <a:buFontTx/>
              <a:buNone/>
              <a:defRPr/>
            </a:pPr>
            <a:r>
              <a:rPr lang="en-US" sz="1800" dirty="0"/>
              <a:t>	</a:t>
            </a:r>
          </a:p>
          <a:p>
            <a:pPr marL="0" indent="0">
              <a:spcAft>
                <a:spcPts val="0"/>
              </a:spcAft>
              <a:buFontTx/>
              <a:buNone/>
              <a:defRPr/>
            </a:pPr>
            <a:endParaRPr lang="en-US" sz="1800" dirty="0"/>
          </a:p>
        </p:txBody>
      </p:sp>
      <p:grpSp>
        <p:nvGrpSpPr>
          <p:cNvPr id="43012" name="Group 2"/>
          <p:cNvGrpSpPr>
            <a:grpSpLocks/>
          </p:cNvGrpSpPr>
          <p:nvPr/>
        </p:nvGrpSpPr>
        <p:grpSpPr bwMode="auto">
          <a:xfrm>
            <a:off x="5486400" y="246063"/>
            <a:ext cx="3422650" cy="668337"/>
            <a:chOff x="5398325" y="245425"/>
            <a:chExt cx="3510725" cy="685800"/>
          </a:xfrm>
        </p:grpSpPr>
        <p:sp>
          <p:nvSpPr>
            <p:cNvPr id="43018" name="Rectangle 2"/>
            <p:cNvSpPr txBox="1">
              <a:spLocks noChangeArrowheads="1"/>
            </p:cNvSpPr>
            <p:nvPr/>
          </p:nvSpPr>
          <p:spPr bwMode="auto">
            <a:xfrm>
              <a:off x="5398325" y="245425"/>
              <a:ext cx="3510725" cy="685800"/>
            </a:xfrm>
            <a:prstGeom prst="rect">
              <a:avLst/>
            </a:prstGeom>
            <a:noFill/>
            <a:ln w="285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a:lnSpc>
                  <a:spcPct val="120000"/>
                </a:lnSpc>
                <a:spcBef>
                  <a:spcPct val="0"/>
                </a:spcBef>
                <a:buFontTx/>
                <a:buNone/>
              </a:pPr>
              <a:r>
                <a:rPr lang="en-US" altLang="en-US" sz="1400" b="1"/>
                <a:t> </a:t>
              </a:r>
              <a:r>
                <a:rPr lang="en-US" altLang="en-US" b="1"/>
                <a:t>Univera </a:t>
              </a:r>
              <a:r>
                <a:rPr lang="en-US" altLang="en-US" b="1">
                  <a:solidFill>
                    <a:srgbClr val="0070C0"/>
                  </a:solidFill>
                </a:rPr>
                <a:t>HealthyU</a:t>
              </a:r>
            </a:p>
          </p:txBody>
        </p:sp>
        <p:sp>
          <p:nvSpPr>
            <p:cNvPr id="43019" name="Rectangle 13"/>
            <p:cNvSpPr>
              <a:spLocks noChangeArrowheads="1"/>
            </p:cNvSpPr>
            <p:nvPr/>
          </p:nvSpPr>
          <p:spPr bwMode="auto">
            <a:xfrm>
              <a:off x="7520539" y="729734"/>
              <a:ext cx="189485" cy="18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eaLnBrk="1" hangingPunct="1">
                <a:spcBef>
                  <a:spcPct val="0"/>
                </a:spcBef>
                <a:buFontTx/>
                <a:buNone/>
              </a:pPr>
              <a:endParaRPr lang="en-US" altLang="en-US" sz="600">
                <a:latin typeface="Frutiger 55 Roman" pitchFamily="2" charset="0"/>
                <a:cs typeface="Arial" charset="0"/>
              </a:endParaRPr>
            </a:p>
          </p:txBody>
        </p:sp>
      </p:grpSp>
      <p:sp>
        <p:nvSpPr>
          <p:cNvPr id="8" name="Subtitle 2"/>
          <p:cNvSpPr txBox="1">
            <a:spLocks/>
          </p:cNvSpPr>
          <p:nvPr/>
        </p:nvSpPr>
        <p:spPr bwMode="auto">
          <a:xfrm>
            <a:off x="3527425" y="5410200"/>
            <a:ext cx="5397500"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6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indent="0" algn="r">
              <a:buFontTx/>
              <a:buNone/>
              <a:defRPr/>
            </a:pPr>
            <a:r>
              <a:rPr lang="en-US" sz="900" i="1" dirty="0" smtClean="0">
                <a:latin typeface="Tahoma" pitchFamily="34" charset="0"/>
                <a:ea typeface="Tahoma" pitchFamily="34" charset="0"/>
                <a:cs typeface="Tahoma" pitchFamily="34" charset="0"/>
              </a:rPr>
              <a:t>Independent study of actual claims experience conducted by Zoe Consulting Inc., a two-time </a:t>
            </a:r>
          </a:p>
          <a:p>
            <a:pPr marL="0" indent="0" algn="r">
              <a:buFontTx/>
              <a:buNone/>
              <a:defRPr/>
            </a:pPr>
            <a:r>
              <a:rPr lang="en-US" sz="900" i="1" dirty="0" smtClean="0">
                <a:latin typeface="Tahoma" pitchFamily="34" charset="0"/>
                <a:ea typeface="Tahoma" pitchFamily="34" charset="0"/>
                <a:cs typeface="Tahoma" pitchFamily="34" charset="0"/>
              </a:rPr>
              <a:t>C. Everett Koop award winning consultant</a:t>
            </a:r>
          </a:p>
          <a:p>
            <a:pPr algn="r">
              <a:defRPr/>
            </a:pPr>
            <a:endParaRPr lang="en-US" sz="900" i="1" dirty="0">
              <a:latin typeface="Tahoma" pitchFamily="34" charset="0"/>
              <a:ea typeface="Tahoma" pitchFamily="34" charset="0"/>
              <a:cs typeface="Tahoma" pitchFamily="34" charset="0"/>
            </a:endParaRPr>
          </a:p>
        </p:txBody>
      </p:sp>
      <p:pic>
        <p:nvPicPr>
          <p:cNvPr id="43014" name="Picture 2" descr="C:\Users\t.johnson\Documents\Zoe Claims Study\Medical Costs Char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0825" y="2012950"/>
            <a:ext cx="47783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5"/>
          <p:cNvSpPr txBox="1">
            <a:spLocks noChangeArrowheads="1"/>
          </p:cNvSpPr>
          <p:nvPr/>
        </p:nvSpPr>
        <p:spPr bwMode="auto">
          <a:xfrm>
            <a:off x="3956050" y="1530350"/>
            <a:ext cx="48133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a:lnSpc>
                <a:spcPct val="110000"/>
              </a:lnSpc>
              <a:spcBef>
                <a:spcPts val="1200"/>
              </a:spcBef>
              <a:buFont typeface="Wingdings" pitchFamily="2" charset="2"/>
              <a:buNone/>
            </a:pPr>
            <a:r>
              <a:rPr lang="en-US" altLang="en-US" sz="1600">
                <a:latin typeface="Tahoma Bold" pitchFamily="34" charset="0"/>
                <a:ea typeface="MS PGothic" pitchFamily="34" charset="-128"/>
              </a:rPr>
              <a:t>Trend on Investment: </a:t>
            </a:r>
            <a:r>
              <a:rPr lang="en-US" altLang="en-US" sz="1600" b="1">
                <a:ea typeface="MS PGothic" pitchFamily="34" charset="-128"/>
              </a:rPr>
              <a:t>Medical Spend PMPM</a:t>
            </a:r>
          </a:p>
          <a:p>
            <a:pPr>
              <a:lnSpc>
                <a:spcPct val="110000"/>
              </a:lnSpc>
              <a:spcBef>
                <a:spcPts val="1200"/>
              </a:spcBef>
              <a:buFontTx/>
              <a:buNone/>
            </a:pPr>
            <a:r>
              <a:rPr lang="en-US" altLang="en-US" sz="1100">
                <a:ea typeface="MS PGothic" pitchFamily="34" charset="-128"/>
              </a:rPr>
              <a:t>	</a:t>
            </a:r>
            <a:endParaRPr lang="en-US" altLang="en-US" sz="1400">
              <a:ea typeface="MS PGothic" pitchFamily="34" charset="-128"/>
            </a:endParaRPr>
          </a:p>
          <a:p>
            <a:pPr>
              <a:lnSpc>
                <a:spcPct val="110000"/>
              </a:lnSpc>
              <a:spcBef>
                <a:spcPts val="1200"/>
              </a:spcBef>
              <a:buFont typeface="Times" pitchFamily="18" charset="0"/>
              <a:buNone/>
            </a:pPr>
            <a:endParaRPr lang="en-US" altLang="en-US" sz="1400">
              <a:ea typeface="MS PGothic" pitchFamily="34" charset="-128"/>
            </a:endParaRPr>
          </a:p>
          <a:p>
            <a:pPr>
              <a:lnSpc>
                <a:spcPct val="110000"/>
              </a:lnSpc>
              <a:spcBef>
                <a:spcPts val="1200"/>
              </a:spcBef>
              <a:buFont typeface="Times" pitchFamily="18" charset="0"/>
              <a:buNone/>
            </a:pPr>
            <a:endParaRPr lang="en-US" altLang="en-US" sz="1400">
              <a:ea typeface="MS PGothic" pitchFamily="34" charset="-128"/>
            </a:endParaRPr>
          </a:p>
        </p:txBody>
      </p:sp>
      <p:sp>
        <p:nvSpPr>
          <p:cNvPr id="4" name="Rectangle 3"/>
          <p:cNvSpPr/>
          <p:nvPr/>
        </p:nvSpPr>
        <p:spPr>
          <a:xfrm>
            <a:off x="3895725" y="1371600"/>
            <a:ext cx="5019675" cy="38862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a:lstStyle/>
          <a:p>
            <a:pPr>
              <a:defRPr/>
            </a:pPr>
            <a:endParaRPr lang="en-US" sz="1600" dirty="0">
              <a:solidFill>
                <a:schemeClr val="tx1">
                  <a:lumMod val="65000"/>
                  <a:lumOff val="35000"/>
                </a:schemeClr>
              </a:solidFill>
              <a:latin typeface="Calibri"/>
              <a:cs typeface="Calibri"/>
            </a:endParaRPr>
          </a:p>
        </p:txBody>
      </p:sp>
      <p:sp>
        <p:nvSpPr>
          <p:cNvPr id="5" name="Slide Number Placeholder 4"/>
          <p:cNvSpPr>
            <a:spLocks noGrp="1"/>
          </p:cNvSpPr>
          <p:nvPr>
            <p:ph type="sldNum" sz="quarter" idx="10"/>
          </p:nvPr>
        </p:nvSpPr>
        <p:spPr/>
        <p:txBody>
          <a:bodyPr/>
          <a:lstStyle/>
          <a:p>
            <a:pPr>
              <a:defRPr/>
            </a:pPr>
            <a:fld id="{CFED9DC7-DC54-4A9C-A650-E6AE635C35F6}" type="slidenum">
              <a:rPr lang="en-US" sz="1200" smtClean="0"/>
              <a:pPr>
                <a:defRPr/>
              </a:pPr>
              <a:t>42</a:t>
            </a:fld>
            <a:endParaRPr lang="en-US" sz="1200" dirty="0"/>
          </a:p>
        </p:txBody>
      </p:sp>
    </p:spTree>
    <p:extLst>
      <p:ext uri="{BB962C8B-B14F-4D97-AF65-F5344CB8AC3E}">
        <p14:creationId xmlns:p14="http://schemas.microsoft.com/office/powerpoint/2010/main" val="1550267404"/>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2562"/>
            <a:ext cx="6121266" cy="266238"/>
          </a:xfrm>
        </p:spPr>
        <p:txBody>
          <a:bodyPr/>
          <a:lstStyle/>
          <a:p>
            <a:r>
              <a:rPr lang="en-US" sz="1725" b="1" dirty="0" err="1">
                <a:solidFill>
                  <a:srgbClr val="4F81BD"/>
                </a:solidFill>
                <a:latin typeface="+mn-lt"/>
              </a:rPr>
              <a:t>HealthyU</a:t>
            </a:r>
            <a:r>
              <a:rPr lang="en-US" sz="1725" b="1" dirty="0">
                <a:solidFill>
                  <a:srgbClr val="4F81BD"/>
                </a:solidFill>
                <a:latin typeface="+mn-lt"/>
              </a:rPr>
              <a:t> Max Illustration</a:t>
            </a:r>
            <a:r>
              <a:rPr lang="en-US" sz="1725" b="1" i="1" dirty="0">
                <a:solidFill>
                  <a:srgbClr val="4F81BD"/>
                </a:solidFill>
                <a:latin typeface="+mn-lt"/>
              </a:rPr>
              <a:t/>
            </a:r>
            <a:br>
              <a:rPr lang="en-US" sz="1725" b="1" i="1" dirty="0">
                <a:solidFill>
                  <a:srgbClr val="4F81BD"/>
                </a:solidFill>
                <a:latin typeface="+mn-lt"/>
              </a:rPr>
            </a:br>
            <a:r>
              <a:rPr lang="en-US" sz="1725" b="1" i="1" dirty="0">
                <a:solidFill>
                  <a:srgbClr val="4F81BD"/>
                </a:solidFill>
                <a:latin typeface="+mn-lt"/>
              </a:rPr>
              <a:t>Drive Results </a:t>
            </a:r>
            <a:r>
              <a:rPr lang="en-US" sz="1725" b="1" dirty="0">
                <a:solidFill>
                  <a:srgbClr val="4F81BD"/>
                </a:solidFill>
                <a:latin typeface="+mn-lt"/>
              </a:rPr>
              <a:t>= Risk Migration &amp; Cost Avoidance</a:t>
            </a:r>
            <a:endParaRPr lang="en-US" sz="1725" dirty="0">
              <a:solidFill>
                <a:srgbClr val="4F81BD"/>
              </a:solidFill>
            </a:endParaRPr>
          </a:p>
        </p:txBody>
      </p:sp>
      <p:sp>
        <p:nvSpPr>
          <p:cNvPr id="136" name="Rectangle 135"/>
          <p:cNvSpPr/>
          <p:nvPr/>
        </p:nvSpPr>
        <p:spPr>
          <a:xfrm>
            <a:off x="6061187" y="3003815"/>
            <a:ext cx="507254" cy="276999"/>
          </a:xfrm>
          <a:prstGeom prst="rect">
            <a:avLst/>
          </a:prstGeom>
        </p:spPr>
        <p:txBody>
          <a:bodyPr wrap="square">
            <a:spAutoFit/>
          </a:bodyPr>
          <a:lstStyle/>
          <a:p>
            <a:r>
              <a:rPr lang="en-US" sz="1200" dirty="0">
                <a:solidFill>
                  <a:prstClr val="white"/>
                </a:solidFill>
              </a:rPr>
              <a:t>12</a:t>
            </a:r>
          </a:p>
        </p:txBody>
      </p:sp>
      <p:pic>
        <p:nvPicPr>
          <p:cNvPr id="3" name="Picture 2"/>
          <p:cNvPicPr>
            <a:picLocks noChangeAspect="1"/>
          </p:cNvPicPr>
          <p:nvPr/>
        </p:nvPicPr>
        <p:blipFill>
          <a:blip r:embed="rId3"/>
          <a:stretch>
            <a:fillRect/>
          </a:stretch>
        </p:blipFill>
        <p:spPr>
          <a:xfrm>
            <a:off x="476413" y="2514600"/>
            <a:ext cx="8275789" cy="3581400"/>
          </a:xfrm>
          <a:prstGeom prst="rect">
            <a:avLst/>
          </a:prstGeom>
        </p:spPr>
      </p:pic>
      <p:sp>
        <p:nvSpPr>
          <p:cNvPr id="5" name="Rectangle 2"/>
          <p:cNvSpPr txBox="1">
            <a:spLocks noChangeArrowheads="1"/>
          </p:cNvSpPr>
          <p:nvPr/>
        </p:nvSpPr>
        <p:spPr bwMode="auto">
          <a:xfrm>
            <a:off x="457200" y="4572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1" tIns="45653" rIns="91301" bIns="45653" numCol="1" rtlCol="0" anchor="ctr" anchorCtr="0" compatLnSpc="1">
            <a:prstTxWarp prst="textNoShape">
              <a:avLst/>
            </a:prstTxWarp>
            <a:noAutofit/>
          </a:bodyPr>
          <a:lstStyle>
            <a:lvl1pPr algn="l" rtl="0" eaLnBrk="0" fontAlgn="base" hangingPunct="0">
              <a:spcBef>
                <a:spcPct val="0"/>
              </a:spcBef>
              <a:spcAft>
                <a:spcPct val="0"/>
              </a:spcAft>
              <a:defRPr sz="1800">
                <a:solidFill>
                  <a:schemeClr val="accent2"/>
                </a:solidFill>
                <a:latin typeface="Tahoma"/>
                <a:ea typeface="MS PGothic" pitchFamily="34" charset="-128"/>
                <a:cs typeface="Tahoma"/>
              </a:defRPr>
            </a:lvl1pPr>
            <a:lvl2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2pPr>
            <a:lvl3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3pPr>
            <a:lvl4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4pPr>
            <a:lvl5pPr algn="l" rtl="0" eaLnBrk="0" fontAlgn="base" hangingPunct="0">
              <a:spcBef>
                <a:spcPct val="0"/>
              </a:spcBef>
              <a:spcAft>
                <a:spcPct val="0"/>
              </a:spcAft>
              <a:defRPr sz="3000">
                <a:solidFill>
                  <a:schemeClr val="accent1"/>
                </a:solidFill>
                <a:latin typeface="Tahoma" charset="-52"/>
                <a:ea typeface="MS PGothic" pitchFamily="34" charset="-128"/>
                <a:cs typeface="MS PGothic" charset="0"/>
              </a:defRPr>
            </a:lvl5pPr>
            <a:lvl6pPr marL="457200" algn="l" rtl="0" eaLnBrk="1" fontAlgn="base" hangingPunct="1">
              <a:spcBef>
                <a:spcPct val="0"/>
              </a:spcBef>
              <a:spcAft>
                <a:spcPct val="0"/>
              </a:spcAft>
              <a:defRPr sz="3000" b="1">
                <a:solidFill>
                  <a:srgbClr val="0074C2"/>
                </a:solidFill>
                <a:latin typeface="Tahoma" charset="-52"/>
              </a:defRPr>
            </a:lvl6pPr>
            <a:lvl7pPr marL="914400" algn="l" rtl="0" eaLnBrk="1" fontAlgn="base" hangingPunct="1">
              <a:spcBef>
                <a:spcPct val="0"/>
              </a:spcBef>
              <a:spcAft>
                <a:spcPct val="0"/>
              </a:spcAft>
              <a:defRPr sz="3000" b="1">
                <a:solidFill>
                  <a:srgbClr val="0074C2"/>
                </a:solidFill>
                <a:latin typeface="Tahoma" charset="-52"/>
              </a:defRPr>
            </a:lvl7pPr>
            <a:lvl8pPr marL="1371600" algn="l" rtl="0" eaLnBrk="1" fontAlgn="base" hangingPunct="1">
              <a:spcBef>
                <a:spcPct val="0"/>
              </a:spcBef>
              <a:spcAft>
                <a:spcPct val="0"/>
              </a:spcAft>
              <a:defRPr sz="3000" b="1">
                <a:solidFill>
                  <a:srgbClr val="0074C2"/>
                </a:solidFill>
                <a:latin typeface="Tahoma" charset="-52"/>
              </a:defRPr>
            </a:lvl8pPr>
            <a:lvl9pPr marL="1828800" algn="l" rtl="0" eaLnBrk="1" fontAlgn="base" hangingPunct="1">
              <a:spcBef>
                <a:spcPct val="0"/>
              </a:spcBef>
              <a:spcAft>
                <a:spcPct val="0"/>
              </a:spcAft>
              <a:defRPr sz="3000" b="1">
                <a:solidFill>
                  <a:srgbClr val="0074C2"/>
                </a:solidFill>
                <a:latin typeface="Tahoma" charset="-52"/>
              </a:defRPr>
            </a:lvl9pPr>
          </a:lstStyle>
          <a:p>
            <a:pPr>
              <a:lnSpc>
                <a:spcPct val="120000"/>
              </a:lnSpc>
            </a:pPr>
            <a:r>
              <a:rPr lang="en-US" altLang="en-US" sz="2700" b="1" kern="0" dirty="0" smtClean="0"/>
              <a:t>Program Results</a:t>
            </a:r>
          </a:p>
        </p:txBody>
      </p:sp>
      <p:sp>
        <p:nvSpPr>
          <p:cNvPr id="6" name="Slide Number Placeholder 2"/>
          <p:cNvSpPr txBox="1">
            <a:spLocks/>
          </p:cNvSpPr>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2000" b="0" kern="1200">
                <a:solidFill>
                  <a:srgbClr val="F7F9D8"/>
                </a:solidFill>
                <a:latin typeface="Tahoma" pitchFamily="34" charset="0"/>
                <a:ea typeface="Tahoma" pitchFamily="34" charset="0"/>
                <a:cs typeface="Tahoma" pitchFamily="34" charset="0"/>
              </a:defRPr>
            </a:lvl1pPr>
            <a:lvl2pPr marL="457200" algn="l" rtl="0" fontAlgn="base">
              <a:spcBef>
                <a:spcPct val="0"/>
              </a:spcBef>
              <a:spcAft>
                <a:spcPct val="0"/>
              </a:spcAft>
              <a:defRPr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a:lstStyle>
          <a:p>
            <a:pPr algn="r">
              <a:defRPr/>
            </a:pPr>
            <a:fld id="{296BEDC4-C29D-9640-86D9-04D301DBC35C}" type="slidenum">
              <a:rPr lang="en-US" sz="1200" smtClean="0">
                <a:solidFill>
                  <a:schemeClr val="bg1"/>
                </a:solidFill>
              </a:rPr>
              <a:pPr algn="r">
                <a:defRPr/>
              </a:pPr>
              <a:t>43</a:t>
            </a:fld>
            <a:endParaRPr lang="en-US" sz="1200" dirty="0">
              <a:solidFill>
                <a:schemeClr val="bg1"/>
              </a:solidFill>
            </a:endParaRPr>
          </a:p>
        </p:txBody>
      </p:sp>
    </p:spTree>
    <p:extLst>
      <p:ext uri="{BB962C8B-B14F-4D97-AF65-F5344CB8AC3E}">
        <p14:creationId xmlns:p14="http://schemas.microsoft.com/office/powerpoint/2010/main" val="1425723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161688" cy="320040"/>
          </a:xfrm>
        </p:spPr>
        <p:txBody>
          <a:bodyPr/>
          <a:lstStyle/>
          <a:p>
            <a:r>
              <a:rPr lang="en-US" sz="2400" b="1" dirty="0">
                <a:latin typeface="Tahoma" panose="020B0604030504040204" pitchFamily="34" charset="0"/>
                <a:ea typeface="Tahoma" panose="020B0604030504040204" pitchFamily="34" charset="0"/>
                <a:cs typeface="Tahoma" panose="020B0604030504040204" pitchFamily="34" charset="0"/>
              </a:rPr>
              <a:t>Proven Results: Impact on Health and Performance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6" name="Rectangle 135"/>
          <p:cNvSpPr/>
          <p:nvPr/>
        </p:nvSpPr>
        <p:spPr>
          <a:xfrm>
            <a:off x="6557581" y="2862086"/>
            <a:ext cx="676339" cy="338554"/>
          </a:xfrm>
          <a:prstGeom prst="rect">
            <a:avLst/>
          </a:prstGeom>
        </p:spPr>
        <p:txBody>
          <a:bodyPr wrap="square">
            <a:spAutoFit/>
          </a:bodyPr>
          <a:lstStyle/>
          <a:p>
            <a:r>
              <a:rPr lang="en-US" sz="1600" dirty="0">
                <a:solidFill>
                  <a:prstClr val="white"/>
                </a:solidFill>
              </a:rPr>
              <a:t>12</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237" y="2581033"/>
            <a:ext cx="4140409" cy="3281494"/>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1217" y="2584048"/>
            <a:ext cx="4049065" cy="3275464"/>
          </a:xfrm>
          <a:prstGeom prst="rect">
            <a:avLst/>
          </a:prstGeom>
        </p:spPr>
      </p:pic>
      <p:sp>
        <p:nvSpPr>
          <p:cNvPr id="12" name="Rectangle 11"/>
          <p:cNvSpPr/>
          <p:nvPr/>
        </p:nvSpPr>
        <p:spPr>
          <a:xfrm>
            <a:off x="358919" y="838200"/>
            <a:ext cx="4606894" cy="1723549"/>
          </a:xfrm>
          <a:prstGeom prst="rect">
            <a:avLst/>
          </a:prstGeom>
        </p:spPr>
        <p:txBody>
          <a:bodyPr wrap="square">
            <a:spAutoFit/>
          </a:bodyPr>
          <a:lstStyle/>
          <a:p>
            <a:pPr>
              <a:spcAft>
                <a:spcPts val="600"/>
              </a:spcAft>
              <a:buClr>
                <a:srgbClr val="4A721D"/>
              </a:buClr>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Average claim costs: </a:t>
            </a:r>
          </a:p>
          <a:p>
            <a:pPr marL="285750" indent="-285750">
              <a:spcAft>
                <a:spcPts val="600"/>
              </a:spcAft>
              <a:buClr>
                <a:srgbClr val="F58620"/>
              </a:buClr>
              <a:buFont typeface="Arial" pitchFamily="34" charset="0"/>
              <a:buChar char="•"/>
            </a:pPr>
            <a:r>
              <a:rPr lang="en-US" b="1" dirty="0">
                <a:solidFill>
                  <a:srgbClr val="F58620"/>
                </a:solidFill>
                <a:latin typeface="Tahoma" panose="020B0604030504040204" pitchFamily="34" charset="0"/>
                <a:ea typeface="Tahoma" panose="020B0604030504040204" pitchFamily="34" charset="0"/>
                <a:cs typeface="Tahoma" panose="020B0604030504040204" pitchFamily="34" charset="0"/>
              </a:rPr>
              <a:t>$2,554 lower </a:t>
            </a:r>
            <a:r>
              <a:rPr lang="en-US" dirty="0">
                <a:solidFill>
                  <a:srgbClr val="0082C8"/>
                </a:solidFill>
                <a:latin typeface="Tahoma" panose="020B0604030504040204" pitchFamily="34" charset="0"/>
                <a:ea typeface="Tahoma" panose="020B0604030504040204" pitchFamily="34" charset="0"/>
                <a:cs typeface="Tahoma" panose="020B0604030504040204" pitchFamily="34" charset="0"/>
              </a:rPr>
              <a:t>Workers’ Compensation </a:t>
            </a:r>
          </a:p>
          <a:p>
            <a:pPr marL="285750" indent="-285750">
              <a:spcAft>
                <a:spcPts val="600"/>
              </a:spcAft>
              <a:buClr>
                <a:srgbClr val="F58620"/>
              </a:buClr>
              <a:buFont typeface="Arial" pitchFamily="34" charset="0"/>
              <a:buChar char="•"/>
            </a:pPr>
            <a:r>
              <a:rPr lang="en-US" b="1" dirty="0">
                <a:solidFill>
                  <a:srgbClr val="F58620"/>
                </a:solidFill>
                <a:latin typeface="Tahoma" panose="020B0604030504040204" pitchFamily="34" charset="0"/>
                <a:ea typeface="Tahoma" panose="020B0604030504040204" pitchFamily="34" charset="0"/>
                <a:cs typeface="Tahoma" panose="020B0604030504040204" pitchFamily="34" charset="0"/>
              </a:rPr>
              <a:t>$451 lower </a:t>
            </a:r>
            <a:r>
              <a:rPr lang="en-US" dirty="0">
                <a:solidFill>
                  <a:srgbClr val="0082C8"/>
                </a:solidFill>
                <a:latin typeface="Tahoma" panose="020B0604030504040204" pitchFamily="34" charset="0"/>
                <a:ea typeface="Tahoma" panose="020B0604030504040204" pitchFamily="34" charset="0"/>
                <a:cs typeface="Tahoma" panose="020B0604030504040204" pitchFamily="34" charset="0"/>
              </a:rPr>
              <a:t>STD</a:t>
            </a:r>
          </a:p>
        </p:txBody>
      </p:sp>
      <p:sp>
        <p:nvSpPr>
          <p:cNvPr id="13" name="Rectangle 12"/>
          <p:cNvSpPr/>
          <p:nvPr/>
        </p:nvSpPr>
        <p:spPr>
          <a:xfrm>
            <a:off x="4566469" y="827068"/>
            <a:ext cx="4425131" cy="1723549"/>
          </a:xfrm>
          <a:prstGeom prst="rect">
            <a:avLst/>
          </a:prstGeom>
        </p:spPr>
        <p:txBody>
          <a:bodyPr wrap="square">
            <a:spAutoFit/>
          </a:bodyPr>
          <a:lstStyle/>
          <a:p>
            <a:pPr>
              <a:spcAft>
                <a:spcPts val="600"/>
              </a:spcAft>
              <a:buClr>
                <a:srgbClr val="4A721D"/>
              </a:buClr>
            </a:pPr>
            <a:r>
              <a:rPr lang="en-US" b="1" dirty="0">
                <a:solidFill>
                  <a:srgbClr val="0081C6"/>
                </a:solidFill>
                <a:latin typeface="Tahoma" panose="020B0604030504040204" pitchFamily="34" charset="0"/>
                <a:ea typeface="Tahoma" panose="020B0604030504040204" pitchFamily="34" charset="0"/>
                <a:cs typeface="Tahoma" panose="020B0604030504040204" pitchFamily="34" charset="0"/>
              </a:rPr>
              <a:t>Recovery costs:  </a:t>
            </a:r>
          </a:p>
          <a:p>
            <a:pPr marL="342900" indent="-342900">
              <a:spcAft>
                <a:spcPts val="600"/>
              </a:spcAft>
              <a:buClr>
                <a:srgbClr val="F58620"/>
              </a:buClr>
              <a:buFont typeface="Arial" pitchFamily="34" charset="0"/>
              <a:buChar char="•"/>
            </a:pPr>
            <a:r>
              <a:rPr lang="en-US" b="1" dirty="0">
                <a:solidFill>
                  <a:srgbClr val="F58620"/>
                </a:solidFill>
                <a:latin typeface="Tahoma" panose="020B0604030504040204" pitchFamily="34" charset="0"/>
                <a:ea typeface="Tahoma" panose="020B0604030504040204" pitchFamily="34" charset="0"/>
                <a:cs typeface="Tahoma" panose="020B0604030504040204" pitchFamily="34" charset="0"/>
              </a:rPr>
              <a:t>11 fewer days </a:t>
            </a:r>
            <a:r>
              <a:rPr lang="en-US" dirty="0">
                <a:solidFill>
                  <a:srgbClr val="0082C8"/>
                </a:solidFill>
                <a:latin typeface="Tahoma" panose="020B0604030504040204" pitchFamily="34" charset="0"/>
                <a:ea typeface="Tahoma" panose="020B0604030504040204" pitchFamily="34" charset="0"/>
                <a:cs typeface="Tahoma" panose="020B0604030504040204" pitchFamily="34" charset="0"/>
              </a:rPr>
              <a:t>on Workers’ Compensation</a:t>
            </a:r>
          </a:p>
          <a:p>
            <a:pPr marL="342900" indent="-342900">
              <a:spcAft>
                <a:spcPts val="600"/>
              </a:spcAft>
              <a:buClr>
                <a:srgbClr val="F58620"/>
              </a:buClr>
              <a:buFont typeface="Arial" pitchFamily="34" charset="0"/>
              <a:buChar char="•"/>
            </a:pPr>
            <a:r>
              <a:rPr lang="en-US" b="1" dirty="0">
                <a:solidFill>
                  <a:srgbClr val="F58620"/>
                </a:solidFill>
                <a:latin typeface="Tahoma" panose="020B0604030504040204" pitchFamily="34" charset="0"/>
                <a:ea typeface="Tahoma" panose="020B0604030504040204" pitchFamily="34" charset="0"/>
                <a:cs typeface="Tahoma" panose="020B0604030504040204" pitchFamily="34" charset="0"/>
              </a:rPr>
              <a:t>16.8 fewer days</a:t>
            </a:r>
            <a:r>
              <a:rPr lang="en-US" dirty="0">
                <a:solidFill>
                  <a:srgbClr val="0082C8"/>
                </a:solidFill>
                <a:latin typeface="Tahoma" panose="020B0604030504040204" pitchFamily="34" charset="0"/>
                <a:ea typeface="Tahoma" panose="020B0604030504040204" pitchFamily="34" charset="0"/>
                <a:cs typeface="Tahoma" panose="020B0604030504040204" pitchFamily="34" charset="0"/>
              </a:rPr>
              <a:t> on STD</a:t>
            </a:r>
          </a:p>
        </p:txBody>
      </p:sp>
      <p:sp>
        <p:nvSpPr>
          <p:cNvPr id="14" name="TextBox 13"/>
          <p:cNvSpPr txBox="1"/>
          <p:nvPr>
            <p:custDataLst>
              <p:tags r:id="rId1"/>
            </p:custDataLst>
          </p:nvPr>
        </p:nvSpPr>
        <p:spPr>
          <a:xfrm>
            <a:off x="104592" y="6096000"/>
            <a:ext cx="2232216" cy="241300"/>
          </a:xfrm>
          <a:prstGeom prst="rect">
            <a:avLst/>
          </a:prstGeom>
          <a:noFill/>
          <a:ln>
            <a:noFill/>
          </a:ln>
        </p:spPr>
        <p:txBody>
          <a:bodyPr vert="horz" wrap="square" lIns="0" tIns="0" rIns="0" bIns="0" rtlCol="0" anchor="ctr">
            <a:noAutofit/>
          </a:bodyPr>
          <a:lstStyle/>
          <a:p>
            <a:pPr>
              <a:spcBef>
                <a:spcPct val="0"/>
              </a:spcBef>
              <a:spcAft>
                <a:spcPct val="0"/>
              </a:spcAft>
            </a:pPr>
            <a:r>
              <a:rPr lang="en-US" sz="1400" b="1" i="1" dirty="0">
                <a:solidFill>
                  <a:srgbClr val="5F5F5F"/>
                </a:solidFill>
                <a:latin typeface="+mj-lt"/>
                <a:cs typeface="Calibri" panose="020F0502020204030204" pitchFamily="34" charset="0"/>
              </a:rPr>
              <a:t>Source: Zoe Consulting, Inc</a:t>
            </a:r>
            <a:r>
              <a:rPr lang="en-US" sz="1050" b="1" i="1" dirty="0">
                <a:solidFill>
                  <a:srgbClr val="5F5F5F"/>
                </a:solidFill>
                <a:latin typeface="+mj-lt"/>
                <a:cs typeface="Calibri" panose="020F0502020204030204" pitchFamily="34" charset="0"/>
              </a:rPr>
              <a:t>.</a:t>
            </a:r>
          </a:p>
        </p:txBody>
      </p:sp>
      <p:sp>
        <p:nvSpPr>
          <p:cNvPr id="11" name="Slide Number Placeholder 2"/>
          <p:cNvSpPr txBox="1">
            <a:spLocks/>
          </p:cNvSpPr>
          <p:nvPr/>
        </p:nvSpPr>
        <p:spPr bwMode="auto">
          <a:xfrm>
            <a:off x="8610600" y="6480372"/>
            <a:ext cx="533400" cy="3014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defPPr>
              <a:defRPr lang="en-US"/>
            </a:defPPr>
            <a:lvl1pPr algn="ctr" rtl="0" fontAlgn="base">
              <a:spcBef>
                <a:spcPct val="0"/>
              </a:spcBef>
              <a:spcAft>
                <a:spcPct val="0"/>
              </a:spcAft>
              <a:defRPr sz="2000" b="0" kern="1200">
                <a:solidFill>
                  <a:srgbClr val="F7F9D8"/>
                </a:solidFill>
                <a:latin typeface="Tahoma" pitchFamily="34" charset="0"/>
                <a:ea typeface="Tahoma" pitchFamily="34" charset="0"/>
                <a:cs typeface="Tahoma" pitchFamily="34" charset="0"/>
              </a:defRPr>
            </a:lvl1pPr>
            <a:lvl2pPr marL="457200" algn="l" rtl="0" fontAlgn="base">
              <a:spcBef>
                <a:spcPct val="0"/>
              </a:spcBef>
              <a:spcAft>
                <a:spcPct val="0"/>
              </a:spcAft>
              <a:defRPr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a:lstStyle>
          <a:p>
            <a:pPr algn="r">
              <a:defRPr/>
            </a:pPr>
            <a:fld id="{296BEDC4-C29D-9640-86D9-04D301DBC35C}" type="slidenum">
              <a:rPr lang="en-US" sz="1200" smtClean="0">
                <a:solidFill>
                  <a:schemeClr val="bg1"/>
                </a:solidFill>
              </a:rPr>
              <a:pPr algn="r">
                <a:defRPr/>
              </a:pPr>
              <a:t>44</a:t>
            </a:fld>
            <a:endParaRPr lang="en-US" sz="1200" dirty="0">
              <a:solidFill>
                <a:schemeClr val="bg1"/>
              </a:solidFill>
            </a:endParaRPr>
          </a:p>
        </p:txBody>
      </p:sp>
    </p:spTree>
    <p:extLst>
      <p:ext uri="{BB962C8B-B14F-4D97-AF65-F5344CB8AC3E}">
        <p14:creationId xmlns:p14="http://schemas.microsoft.com/office/powerpoint/2010/main" val="788402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3253718316"/>
              </p:ext>
            </p:extLst>
          </p:nvPr>
        </p:nvGraphicFramePr>
        <p:xfrm>
          <a:off x="1738099" y="1460670"/>
          <a:ext cx="5658383" cy="3492851"/>
        </p:xfrm>
        <a:graphic>
          <a:graphicData uri="http://schemas.openxmlformats.org/drawingml/2006/table">
            <a:tbl>
              <a:tblPr firstRow="1" firstCol="1" bandRow="1">
                <a:tableStyleId>{5C22544A-7EE6-4342-B048-85BDC9FD1C3A}</a:tableStyleId>
              </a:tblPr>
              <a:tblGrid>
                <a:gridCol w="1080071">
                  <a:extLst>
                    <a:ext uri="{9D8B030D-6E8A-4147-A177-3AD203B41FA5}">
                      <a16:colId xmlns:a16="http://schemas.microsoft.com/office/drawing/2014/main" val="20000"/>
                    </a:ext>
                  </a:extLst>
                </a:gridCol>
                <a:gridCol w="1144578">
                  <a:extLst>
                    <a:ext uri="{9D8B030D-6E8A-4147-A177-3AD203B41FA5}">
                      <a16:colId xmlns:a16="http://schemas.microsoft.com/office/drawing/2014/main" val="20001"/>
                    </a:ext>
                  </a:extLst>
                </a:gridCol>
                <a:gridCol w="1144578">
                  <a:extLst>
                    <a:ext uri="{9D8B030D-6E8A-4147-A177-3AD203B41FA5}">
                      <a16:colId xmlns:a16="http://schemas.microsoft.com/office/drawing/2014/main" val="20002"/>
                    </a:ext>
                  </a:extLst>
                </a:gridCol>
                <a:gridCol w="1144578">
                  <a:extLst>
                    <a:ext uri="{9D8B030D-6E8A-4147-A177-3AD203B41FA5}">
                      <a16:colId xmlns:a16="http://schemas.microsoft.com/office/drawing/2014/main" val="20003"/>
                    </a:ext>
                  </a:extLst>
                </a:gridCol>
                <a:gridCol w="1144578">
                  <a:extLst>
                    <a:ext uri="{9D8B030D-6E8A-4147-A177-3AD203B41FA5}">
                      <a16:colId xmlns:a16="http://schemas.microsoft.com/office/drawing/2014/main" val="20004"/>
                    </a:ext>
                  </a:extLst>
                </a:gridCol>
              </a:tblGrid>
              <a:tr h="542368">
                <a:tc gridSpan="5">
                  <a:txBody>
                    <a:bodyPr/>
                    <a:lstStyle/>
                    <a:p>
                      <a:pPr marL="0" marR="0" algn="ctr">
                        <a:spcBef>
                          <a:spcPts val="0"/>
                        </a:spcBef>
                        <a:spcAft>
                          <a:spcPts val="0"/>
                        </a:spcAft>
                      </a:pPr>
                      <a:r>
                        <a:rPr lang="en-US" sz="1200" b="1" dirty="0">
                          <a:effectLst/>
                        </a:rPr>
                        <a:t>Year 1 Risk Level</a:t>
                      </a:r>
                      <a:endParaRPr lang="en-US" sz="12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27ABF"/>
                    </a:solidFill>
                  </a:tcPr>
                </a:tc>
                <a:tc hMerge="1">
                  <a:txBody>
                    <a:bodyPr/>
                    <a:lstStyle/>
                    <a:p>
                      <a:pPr marL="0" marR="0" algn="ctr">
                        <a:spcBef>
                          <a:spcPts val="0"/>
                        </a:spcBef>
                        <a:spcAft>
                          <a:spcPts val="0"/>
                        </a:spcAft>
                      </a:pPr>
                      <a:endParaRPr lang="en-US" sz="1800" dirty="0">
                        <a:effectLst/>
                        <a:latin typeface="Calibri"/>
                        <a:ea typeface="Calibri"/>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81011">
                <a:tc>
                  <a:txBody>
                    <a:bodyPr/>
                    <a:lstStyle/>
                    <a:p>
                      <a:pPr marL="0" marR="0" algn="ctr">
                        <a:spcBef>
                          <a:spcPts val="0"/>
                        </a:spcBef>
                        <a:spcAft>
                          <a:spcPts val="0"/>
                        </a:spcAft>
                      </a:pPr>
                      <a:r>
                        <a:rPr lang="en-US" sz="1200" dirty="0">
                          <a:effectLst/>
                        </a:rPr>
                        <a:t>Level of </a:t>
                      </a:r>
                    </a:p>
                    <a:p>
                      <a:pPr marL="0" marR="0" algn="ctr">
                        <a:spcBef>
                          <a:spcPts val="0"/>
                        </a:spcBef>
                        <a:spcAft>
                          <a:spcPts val="0"/>
                        </a:spcAft>
                      </a:pPr>
                      <a:r>
                        <a:rPr lang="en-US" sz="1200" dirty="0">
                          <a:effectLst/>
                        </a:rPr>
                        <a:t>Diabetic</a:t>
                      </a:r>
                      <a:r>
                        <a:rPr lang="en-US" sz="1200" baseline="0" dirty="0">
                          <a:effectLst/>
                        </a:rPr>
                        <a:t> Risk</a:t>
                      </a:r>
                      <a:endParaRPr lang="en-US" sz="1200" dirty="0">
                        <a:effectLst/>
                        <a:latin typeface="+mn-lt"/>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27ABF"/>
                    </a:solidFill>
                  </a:tcPr>
                </a:tc>
                <a:tc>
                  <a:txBody>
                    <a:bodyPr/>
                    <a:lstStyle/>
                    <a:p>
                      <a:pPr marL="0" marR="0" algn="ctr">
                        <a:spcBef>
                          <a:spcPts val="0"/>
                        </a:spcBef>
                        <a:spcAft>
                          <a:spcPts val="0"/>
                        </a:spcAft>
                      </a:pPr>
                      <a:r>
                        <a:rPr lang="en-US" sz="1200" b="1" dirty="0">
                          <a:effectLst/>
                        </a:rPr>
                        <a:t>Healthy</a:t>
                      </a:r>
                      <a:endParaRPr lang="en-US" sz="12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rPr>
                        <a:t>Pre-Diabetes</a:t>
                      </a:r>
                      <a:endParaRPr lang="en-US" sz="12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rPr>
                        <a:t>Diabetes</a:t>
                      </a:r>
                      <a:endParaRPr lang="en-US" sz="12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200" b="1" dirty="0">
                          <a:effectLst/>
                        </a:rPr>
                        <a:t>Out of Control</a:t>
                      </a:r>
                      <a:endParaRPr lang="en-US" sz="12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542368">
                <a:tc>
                  <a:txBody>
                    <a:bodyPr/>
                    <a:lstStyle/>
                    <a:p>
                      <a:pPr marL="0" marR="0" algn="ctr">
                        <a:spcBef>
                          <a:spcPts val="0"/>
                        </a:spcBef>
                        <a:spcAft>
                          <a:spcPts val="0"/>
                        </a:spcAft>
                      </a:pPr>
                      <a:r>
                        <a:rPr lang="en-US" sz="1200" dirty="0">
                          <a:solidFill>
                            <a:schemeClr val="tx1"/>
                          </a:solidFill>
                          <a:effectLst/>
                        </a:rPr>
                        <a:t>Healthy</a:t>
                      </a:r>
                      <a:endParaRPr lang="en-US" sz="1200" dirty="0">
                        <a:solidFill>
                          <a:schemeClr val="tx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600" b="1" dirty="0">
                          <a:effectLst/>
                        </a:rPr>
                        <a:t>97%</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52000"/>
                      </a:schemeClr>
                    </a:solidFill>
                  </a:tcPr>
                </a:tc>
                <a:tc>
                  <a:txBody>
                    <a:bodyPr/>
                    <a:lstStyle/>
                    <a:p>
                      <a:pPr marL="0" marR="0" algn="ctr">
                        <a:spcBef>
                          <a:spcPts val="0"/>
                        </a:spcBef>
                        <a:spcAft>
                          <a:spcPts val="0"/>
                        </a:spcAft>
                      </a:pPr>
                      <a:r>
                        <a:rPr lang="en-US" sz="1600" b="1" dirty="0">
                          <a:effectLst/>
                        </a:rPr>
                        <a:t>17%</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2000"/>
                      </a:srgbClr>
                    </a:solidFill>
                  </a:tcPr>
                </a:tc>
                <a:tc>
                  <a:txBody>
                    <a:bodyPr/>
                    <a:lstStyle/>
                    <a:p>
                      <a:pPr marL="0" marR="0" algn="ctr">
                        <a:spcBef>
                          <a:spcPts val="0"/>
                        </a:spcBef>
                        <a:spcAft>
                          <a:spcPts val="0"/>
                        </a:spcAft>
                      </a:pPr>
                      <a:r>
                        <a:rPr lang="en-US" sz="1600" b="1" dirty="0">
                          <a:effectLst/>
                        </a:rPr>
                        <a:t>4%</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2000"/>
                      </a:srgbClr>
                    </a:solidFill>
                  </a:tcPr>
                </a:tc>
                <a:tc>
                  <a:txBody>
                    <a:bodyPr/>
                    <a:lstStyle/>
                    <a:p>
                      <a:pPr marL="0" marR="0" algn="ctr">
                        <a:spcBef>
                          <a:spcPts val="0"/>
                        </a:spcBef>
                        <a:spcAft>
                          <a:spcPts val="0"/>
                        </a:spcAft>
                      </a:pPr>
                      <a:r>
                        <a:rPr lang="en-US" sz="1600" b="1" dirty="0">
                          <a:effectLst/>
                        </a:rPr>
                        <a:t>3%</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2000"/>
                      </a:srgbClr>
                    </a:solidFill>
                  </a:tcPr>
                </a:tc>
                <a:extLst>
                  <a:ext uri="{0D108BD9-81ED-4DB2-BD59-A6C34878D82A}">
                    <a16:rowId xmlns:a16="http://schemas.microsoft.com/office/drawing/2014/main" val="10002"/>
                  </a:ext>
                </a:extLst>
              </a:tr>
              <a:tr h="542368">
                <a:tc>
                  <a:txBody>
                    <a:bodyPr/>
                    <a:lstStyle/>
                    <a:p>
                      <a:pPr marL="0" marR="0" algn="ctr">
                        <a:spcBef>
                          <a:spcPts val="0"/>
                        </a:spcBef>
                        <a:spcAft>
                          <a:spcPts val="0"/>
                        </a:spcAft>
                      </a:pPr>
                      <a:r>
                        <a:rPr lang="en-US" sz="1200" dirty="0">
                          <a:solidFill>
                            <a:schemeClr val="tx1"/>
                          </a:solidFill>
                          <a:effectLst/>
                        </a:rPr>
                        <a:t>Pre-Diabetes</a:t>
                      </a:r>
                      <a:endParaRPr lang="en-US" sz="1200" dirty="0">
                        <a:solidFill>
                          <a:schemeClr val="tx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600" b="1" dirty="0">
                          <a:effectLst/>
                        </a:rPr>
                        <a:t>3%</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2000"/>
                      </a:srgbClr>
                    </a:solidFill>
                  </a:tcPr>
                </a:tc>
                <a:tc>
                  <a:txBody>
                    <a:bodyPr/>
                    <a:lstStyle/>
                    <a:p>
                      <a:pPr marL="0" marR="0" algn="ctr">
                        <a:spcBef>
                          <a:spcPts val="0"/>
                        </a:spcBef>
                        <a:spcAft>
                          <a:spcPts val="0"/>
                        </a:spcAft>
                      </a:pPr>
                      <a:r>
                        <a:rPr lang="en-US" sz="1600" b="1" dirty="0">
                          <a:effectLst/>
                        </a:rPr>
                        <a:t>75%</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52000"/>
                      </a:schemeClr>
                    </a:solidFill>
                  </a:tcPr>
                </a:tc>
                <a:tc>
                  <a:txBody>
                    <a:bodyPr/>
                    <a:lstStyle/>
                    <a:p>
                      <a:pPr marL="0" marR="0" algn="ctr">
                        <a:spcBef>
                          <a:spcPts val="0"/>
                        </a:spcBef>
                        <a:spcAft>
                          <a:spcPts val="0"/>
                        </a:spcAft>
                      </a:pPr>
                      <a:r>
                        <a:rPr lang="en-US" sz="1600" b="1" dirty="0">
                          <a:effectLst/>
                        </a:rPr>
                        <a:t>21%</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2000"/>
                      </a:srgbClr>
                    </a:solidFill>
                  </a:tcPr>
                </a:tc>
                <a:tc>
                  <a:txBody>
                    <a:bodyPr/>
                    <a:lstStyle/>
                    <a:p>
                      <a:pPr marL="0" marR="0" algn="ctr">
                        <a:spcBef>
                          <a:spcPts val="0"/>
                        </a:spcBef>
                        <a:spcAft>
                          <a:spcPts val="0"/>
                        </a:spcAft>
                      </a:pPr>
                      <a:r>
                        <a:rPr lang="en-US" sz="1600" b="1" dirty="0">
                          <a:effectLst/>
                        </a:rPr>
                        <a:t>11%</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2000"/>
                      </a:srgbClr>
                    </a:solidFill>
                  </a:tcPr>
                </a:tc>
                <a:extLst>
                  <a:ext uri="{0D108BD9-81ED-4DB2-BD59-A6C34878D82A}">
                    <a16:rowId xmlns:a16="http://schemas.microsoft.com/office/drawing/2014/main" val="10003"/>
                  </a:ext>
                </a:extLst>
              </a:tr>
              <a:tr h="542368">
                <a:tc>
                  <a:txBody>
                    <a:bodyPr/>
                    <a:lstStyle/>
                    <a:p>
                      <a:pPr marL="0" marR="0" algn="ctr">
                        <a:spcBef>
                          <a:spcPts val="0"/>
                        </a:spcBef>
                        <a:spcAft>
                          <a:spcPts val="0"/>
                        </a:spcAft>
                      </a:pPr>
                      <a:r>
                        <a:rPr lang="en-US" sz="1200" dirty="0">
                          <a:solidFill>
                            <a:schemeClr val="tx1"/>
                          </a:solidFill>
                          <a:effectLst/>
                        </a:rPr>
                        <a:t>Diabetes</a:t>
                      </a:r>
                      <a:endParaRPr lang="en-US" sz="1200" dirty="0">
                        <a:solidFill>
                          <a:schemeClr val="tx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600" b="1" dirty="0">
                          <a:effectLst/>
                        </a:rPr>
                        <a:t>0%</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2000"/>
                      </a:srgbClr>
                    </a:solidFill>
                  </a:tcPr>
                </a:tc>
                <a:tc>
                  <a:txBody>
                    <a:bodyPr/>
                    <a:lstStyle/>
                    <a:p>
                      <a:pPr marL="0" marR="0" algn="ctr">
                        <a:spcBef>
                          <a:spcPts val="0"/>
                        </a:spcBef>
                        <a:spcAft>
                          <a:spcPts val="0"/>
                        </a:spcAft>
                      </a:pPr>
                      <a:r>
                        <a:rPr lang="en-US" sz="1600" b="1" dirty="0">
                          <a:effectLst/>
                        </a:rPr>
                        <a:t>5%</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2000"/>
                      </a:srgbClr>
                    </a:solidFill>
                  </a:tcPr>
                </a:tc>
                <a:tc>
                  <a:txBody>
                    <a:bodyPr/>
                    <a:lstStyle/>
                    <a:p>
                      <a:pPr marL="0" marR="0" algn="ctr">
                        <a:spcBef>
                          <a:spcPts val="0"/>
                        </a:spcBef>
                        <a:spcAft>
                          <a:spcPts val="0"/>
                        </a:spcAft>
                      </a:pPr>
                      <a:r>
                        <a:rPr lang="en-US" sz="1600" b="1" dirty="0">
                          <a:effectLst/>
                        </a:rPr>
                        <a:t>50%</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56000"/>
                      </a:schemeClr>
                    </a:solidFill>
                  </a:tcPr>
                </a:tc>
                <a:tc>
                  <a:txBody>
                    <a:bodyPr/>
                    <a:lstStyle/>
                    <a:p>
                      <a:pPr marL="0" marR="0" algn="ctr">
                        <a:spcBef>
                          <a:spcPts val="0"/>
                        </a:spcBef>
                        <a:spcAft>
                          <a:spcPts val="0"/>
                        </a:spcAft>
                      </a:pPr>
                      <a:r>
                        <a:rPr lang="en-US" sz="1600" b="1" dirty="0">
                          <a:effectLst/>
                        </a:rPr>
                        <a:t>20%</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alpha val="52000"/>
                      </a:srgbClr>
                    </a:solidFill>
                  </a:tcPr>
                </a:tc>
                <a:extLst>
                  <a:ext uri="{0D108BD9-81ED-4DB2-BD59-A6C34878D82A}">
                    <a16:rowId xmlns:a16="http://schemas.microsoft.com/office/drawing/2014/main" val="10004"/>
                  </a:ext>
                </a:extLst>
              </a:tr>
              <a:tr h="542368">
                <a:tc>
                  <a:txBody>
                    <a:bodyPr/>
                    <a:lstStyle/>
                    <a:p>
                      <a:pPr marL="0" marR="0" algn="ctr">
                        <a:spcBef>
                          <a:spcPts val="0"/>
                        </a:spcBef>
                        <a:spcAft>
                          <a:spcPts val="0"/>
                        </a:spcAft>
                      </a:pPr>
                      <a:r>
                        <a:rPr lang="en-US" sz="1200" dirty="0">
                          <a:solidFill>
                            <a:schemeClr val="tx1"/>
                          </a:solidFill>
                          <a:effectLst/>
                        </a:rPr>
                        <a:t>Out of Control</a:t>
                      </a:r>
                      <a:endParaRPr lang="en-US" sz="1200" dirty="0">
                        <a:solidFill>
                          <a:schemeClr val="tx1"/>
                        </a:solidFill>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600" b="1" dirty="0">
                          <a:effectLst/>
                        </a:rPr>
                        <a:t>0%</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2000"/>
                      </a:srgbClr>
                    </a:solidFill>
                  </a:tcPr>
                </a:tc>
                <a:tc>
                  <a:txBody>
                    <a:bodyPr/>
                    <a:lstStyle/>
                    <a:p>
                      <a:pPr marL="0" marR="0" algn="ctr">
                        <a:spcBef>
                          <a:spcPts val="0"/>
                        </a:spcBef>
                        <a:spcAft>
                          <a:spcPts val="0"/>
                        </a:spcAft>
                      </a:pPr>
                      <a:r>
                        <a:rPr lang="en-US" sz="1600" b="1" dirty="0">
                          <a:effectLst/>
                        </a:rPr>
                        <a:t>4%</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2000"/>
                      </a:srgbClr>
                    </a:solidFill>
                  </a:tcPr>
                </a:tc>
                <a:tc>
                  <a:txBody>
                    <a:bodyPr/>
                    <a:lstStyle/>
                    <a:p>
                      <a:pPr marL="0" marR="0" algn="ctr">
                        <a:spcBef>
                          <a:spcPts val="0"/>
                        </a:spcBef>
                        <a:spcAft>
                          <a:spcPts val="0"/>
                        </a:spcAft>
                      </a:pPr>
                      <a:r>
                        <a:rPr lang="en-US" sz="1600" b="1" dirty="0">
                          <a:effectLst/>
                        </a:rPr>
                        <a:t>25%</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2000"/>
                      </a:srgbClr>
                    </a:solidFill>
                  </a:tcPr>
                </a:tc>
                <a:tc>
                  <a:txBody>
                    <a:bodyPr/>
                    <a:lstStyle/>
                    <a:p>
                      <a:pPr marL="0" marR="0" algn="ctr">
                        <a:spcBef>
                          <a:spcPts val="0"/>
                        </a:spcBef>
                        <a:spcAft>
                          <a:spcPts val="0"/>
                        </a:spcAft>
                      </a:pPr>
                      <a:r>
                        <a:rPr lang="en-US" sz="1600" b="1" dirty="0">
                          <a:effectLst/>
                        </a:rPr>
                        <a:t>66%</a:t>
                      </a:r>
                      <a:endParaRPr lang="en-US" sz="1600" b="1" dirty="0">
                        <a:effectLst/>
                        <a:latin typeface="Calibri"/>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alpha val="52000"/>
                      </a:schemeClr>
                    </a:solidFill>
                  </a:tcPr>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80316925"/>
              </p:ext>
            </p:extLst>
          </p:nvPr>
        </p:nvGraphicFramePr>
        <p:xfrm>
          <a:off x="576827" y="1460669"/>
          <a:ext cx="1108975" cy="3492852"/>
        </p:xfrm>
        <a:graphic>
          <a:graphicData uri="http://schemas.openxmlformats.org/drawingml/2006/table">
            <a:tbl>
              <a:tblPr firstRow="1" bandRow="1">
                <a:tableStyleId>{5C22544A-7EE6-4342-B048-85BDC9FD1C3A}</a:tableStyleId>
              </a:tblPr>
              <a:tblGrid>
                <a:gridCol w="1108975">
                  <a:extLst>
                    <a:ext uri="{9D8B030D-6E8A-4147-A177-3AD203B41FA5}">
                      <a16:colId xmlns:a16="http://schemas.microsoft.com/office/drawing/2014/main" val="20000"/>
                    </a:ext>
                  </a:extLst>
                </a:gridCol>
              </a:tblGrid>
              <a:tr h="3492852">
                <a:tc>
                  <a:txBody>
                    <a:bodyPr/>
                    <a:lstStyle/>
                    <a:p>
                      <a:endParaRPr lang="en-US" sz="1200" dirty="0"/>
                    </a:p>
                    <a:p>
                      <a:endParaRPr lang="en-US" sz="1200" dirty="0"/>
                    </a:p>
                    <a:p>
                      <a:endParaRPr lang="en-US" sz="1200" dirty="0"/>
                    </a:p>
                    <a:p>
                      <a:pPr algn="ctr"/>
                      <a:endParaRPr lang="en-US" sz="1200" dirty="0"/>
                    </a:p>
                    <a:p>
                      <a:pPr algn="ctr"/>
                      <a:endParaRPr lang="en-US" sz="1200" dirty="0"/>
                    </a:p>
                    <a:p>
                      <a:pPr algn="ctr"/>
                      <a:endParaRPr lang="en-US" sz="1200" dirty="0"/>
                    </a:p>
                    <a:p>
                      <a:pPr algn="ctr"/>
                      <a:endParaRPr lang="en-US" sz="1200" dirty="0"/>
                    </a:p>
                    <a:p>
                      <a:pPr algn="ctr"/>
                      <a:r>
                        <a:rPr lang="en-US" sz="1200" dirty="0"/>
                        <a:t>Year 2</a:t>
                      </a:r>
                      <a:r>
                        <a:rPr lang="en-US" sz="1200" baseline="0" dirty="0"/>
                        <a:t> Risk Level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27ABF"/>
                    </a:solidFill>
                  </a:tcPr>
                </a:tc>
                <a:extLst>
                  <a:ext uri="{0D108BD9-81ED-4DB2-BD59-A6C34878D82A}">
                    <a16:rowId xmlns:a16="http://schemas.microsoft.com/office/drawing/2014/main" val="10000"/>
                  </a:ext>
                </a:extLst>
              </a:tr>
            </a:tbl>
          </a:graphicData>
        </a:graphic>
      </p:graphicFrame>
      <p:sp>
        <p:nvSpPr>
          <p:cNvPr id="15" name="Text Box 302"/>
          <p:cNvSpPr txBox="1"/>
          <p:nvPr/>
        </p:nvSpPr>
        <p:spPr>
          <a:xfrm>
            <a:off x="940073" y="5362277"/>
            <a:ext cx="8376119" cy="123047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marR="0" indent="-228600">
              <a:spcBef>
                <a:spcPts val="0"/>
              </a:spcBef>
              <a:spcAft>
                <a:spcPts val="0"/>
              </a:spcAft>
              <a:buClr>
                <a:srgbClr val="F89728"/>
              </a:buClr>
              <a:buFont typeface="Arial" panose="020B0604020202020204" pitchFamily="34" charset="0"/>
              <a:buChar char="•"/>
            </a:pPr>
            <a:r>
              <a:rPr lang="en-US" sz="1500" b="1" dirty="0">
                <a:solidFill>
                  <a:schemeClr val="tx1"/>
                </a:solidFill>
                <a:latin typeface="+mj-lt"/>
                <a:ea typeface="Cambria"/>
                <a:cs typeface="Times New Roman"/>
              </a:rPr>
              <a:t>97% </a:t>
            </a:r>
            <a:r>
              <a:rPr lang="en-US" sz="1500" dirty="0">
                <a:solidFill>
                  <a:schemeClr val="tx1"/>
                </a:solidFill>
                <a:latin typeface="+mj-lt"/>
                <a:ea typeface="Cambria"/>
                <a:cs typeface="Times New Roman"/>
              </a:rPr>
              <a:t>of members in the healthy range remained in this category </a:t>
            </a:r>
          </a:p>
          <a:p>
            <a:pPr marL="457200" indent="-228600">
              <a:buClr>
                <a:srgbClr val="F89728"/>
              </a:buClr>
              <a:buFont typeface="Arial" panose="020B0604020202020204" pitchFamily="34" charset="0"/>
              <a:buChar char="•"/>
            </a:pPr>
            <a:r>
              <a:rPr lang="en-US" sz="1500" b="1" dirty="0">
                <a:solidFill>
                  <a:schemeClr val="tx1"/>
                </a:solidFill>
                <a:latin typeface="+mj-lt"/>
                <a:ea typeface="Cambria"/>
                <a:cs typeface="Times New Roman"/>
              </a:rPr>
              <a:t>17%</a:t>
            </a:r>
            <a:r>
              <a:rPr lang="en-US" sz="1500" dirty="0">
                <a:solidFill>
                  <a:srgbClr val="0075C9"/>
                </a:solidFill>
                <a:effectLst/>
                <a:latin typeface="+mj-lt"/>
                <a:ea typeface="Cambria"/>
                <a:cs typeface="Times New Roman"/>
              </a:rPr>
              <a:t> </a:t>
            </a:r>
            <a:r>
              <a:rPr lang="en-US" sz="1500" dirty="0">
                <a:solidFill>
                  <a:schemeClr val="tx1"/>
                </a:solidFill>
                <a:latin typeface="+mj-lt"/>
                <a:ea typeface="Cambria"/>
                <a:cs typeface="Times New Roman"/>
              </a:rPr>
              <a:t>improvement from pre-diabetes to healthy category</a:t>
            </a:r>
          </a:p>
          <a:p>
            <a:pPr marL="457200" indent="-228600">
              <a:buClr>
                <a:srgbClr val="F89728"/>
              </a:buClr>
              <a:buFont typeface="Arial" panose="020B0604020202020204" pitchFamily="34" charset="0"/>
              <a:buChar char="•"/>
            </a:pPr>
            <a:r>
              <a:rPr lang="en-US" sz="1500" b="1" dirty="0">
                <a:solidFill>
                  <a:schemeClr val="tx1"/>
                </a:solidFill>
                <a:ea typeface="Cambria"/>
                <a:cs typeface="Times New Roman"/>
              </a:rPr>
              <a:t>25%</a:t>
            </a:r>
            <a:r>
              <a:rPr lang="en-US" sz="1500" dirty="0">
                <a:solidFill>
                  <a:srgbClr val="0075C9"/>
                </a:solidFill>
                <a:ea typeface="Cambria"/>
                <a:cs typeface="Times New Roman"/>
              </a:rPr>
              <a:t> </a:t>
            </a:r>
            <a:r>
              <a:rPr lang="en-US" sz="1500" dirty="0">
                <a:solidFill>
                  <a:schemeClr val="tx1"/>
                </a:solidFill>
                <a:ea typeface="Cambria"/>
                <a:cs typeface="Times New Roman"/>
              </a:rPr>
              <a:t>of members within the diabetic range moved to lower risk categories</a:t>
            </a:r>
            <a:endParaRPr lang="en-US" sz="1500" dirty="0">
              <a:solidFill>
                <a:schemeClr val="tx1"/>
              </a:solidFill>
              <a:latin typeface="+mj-lt"/>
              <a:ea typeface="Cambria"/>
              <a:cs typeface="Times New Roman"/>
            </a:endParaRPr>
          </a:p>
          <a:p>
            <a:pPr marL="457200" marR="0" indent="-228600">
              <a:spcBef>
                <a:spcPts val="0"/>
              </a:spcBef>
              <a:spcAft>
                <a:spcPts val="0"/>
              </a:spcAft>
              <a:buClr>
                <a:srgbClr val="F89728"/>
              </a:buClr>
              <a:buFont typeface="Arial" panose="020B0604020202020204" pitchFamily="34" charset="0"/>
              <a:buChar char="•"/>
            </a:pPr>
            <a:r>
              <a:rPr lang="en-US" sz="1500" b="1" dirty="0">
                <a:solidFill>
                  <a:schemeClr val="tx1"/>
                </a:solidFill>
                <a:latin typeface="+mj-lt"/>
                <a:ea typeface="Cambria"/>
                <a:cs typeface="Times New Roman"/>
              </a:rPr>
              <a:t>34%</a:t>
            </a:r>
            <a:r>
              <a:rPr lang="en-US" sz="1500" dirty="0">
                <a:solidFill>
                  <a:srgbClr val="0075C9"/>
                </a:solidFill>
                <a:effectLst/>
                <a:latin typeface="+mj-lt"/>
                <a:ea typeface="Cambria"/>
                <a:cs typeface="Times New Roman"/>
              </a:rPr>
              <a:t> </a:t>
            </a:r>
            <a:r>
              <a:rPr lang="en-US" sz="1500" dirty="0">
                <a:solidFill>
                  <a:schemeClr val="tx1"/>
                </a:solidFill>
                <a:latin typeface="+mj-lt"/>
                <a:ea typeface="Cambria"/>
                <a:cs typeface="Times New Roman"/>
              </a:rPr>
              <a:t>of members in the out-of-control range moved to lower risk categories</a:t>
            </a:r>
          </a:p>
        </p:txBody>
      </p:sp>
      <p:sp>
        <p:nvSpPr>
          <p:cNvPr id="2" name="Title 1"/>
          <p:cNvSpPr>
            <a:spLocks noGrp="1"/>
          </p:cNvSpPr>
          <p:nvPr>
            <p:ph type="title"/>
          </p:nvPr>
        </p:nvSpPr>
        <p:spPr>
          <a:xfrm>
            <a:off x="331078" y="256862"/>
            <a:ext cx="8279522" cy="436821"/>
          </a:xfrm>
        </p:spPr>
        <p:txBody>
          <a:bodyPr>
            <a:normAutofit fontScale="90000"/>
          </a:bodyPr>
          <a:lstStyle/>
          <a:p>
            <a:r>
              <a:rPr lang="en-US" sz="2100" b="1" dirty="0"/>
              <a:t>College/University Health Risk Migration Trend:</a:t>
            </a:r>
            <a:br>
              <a:rPr lang="en-US" sz="2100" b="1" dirty="0"/>
            </a:br>
            <a:r>
              <a:rPr lang="en-US" sz="2100" b="1" dirty="0"/>
              <a:t>Value on </a:t>
            </a:r>
            <a:r>
              <a:rPr lang="en-US" b="1" dirty="0"/>
              <a:t>Investment</a:t>
            </a:r>
            <a:r>
              <a:rPr lang="en-US" sz="2100" b="1" dirty="0"/>
              <a:t>: Diabetes Management Migration</a:t>
            </a:r>
          </a:p>
        </p:txBody>
      </p:sp>
      <p:sp>
        <p:nvSpPr>
          <p:cNvPr id="14" name="TextBox 13"/>
          <p:cNvSpPr txBox="1"/>
          <p:nvPr/>
        </p:nvSpPr>
        <p:spPr>
          <a:xfrm>
            <a:off x="7885216" y="1701928"/>
            <a:ext cx="1175652" cy="1015663"/>
          </a:xfrm>
          <a:prstGeom prst="rect">
            <a:avLst/>
          </a:prstGeom>
          <a:noFill/>
          <a:ln>
            <a:solidFill>
              <a:schemeClr val="bg1">
                <a:lumMod val="50000"/>
              </a:schemeClr>
            </a:solidFill>
          </a:ln>
        </p:spPr>
        <p:txBody>
          <a:bodyPr wrap="square" rtlCol="0">
            <a:spAutoFit/>
          </a:bodyPr>
          <a:lstStyle/>
          <a:p>
            <a:r>
              <a:rPr lang="en-US" sz="1200" b="1" u="sng" dirty="0">
                <a:solidFill>
                  <a:schemeClr val="bg1">
                    <a:lumMod val="50000"/>
                  </a:schemeClr>
                </a:solidFill>
              </a:rPr>
              <a:t>Grey Box </a:t>
            </a:r>
            <a:r>
              <a:rPr lang="en-US" sz="1200" b="1" dirty="0">
                <a:solidFill>
                  <a:schemeClr val="bg1">
                    <a:lumMod val="50000"/>
                  </a:schemeClr>
                </a:solidFill>
              </a:rPr>
              <a:t>Member group remained with same risk category</a:t>
            </a:r>
          </a:p>
        </p:txBody>
      </p:sp>
      <p:sp>
        <p:nvSpPr>
          <p:cNvPr id="16" name="TextBox 15"/>
          <p:cNvSpPr txBox="1"/>
          <p:nvPr/>
        </p:nvSpPr>
        <p:spPr>
          <a:xfrm>
            <a:off x="7885216" y="2815773"/>
            <a:ext cx="1163777" cy="1200329"/>
          </a:xfrm>
          <a:prstGeom prst="rect">
            <a:avLst/>
          </a:prstGeom>
          <a:noFill/>
          <a:ln>
            <a:solidFill>
              <a:srgbClr val="00CC66"/>
            </a:solidFill>
          </a:ln>
        </p:spPr>
        <p:txBody>
          <a:bodyPr wrap="square" rtlCol="0">
            <a:spAutoFit/>
          </a:bodyPr>
          <a:lstStyle/>
          <a:p>
            <a:r>
              <a:rPr lang="en-US" sz="1200" b="1" u="sng" dirty="0">
                <a:solidFill>
                  <a:srgbClr val="00CC66"/>
                </a:solidFill>
              </a:rPr>
              <a:t>Green Box </a:t>
            </a:r>
            <a:r>
              <a:rPr lang="en-US" sz="1200" b="1" dirty="0">
                <a:solidFill>
                  <a:srgbClr val="00CC66"/>
                </a:solidFill>
              </a:rPr>
              <a:t>Member group with decreased risk and improved health</a:t>
            </a:r>
          </a:p>
        </p:txBody>
      </p:sp>
      <p:sp>
        <p:nvSpPr>
          <p:cNvPr id="17" name="TextBox 16"/>
          <p:cNvSpPr txBox="1"/>
          <p:nvPr/>
        </p:nvSpPr>
        <p:spPr>
          <a:xfrm>
            <a:off x="7885216" y="4096791"/>
            <a:ext cx="1163777" cy="830997"/>
          </a:xfrm>
          <a:prstGeom prst="rect">
            <a:avLst/>
          </a:prstGeom>
          <a:noFill/>
          <a:ln>
            <a:solidFill>
              <a:srgbClr val="FF5050"/>
            </a:solidFill>
          </a:ln>
        </p:spPr>
        <p:txBody>
          <a:bodyPr wrap="square" rtlCol="0">
            <a:spAutoFit/>
          </a:bodyPr>
          <a:lstStyle/>
          <a:p>
            <a:r>
              <a:rPr lang="en-US" sz="1200" b="1" u="sng" dirty="0">
                <a:solidFill>
                  <a:srgbClr val="FF5050"/>
                </a:solidFill>
              </a:rPr>
              <a:t>Red Box  </a:t>
            </a:r>
            <a:r>
              <a:rPr lang="en-US" sz="1200" b="1" dirty="0">
                <a:solidFill>
                  <a:srgbClr val="FF5050"/>
                </a:solidFill>
              </a:rPr>
              <a:t>Member group with increased risk</a:t>
            </a:r>
          </a:p>
        </p:txBody>
      </p:sp>
      <p:sp>
        <p:nvSpPr>
          <p:cNvPr id="19" name="TextBox 18"/>
          <p:cNvSpPr txBox="1"/>
          <p:nvPr/>
        </p:nvSpPr>
        <p:spPr>
          <a:xfrm>
            <a:off x="179001" y="5489660"/>
            <a:ext cx="1053057" cy="707886"/>
          </a:xfrm>
          <a:prstGeom prst="rect">
            <a:avLst/>
          </a:prstGeom>
          <a:noFill/>
        </p:spPr>
        <p:txBody>
          <a:bodyPr wrap="square" rtlCol="0">
            <a:spAutoFit/>
          </a:bodyPr>
          <a:lstStyle/>
          <a:p>
            <a:r>
              <a:rPr lang="en-US" sz="2000" b="1" dirty="0">
                <a:latin typeface="+mj-lt"/>
              </a:rPr>
              <a:t>Year 2 Results </a:t>
            </a:r>
          </a:p>
        </p:txBody>
      </p:sp>
      <p:cxnSp>
        <p:nvCxnSpPr>
          <p:cNvPr id="20" name="Straight Connector 19"/>
          <p:cNvCxnSpPr/>
          <p:nvPr/>
        </p:nvCxnSpPr>
        <p:spPr>
          <a:xfrm>
            <a:off x="1065807" y="5312798"/>
            <a:ext cx="0" cy="10724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895600" y="4979313"/>
            <a:ext cx="4495800" cy="400110"/>
          </a:xfrm>
          <a:prstGeom prst="rect">
            <a:avLst/>
          </a:prstGeom>
          <a:noFill/>
        </p:spPr>
        <p:txBody>
          <a:bodyPr wrap="square" lIns="182880" tIns="91440" rIns="182880" bIns="91440" rtlCol="0">
            <a:spAutoFit/>
          </a:bodyPr>
          <a:lstStyle/>
          <a:p>
            <a:r>
              <a:rPr lang="en-US" sz="1400" dirty="0">
                <a:solidFill>
                  <a:srgbClr val="595959"/>
                </a:solidFill>
                <a:latin typeface="Tahoma"/>
                <a:cs typeface="Tahoma"/>
              </a:rPr>
              <a:t> 17,251	      1531	          348	               445</a:t>
            </a:r>
          </a:p>
        </p:txBody>
      </p:sp>
      <p:sp>
        <p:nvSpPr>
          <p:cNvPr id="13"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45</a:t>
            </a:fld>
            <a:endParaRPr lang="en-US" sz="1200" dirty="0">
              <a:solidFill>
                <a:schemeClr val="bg1"/>
              </a:solidFill>
            </a:endParaRPr>
          </a:p>
        </p:txBody>
      </p:sp>
    </p:spTree>
    <p:extLst>
      <p:ext uri="{BB962C8B-B14F-4D97-AF65-F5344CB8AC3E}">
        <p14:creationId xmlns:p14="http://schemas.microsoft.com/office/powerpoint/2010/main" val="269548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Demonstrated Workplace Wellness Leadership Experience</a:t>
            </a:r>
            <a:endParaRPr lang="en-US" b="1" dirty="0"/>
          </a:p>
        </p:txBody>
      </p:sp>
      <p:sp>
        <p:nvSpPr>
          <p:cNvPr id="5" name="Text Placeholder 2"/>
          <p:cNvSpPr>
            <a:spLocks noGrp="1"/>
          </p:cNvSpPr>
          <p:nvPr>
            <p:ph idx="1"/>
          </p:nvPr>
        </p:nvSpPr>
        <p:spPr>
          <a:xfrm>
            <a:off x="533400" y="1828800"/>
            <a:ext cx="7772400" cy="4114800"/>
          </a:xfrm>
          <a:prstGeom prst="rect">
            <a:avLst/>
          </a:prstGeom>
        </p:spPr>
        <p:txBody>
          <a:bodyPr>
            <a:normAutofit fontScale="85000" lnSpcReduction="20000"/>
          </a:bodyPr>
          <a:lstStyle/>
          <a:p>
            <a:pPr marL="228600" lvl="2">
              <a:spcBef>
                <a:spcPts val="0"/>
              </a:spcBef>
              <a:buClr>
                <a:srgbClr val="F58620"/>
              </a:buClr>
              <a:buSzPct val="101000"/>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Delivering wellness </a:t>
            </a: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to college and university settings requires expertise</a:t>
            </a:r>
          </a:p>
          <a:p>
            <a:pPr marL="228600" lvl="2">
              <a:spcBef>
                <a:spcPts val="0"/>
              </a:spcBef>
              <a:buClr>
                <a:srgbClr val="F58620"/>
              </a:buClr>
              <a:buSzPct val="101000"/>
              <a:buFont typeface="Arial" panose="020B0604020202020204" pitchFamily="34" charset="0"/>
              <a:buChar char="•"/>
            </a:pP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lvl="2">
              <a:spcBef>
                <a:spcPts val="0"/>
              </a:spcBef>
              <a:buClr>
                <a:srgbClr val="F58620"/>
              </a:buClr>
              <a:buSzPct val="101000"/>
              <a:buFont typeface="Arial" panose="020B0604020202020204" pitchFamily="34" charset="0"/>
              <a:buChar char="•"/>
            </a:pP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Flexibility is a must</a:t>
            </a:r>
          </a:p>
          <a:p>
            <a:pPr marL="58737" lvl="2" indent="0">
              <a:spcBef>
                <a:spcPts val="0"/>
              </a:spcBef>
              <a:buClr>
                <a:srgbClr val="F58620"/>
              </a:buClr>
              <a:buSzPct val="101000"/>
              <a:buNone/>
            </a:pPr>
            <a:endPar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lvl="2">
              <a:spcBef>
                <a:spcPts val="0"/>
              </a:spcBef>
              <a:buClr>
                <a:srgbClr val="F58620"/>
              </a:buClr>
              <a:buSzPct val="101000"/>
              <a:buFont typeface="Arial" panose="020B0604020202020204" pitchFamily="34" charset="0"/>
              <a:buChar char="•"/>
            </a:pP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Ensuring privacy and confidentiality is key</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lvl="2">
              <a:spcBef>
                <a:spcPts val="0"/>
              </a:spcBef>
              <a:buClr>
                <a:srgbClr val="F58620"/>
              </a:buClr>
              <a:buSzPct val="101000"/>
              <a:buNone/>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228600" lvl="2">
              <a:spcBef>
                <a:spcPts val="0"/>
              </a:spcBef>
              <a:buClr>
                <a:srgbClr val="F58620"/>
              </a:buClr>
              <a:buSzPct val="101000"/>
              <a:buFont typeface="Arial" panose="020B0604020202020204" pitchFamily="34" charset="0"/>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We provide </a:t>
            </a: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professional </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staff that are internally trained </a:t>
            </a: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and pay-rolled employees to ensure the highest quality and on-time service delivery</a:t>
            </a:r>
          </a:p>
          <a:p>
            <a:pPr marL="228600" lvl="2">
              <a:spcBef>
                <a:spcPts val="0"/>
              </a:spcBef>
              <a:buClr>
                <a:srgbClr val="F58620"/>
              </a:buClr>
              <a:buSzPct val="101000"/>
              <a:buFont typeface="Arial" panose="020B0604020202020204" pitchFamily="34" charset="0"/>
              <a:buChar char="•"/>
            </a:pP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lvl="2">
              <a:spcBef>
                <a:spcPts val="0"/>
              </a:spcBef>
              <a:buClr>
                <a:srgbClr val="F58620"/>
              </a:buClr>
              <a:buSzPct val="101000"/>
              <a:buFont typeface="Arial" panose="020B0604020202020204" pitchFamily="34" charset="0"/>
              <a:buChar char="•"/>
            </a:pP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Tailoring </a:t>
            </a: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communications to engage a diverse </a:t>
            </a: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staff.  We show your employees that we care and understand their needs</a:t>
            </a:r>
          </a:p>
          <a:p>
            <a:pPr marL="228600" lvl="2">
              <a:spcBef>
                <a:spcPts val="0"/>
              </a:spcBef>
              <a:buClr>
                <a:srgbClr val="F58620"/>
              </a:buClr>
              <a:buSzPct val="101000"/>
              <a:buFont typeface="Arial" panose="020B0604020202020204" pitchFamily="34" charset="0"/>
              <a:buChar char="•"/>
            </a:pP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00" lvl="2">
              <a:spcBef>
                <a:spcPts val="0"/>
              </a:spcBef>
              <a:buClr>
                <a:srgbClr val="F58620"/>
              </a:buClr>
              <a:buSzPct val="101000"/>
              <a:buFont typeface="Arial" panose="020B0604020202020204" pitchFamily="34" charset="0"/>
              <a:buChar char="•"/>
            </a:pP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Ability to align and support your health and safety initiatives (as appropriate)  </a:t>
            </a:r>
          </a:p>
          <a:p>
            <a:pPr marL="1371600" lvl="3" indent="0">
              <a:buClr>
                <a:srgbClr val="F58620"/>
              </a:buClr>
              <a:buSzPct val="101000"/>
              <a:buNone/>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74320" indent="0">
              <a:buNone/>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0" lvl="2" indent="0">
              <a:buClr>
                <a:srgbClr val="F58620"/>
              </a:buClr>
              <a:buNone/>
            </a:pP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14210" indent="-414210"/>
            <a:endParaRPr lang="en-US" sz="18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46</a:t>
            </a:fld>
            <a:endParaRPr lang="en-US" sz="1200" dirty="0">
              <a:solidFill>
                <a:schemeClr val="bg1"/>
              </a:solidFill>
            </a:endParaRPr>
          </a:p>
        </p:txBody>
      </p:sp>
    </p:spTree>
    <p:extLst>
      <p:ext uri="{BB962C8B-B14F-4D97-AF65-F5344CB8AC3E}">
        <p14:creationId xmlns:p14="http://schemas.microsoft.com/office/powerpoint/2010/main" val="386833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286000"/>
            <a:ext cx="6248400" cy="990600"/>
          </a:xfrm>
        </p:spPr>
        <p:txBody>
          <a:bodyPr/>
          <a:lstStyle/>
          <a:p>
            <a:pPr algn="ctr"/>
            <a:r>
              <a:rPr lang="en-US" b="1" dirty="0" smtClean="0"/>
              <a:t>Implementation Strategy</a:t>
            </a:r>
            <a:endParaRPr lang="en-US" b="1" dirty="0"/>
          </a:p>
        </p:txBody>
      </p:sp>
    </p:spTree>
    <p:extLst>
      <p:ext uri="{BB962C8B-B14F-4D97-AF65-F5344CB8AC3E}">
        <p14:creationId xmlns:p14="http://schemas.microsoft.com/office/powerpoint/2010/main" val="638202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Dedicated Implementation Team</a:t>
            </a:r>
            <a:endParaRPr lang="en-US" b="1" dirty="0"/>
          </a:p>
        </p:txBody>
      </p:sp>
      <p:sp>
        <p:nvSpPr>
          <p:cNvPr id="6" name="Content Placeholder 5"/>
          <p:cNvSpPr>
            <a:spLocks noGrp="1"/>
          </p:cNvSpPr>
          <p:nvPr>
            <p:ph idx="4294967295"/>
          </p:nvPr>
        </p:nvSpPr>
        <p:spPr>
          <a:xfrm>
            <a:off x="228600" y="1371600"/>
            <a:ext cx="8763000" cy="5257800"/>
          </a:xfrm>
        </p:spPr>
        <p:txBody>
          <a:bodyPr/>
          <a:lstStyle/>
          <a:p>
            <a:pPr marL="342900" indent="-342900">
              <a:buFont typeface="Arial" panose="020B0604020202020204" pitchFamily="34" charset="0"/>
              <a:buChar char="•"/>
            </a:pPr>
            <a:r>
              <a:rPr lang="en-US" sz="2000" dirty="0" smtClean="0">
                <a:solidFill>
                  <a:schemeClr val="tx1"/>
                </a:solidFill>
              </a:rPr>
              <a:t>Shared work plan with ongoing status updates</a:t>
            </a:r>
          </a:p>
          <a:p>
            <a:pPr marL="342900" indent="-342900">
              <a:buFont typeface="Arial" panose="020B0604020202020204" pitchFamily="34" charset="0"/>
              <a:buChar char="•"/>
            </a:pPr>
            <a:r>
              <a:rPr lang="en-US" sz="2000" dirty="0" smtClean="0">
                <a:solidFill>
                  <a:schemeClr val="tx1"/>
                </a:solidFill>
              </a:rPr>
              <a:t>Automated end-to-end tracking process</a:t>
            </a:r>
          </a:p>
          <a:p>
            <a:pPr marL="342900" indent="-342900">
              <a:buFont typeface="Arial" panose="020B0604020202020204" pitchFamily="34" charset="0"/>
              <a:buChar char="•"/>
            </a:pPr>
            <a:r>
              <a:rPr lang="en-US" sz="2000" dirty="0" smtClean="0">
                <a:solidFill>
                  <a:schemeClr val="tx1"/>
                </a:solidFill>
              </a:rPr>
              <a:t>Dedicated team to facilitate open enrollment process</a:t>
            </a:r>
          </a:p>
          <a:p>
            <a:pPr marL="342900" indent="-342900">
              <a:buFont typeface="Arial" panose="020B0604020202020204" pitchFamily="34" charset="0"/>
              <a:buChar char="•"/>
            </a:pPr>
            <a:r>
              <a:rPr lang="en-US" sz="2000" dirty="0" smtClean="0">
                <a:solidFill>
                  <a:schemeClr val="tx1"/>
                </a:solidFill>
              </a:rPr>
              <a:t>On-site presence, multi-shift staffing if required</a:t>
            </a:r>
          </a:p>
          <a:p>
            <a:pPr marL="342900" indent="-342900">
              <a:buFont typeface="Arial" panose="020B0604020202020204" pitchFamily="34" charset="0"/>
              <a:buChar char="•"/>
            </a:pPr>
            <a:r>
              <a:rPr lang="en-US" sz="2000" dirty="0" smtClean="0">
                <a:solidFill>
                  <a:schemeClr val="tx1"/>
                </a:solidFill>
              </a:rPr>
              <a:t>Custom communication, printing services available</a:t>
            </a:r>
          </a:p>
          <a:p>
            <a:pPr marL="342900" indent="-342900">
              <a:buFont typeface="Arial" panose="020B0604020202020204" pitchFamily="34" charset="0"/>
              <a:buChar char="•"/>
            </a:pPr>
            <a:r>
              <a:rPr lang="en-US" sz="2000" dirty="0" smtClean="0">
                <a:solidFill>
                  <a:schemeClr val="tx1"/>
                </a:solidFill>
              </a:rPr>
              <a:t>Support for continuity of care</a:t>
            </a:r>
          </a:p>
          <a:p>
            <a:pPr marL="342900" indent="-342900">
              <a:buFont typeface="Arial" panose="020B0604020202020204" pitchFamily="34" charset="0"/>
              <a:buChar char="•"/>
            </a:pPr>
            <a:r>
              <a:rPr lang="en-US" sz="2000" dirty="0" smtClean="0">
                <a:solidFill>
                  <a:schemeClr val="tx1"/>
                </a:solidFill>
              </a:rPr>
              <a:t>Dedicated resources for pharmacy integration</a:t>
            </a:r>
          </a:p>
          <a:p>
            <a:pPr marL="342900" indent="-342900">
              <a:buFont typeface="Arial" panose="020B0604020202020204" pitchFamily="34" charset="0"/>
              <a:buChar char="•"/>
            </a:pPr>
            <a:r>
              <a:rPr lang="en-US" sz="2000" dirty="0" smtClean="0">
                <a:solidFill>
                  <a:schemeClr val="tx1"/>
                </a:solidFill>
              </a:rPr>
              <a:t>Options for enrollment transition (electronic, web, paper)</a:t>
            </a:r>
          </a:p>
          <a:p>
            <a:pPr marL="342900" indent="-342900">
              <a:buFont typeface="Arial" panose="020B0604020202020204" pitchFamily="34" charset="0"/>
              <a:buChar char="•"/>
            </a:pPr>
            <a:r>
              <a:rPr lang="en-US" sz="2000" dirty="0" smtClean="0">
                <a:solidFill>
                  <a:schemeClr val="tx1"/>
                </a:solidFill>
              </a:rPr>
              <a:t>Custom landing page linked to the </a:t>
            </a:r>
            <a:r>
              <a:rPr lang="en-US" sz="2000" dirty="0" err="1" smtClean="0">
                <a:solidFill>
                  <a:schemeClr val="tx1"/>
                </a:solidFill>
              </a:rPr>
              <a:t>Daemen</a:t>
            </a:r>
            <a:r>
              <a:rPr lang="en-US" sz="2000" dirty="0" smtClean="0">
                <a:solidFill>
                  <a:schemeClr val="tx1"/>
                </a:solidFill>
              </a:rPr>
              <a:t> College internal </a:t>
            </a:r>
            <a:r>
              <a:rPr lang="en-US" sz="2000" dirty="0">
                <a:solidFill>
                  <a:schemeClr val="tx1"/>
                </a:solidFill>
              </a:rPr>
              <a:t>e</a:t>
            </a:r>
            <a:r>
              <a:rPr lang="en-US" sz="2000" dirty="0" smtClean="0">
                <a:solidFill>
                  <a:schemeClr val="tx1"/>
                </a:solidFill>
              </a:rPr>
              <a:t>mployee website</a:t>
            </a:r>
            <a:endParaRPr lang="en-US" sz="2000" dirty="0">
              <a:solidFill>
                <a:schemeClr val="tx1"/>
              </a:solidFill>
            </a:endParaRPr>
          </a:p>
        </p:txBody>
      </p:sp>
      <p:sp>
        <p:nvSpPr>
          <p:cNvPr id="3" name="Slide Number Placeholder 2"/>
          <p:cNvSpPr>
            <a:spLocks noGrp="1"/>
          </p:cNvSpPr>
          <p:nvPr>
            <p:ph type="sldNum" sz="quarter" idx="4"/>
          </p:nvPr>
        </p:nvSpPr>
        <p:spPr/>
        <p:txBody>
          <a:bodyPr/>
          <a:lstStyle/>
          <a:p>
            <a:pPr>
              <a:defRPr/>
            </a:pPr>
            <a:fld id="{296BEDC4-C29D-9640-86D9-04D301DBC35C}" type="slidenum">
              <a:rPr lang="en-US" sz="1200" smtClean="0"/>
              <a:pPr>
                <a:defRPr/>
              </a:pPr>
              <a:t>48</a:t>
            </a:fld>
            <a:endParaRPr lang="en-US" sz="1200" dirty="0"/>
          </a:p>
        </p:txBody>
      </p:sp>
    </p:spTree>
    <p:extLst>
      <p:ext uri="{BB962C8B-B14F-4D97-AF65-F5344CB8AC3E}">
        <p14:creationId xmlns:p14="http://schemas.microsoft.com/office/powerpoint/2010/main" val="1121251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Your </a:t>
            </a:r>
            <a:r>
              <a:rPr lang="en-US" b="1" dirty="0">
                <a:solidFill>
                  <a:schemeClr val="accent2"/>
                </a:solidFill>
              </a:rPr>
              <a:t>Green</a:t>
            </a:r>
            <a:r>
              <a:rPr lang="en-US" b="1" dirty="0">
                <a:solidFill>
                  <a:schemeClr val="tx1"/>
                </a:solidFill>
              </a:rPr>
              <a:t>Team</a:t>
            </a:r>
          </a:p>
        </p:txBody>
      </p:sp>
      <p:sp>
        <p:nvSpPr>
          <p:cNvPr id="6" name="Content Placeholder 5"/>
          <p:cNvSpPr>
            <a:spLocks noGrp="1"/>
          </p:cNvSpPr>
          <p:nvPr>
            <p:ph idx="4294967295"/>
          </p:nvPr>
        </p:nvSpPr>
        <p:spPr>
          <a:xfrm>
            <a:off x="533400" y="1219200"/>
            <a:ext cx="7772400" cy="5105400"/>
          </a:xfrm>
        </p:spPr>
        <p:txBody>
          <a:bodyPr/>
          <a:lstStyle/>
          <a:p>
            <a:pPr>
              <a:spcAft>
                <a:spcPts val="1200"/>
              </a:spcAft>
            </a:pPr>
            <a:r>
              <a:rPr lang="en-US" dirty="0" smtClean="0">
                <a:solidFill>
                  <a:schemeClr val="tx1"/>
                </a:solidFill>
              </a:rPr>
              <a:t>Your account management and consulting team will</a:t>
            </a:r>
            <a:endParaRPr lang="en-US" sz="2000" dirty="0" smtClean="0">
              <a:solidFill>
                <a:schemeClr val="tx1"/>
              </a:solidFill>
            </a:endParaRPr>
          </a:p>
          <a:p>
            <a:pPr marL="342900" indent="-342900">
              <a:buFont typeface="Arial" panose="020B0604020202020204" pitchFamily="34" charset="0"/>
              <a:buChar char="•"/>
            </a:pPr>
            <a:r>
              <a:rPr lang="en-US" sz="2000" dirty="0" smtClean="0">
                <a:solidFill>
                  <a:schemeClr val="tx1"/>
                </a:solidFill>
              </a:rPr>
              <a:t>Implement your plan</a:t>
            </a:r>
          </a:p>
          <a:p>
            <a:pPr marL="342900" indent="-342900">
              <a:buFont typeface="Arial" panose="020B0604020202020204" pitchFamily="34" charset="0"/>
              <a:buChar char="•"/>
            </a:pPr>
            <a:r>
              <a:rPr lang="en-US" sz="2000" dirty="0" smtClean="0">
                <a:solidFill>
                  <a:schemeClr val="tx1"/>
                </a:solidFill>
              </a:rPr>
              <a:t>Identify future needs</a:t>
            </a:r>
          </a:p>
          <a:p>
            <a:pPr marL="342900" indent="-342900">
              <a:buFont typeface="Arial" panose="020B0604020202020204" pitchFamily="34" charset="0"/>
              <a:buChar char="•"/>
            </a:pPr>
            <a:r>
              <a:rPr lang="en-US" sz="2000" dirty="0" smtClean="0">
                <a:solidFill>
                  <a:schemeClr val="tx1"/>
                </a:solidFill>
              </a:rPr>
              <a:t>Recommend cost reduction and health </a:t>
            </a:r>
            <a:r>
              <a:rPr lang="en-US" sz="2000" dirty="0">
                <a:solidFill>
                  <a:schemeClr val="tx1"/>
                </a:solidFill>
              </a:rPr>
              <a:t>	</a:t>
            </a:r>
            <a:r>
              <a:rPr lang="en-US" sz="2000" dirty="0" smtClean="0">
                <a:solidFill>
                  <a:schemeClr val="tx1"/>
                </a:solidFill>
              </a:rPr>
              <a:t>        improvement initiatives</a:t>
            </a:r>
          </a:p>
          <a:p>
            <a:pPr marL="342900" indent="-342900">
              <a:buFont typeface="Arial" panose="020B0604020202020204" pitchFamily="34" charset="0"/>
              <a:buChar char="•"/>
            </a:pPr>
            <a:r>
              <a:rPr lang="en-US" sz="2000" dirty="0" smtClean="0">
                <a:solidFill>
                  <a:schemeClr val="tx1"/>
                </a:solidFill>
              </a:rPr>
              <a:t>Provide exceptional group and member service</a:t>
            </a:r>
          </a:p>
          <a:p>
            <a:pPr marL="342900" indent="-342900">
              <a:buFont typeface="Arial" panose="020B0604020202020204" pitchFamily="34" charset="0"/>
              <a:buChar char="•"/>
            </a:pPr>
            <a:r>
              <a:rPr lang="en-US" sz="2000" dirty="0" smtClean="0">
                <a:solidFill>
                  <a:schemeClr val="tx1"/>
                </a:solidFill>
              </a:rPr>
              <a:t>Support wellness initiatives</a:t>
            </a:r>
          </a:p>
          <a:p>
            <a:pPr marL="342900" indent="-342900">
              <a:buFont typeface="Arial" panose="020B0604020202020204" pitchFamily="34" charset="0"/>
              <a:buChar char="•"/>
            </a:pPr>
            <a:r>
              <a:rPr lang="en-US" sz="2000" dirty="0" smtClean="0">
                <a:solidFill>
                  <a:schemeClr val="tx1"/>
                </a:solidFill>
              </a:rPr>
              <a:t>Provide regular clinical reviews with medical 		     director</a:t>
            </a:r>
          </a:p>
          <a:p>
            <a:pPr marL="342900" indent="-342900">
              <a:buFont typeface="Arial" panose="020B0604020202020204" pitchFamily="34" charset="0"/>
              <a:buChar char="•"/>
            </a:pPr>
            <a:r>
              <a:rPr lang="en-US" sz="2000" dirty="0" smtClean="0">
                <a:solidFill>
                  <a:schemeClr val="tx1"/>
                </a:solidFill>
              </a:rPr>
              <a:t>Network Navigator</a:t>
            </a:r>
            <a:endParaRPr lang="en-US" sz="2000" dirty="0">
              <a:solidFill>
                <a:schemeClr val="tx1"/>
              </a:solidFill>
            </a:endParaRPr>
          </a:p>
        </p:txBody>
      </p:sp>
      <p:sp>
        <p:nvSpPr>
          <p:cNvPr id="3" name="Slide Number Placeholder 2"/>
          <p:cNvSpPr>
            <a:spLocks noGrp="1"/>
          </p:cNvSpPr>
          <p:nvPr>
            <p:ph type="sldNum" sz="quarter" idx="4"/>
          </p:nvPr>
        </p:nvSpPr>
        <p:spPr/>
        <p:txBody>
          <a:bodyPr/>
          <a:lstStyle/>
          <a:p>
            <a:pPr>
              <a:defRPr/>
            </a:pPr>
            <a:fld id="{296BEDC4-C29D-9640-86D9-04D301DBC35C}" type="slidenum">
              <a:rPr lang="en-US" sz="1200" smtClean="0"/>
              <a:pPr>
                <a:defRPr/>
              </a:pPr>
              <a:t>49</a:t>
            </a:fld>
            <a:endParaRPr lang="en-US" sz="1200"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590800"/>
            <a:ext cx="2577196"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24600" y="1981200"/>
            <a:ext cx="2438400" cy="430887"/>
          </a:xfrm>
          <a:prstGeom prst="rect">
            <a:avLst/>
          </a:prstGeom>
          <a:solidFill>
            <a:srgbClr val="92D050"/>
          </a:solidFill>
        </p:spPr>
        <p:txBody>
          <a:bodyPr wrap="square" lIns="182880" tIns="91440" rIns="182880" bIns="91440" rtlCol="0">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Green</a:t>
            </a:r>
            <a:r>
              <a:rPr lang="en-US" sz="1600" b="1" dirty="0">
                <a:latin typeface="Tahoma" panose="020B0604030504040204" pitchFamily="34" charset="0"/>
                <a:ea typeface="Tahoma" panose="020B0604030504040204" pitchFamily="34" charset="0"/>
                <a:cs typeface="Tahoma" panose="020B0604030504040204" pitchFamily="34" charset="0"/>
              </a:rPr>
              <a:t>Team</a:t>
            </a:r>
            <a:endParaRPr lang="en-US" sz="16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7" name="Picture 3" descr="C:\Users\dgress\AppData\Local\Temp\notes9D051F\catt county 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6232" y="3446092"/>
            <a:ext cx="787347" cy="73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76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62000" y="228600"/>
            <a:ext cx="7772400" cy="685800"/>
          </a:xfrm>
        </p:spPr>
        <p:txBody>
          <a:bodyPr/>
          <a:lstStyle/>
          <a:p>
            <a:r>
              <a:rPr lang="en-US" altLang="en-US" b="1" dirty="0" smtClean="0"/>
              <a:t>Largest Network in Upstate New York</a:t>
            </a:r>
          </a:p>
        </p:txBody>
      </p:sp>
      <p:sp>
        <p:nvSpPr>
          <p:cNvPr id="4" name="Slide Number Placeholder 3"/>
          <p:cNvSpPr>
            <a:spLocks noGrp="1"/>
          </p:cNvSpPr>
          <p:nvPr>
            <p:ph type="sldNum" sz="quarter" idx="10"/>
          </p:nvPr>
        </p:nvSpPr>
        <p:spPr/>
        <p:txBody>
          <a:bodyPr/>
          <a:lstStyle/>
          <a:p>
            <a:pPr>
              <a:defRPr/>
            </a:pPr>
            <a:fld id="{AD81252D-A868-41D1-B8BB-93182D5A28F4}" type="slidenum">
              <a:rPr lang="en-US" sz="1200" smtClean="0">
                <a:solidFill>
                  <a:schemeClr val="bg1"/>
                </a:solidFill>
              </a:rPr>
              <a:pPr>
                <a:defRPr/>
              </a:pPr>
              <a:t>5</a:t>
            </a:fld>
            <a:endParaRPr lang="en-US" sz="1200" dirty="0">
              <a:solidFill>
                <a:schemeClr val="bg1"/>
              </a:solidFill>
            </a:endParaRPr>
          </a:p>
        </p:txBody>
      </p:sp>
      <p:pic>
        <p:nvPicPr>
          <p:cNvPr id="25603" name="Picture 4" descr="C:\Users\ppawensk\AppData\Local\Temp\notes226A7D\2003 regional service area UN GREE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9200" y="1371600"/>
            <a:ext cx="39814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0888" y="1219200"/>
            <a:ext cx="5573712" cy="4349750"/>
          </a:xfrm>
          <a:prstGeom prst="rect">
            <a:avLst/>
          </a:prstGeom>
        </p:spPr>
        <p:txBody>
          <a:bodyPr>
            <a:spAutoFit/>
          </a:bodyPr>
          <a:lstStyle/>
          <a:p>
            <a:pPr marL="342900" indent="-342900">
              <a:lnSpc>
                <a:spcPts val="2200"/>
              </a:lnSpc>
              <a:spcAft>
                <a:spcPts val="1800"/>
              </a:spcAft>
              <a:buFont typeface="Arial" panose="020B0604020202020204" pitchFamily="34" charset="0"/>
              <a:buChar char="•"/>
              <a:defRPr/>
            </a:pPr>
            <a:r>
              <a:rPr lang="en-US" sz="2200" dirty="0">
                <a:solidFill>
                  <a:srgbClr val="000000"/>
                </a:solidFill>
                <a:latin typeface="Tahoma" pitchFamily="34" charset="0"/>
                <a:ea typeface="Tahoma" pitchFamily="34" charset="0"/>
                <a:cs typeface="Tahoma" pitchFamily="34" charset="0"/>
              </a:rPr>
              <a:t>More than 98% of all providers within our counties participate with us</a:t>
            </a:r>
          </a:p>
          <a:p>
            <a:pPr marL="342900" indent="-342900">
              <a:lnSpc>
                <a:spcPts val="2200"/>
              </a:lnSpc>
              <a:spcAft>
                <a:spcPts val="1800"/>
              </a:spcAft>
              <a:buFont typeface="Arial" panose="020B0604020202020204" pitchFamily="34" charset="0"/>
              <a:buChar char="•"/>
              <a:defRPr/>
            </a:pPr>
            <a:r>
              <a:rPr lang="en-US" sz="2200" dirty="0">
                <a:solidFill>
                  <a:srgbClr val="000000"/>
                </a:solidFill>
                <a:latin typeface="Tahoma" pitchFamily="34" charset="0"/>
                <a:ea typeface="Tahoma" pitchFamily="34" charset="0"/>
                <a:cs typeface="Tahoma" pitchFamily="34" charset="0"/>
              </a:rPr>
              <a:t>Univera </a:t>
            </a:r>
            <a:r>
              <a:rPr lang="en-US" sz="2200" u="sng" dirty="0">
                <a:solidFill>
                  <a:srgbClr val="000000"/>
                </a:solidFill>
                <a:latin typeface="Tahoma" pitchFamily="34" charset="0"/>
                <a:ea typeface="Tahoma" pitchFamily="34" charset="0"/>
                <a:cs typeface="Tahoma" pitchFamily="34" charset="0"/>
              </a:rPr>
              <a:t>PPO</a:t>
            </a:r>
            <a:r>
              <a:rPr lang="en-US" sz="2200" dirty="0">
                <a:solidFill>
                  <a:srgbClr val="000000"/>
                </a:solidFill>
                <a:latin typeface="Tahoma" pitchFamily="34" charset="0"/>
                <a:ea typeface="Tahoma" pitchFamily="34" charset="0"/>
                <a:cs typeface="Tahoma" pitchFamily="34" charset="0"/>
              </a:rPr>
              <a:t> network covers </a:t>
            </a:r>
            <a:br>
              <a:rPr lang="en-US" sz="2200" dirty="0">
                <a:solidFill>
                  <a:srgbClr val="000000"/>
                </a:solidFill>
                <a:latin typeface="Tahoma" pitchFamily="34" charset="0"/>
                <a:ea typeface="Tahoma" pitchFamily="34" charset="0"/>
                <a:cs typeface="Tahoma" pitchFamily="34" charset="0"/>
              </a:rPr>
            </a:br>
            <a:r>
              <a:rPr lang="en-US" sz="2200" u="sng" dirty="0">
                <a:solidFill>
                  <a:srgbClr val="000000"/>
                </a:solidFill>
                <a:latin typeface="Tahoma" pitchFamily="34" charset="0"/>
                <a:ea typeface="Tahoma" pitchFamily="34" charset="0"/>
                <a:cs typeface="Tahoma" pitchFamily="34" charset="0"/>
              </a:rPr>
              <a:t>39 </a:t>
            </a:r>
            <a:r>
              <a:rPr lang="en-US" sz="2200" dirty="0">
                <a:solidFill>
                  <a:srgbClr val="000000"/>
                </a:solidFill>
                <a:latin typeface="Tahoma" pitchFamily="34" charset="0"/>
                <a:ea typeface="Tahoma" pitchFamily="34" charset="0"/>
                <a:cs typeface="Tahoma" pitchFamily="34" charset="0"/>
              </a:rPr>
              <a:t>Upstate NY counties</a:t>
            </a:r>
          </a:p>
          <a:p>
            <a:pPr marL="342900" indent="-342900">
              <a:lnSpc>
                <a:spcPts val="2200"/>
              </a:lnSpc>
              <a:spcAft>
                <a:spcPts val="1800"/>
              </a:spcAft>
              <a:buFont typeface="Arial" panose="020B0604020202020204" pitchFamily="34" charset="0"/>
              <a:buChar char="•"/>
              <a:defRPr/>
            </a:pPr>
            <a:r>
              <a:rPr lang="en-US" sz="2200" dirty="0">
                <a:solidFill>
                  <a:srgbClr val="000000"/>
                </a:solidFill>
                <a:latin typeface="Tahoma" pitchFamily="34" charset="0"/>
                <a:ea typeface="Tahoma" pitchFamily="34" charset="0"/>
                <a:cs typeface="Tahoma" pitchFamily="34" charset="0"/>
              </a:rPr>
              <a:t>Includes all major hospitals </a:t>
            </a:r>
            <a:br>
              <a:rPr lang="en-US" sz="2200" dirty="0">
                <a:solidFill>
                  <a:srgbClr val="000000"/>
                </a:solidFill>
                <a:latin typeface="Tahoma" pitchFamily="34" charset="0"/>
                <a:ea typeface="Tahoma" pitchFamily="34" charset="0"/>
                <a:cs typeface="Tahoma" pitchFamily="34" charset="0"/>
              </a:rPr>
            </a:br>
            <a:r>
              <a:rPr lang="en-US" sz="2200" dirty="0">
                <a:solidFill>
                  <a:srgbClr val="000000"/>
                </a:solidFill>
                <a:latin typeface="Tahoma" pitchFamily="34" charset="0"/>
                <a:ea typeface="Tahoma" pitchFamily="34" charset="0"/>
                <a:cs typeface="Tahoma" pitchFamily="34" charset="0"/>
              </a:rPr>
              <a:t>and strategic physician groups</a:t>
            </a:r>
          </a:p>
          <a:p>
            <a:pPr marL="342900" indent="-342900">
              <a:lnSpc>
                <a:spcPts val="2200"/>
              </a:lnSpc>
              <a:spcAft>
                <a:spcPts val="1800"/>
              </a:spcAft>
              <a:buFont typeface="Arial" panose="020B0604020202020204" pitchFamily="34" charset="0"/>
              <a:buChar char="•"/>
              <a:defRPr/>
            </a:pPr>
            <a:r>
              <a:rPr lang="en-US" sz="2200" dirty="0">
                <a:solidFill>
                  <a:srgbClr val="000000"/>
                </a:solidFill>
                <a:latin typeface="Tahoma" pitchFamily="34" charset="0"/>
                <a:ea typeface="Tahoma" pitchFamily="34" charset="0"/>
                <a:cs typeface="Tahoma" pitchFamily="34" charset="0"/>
              </a:rPr>
              <a:t>Competitively negotiated rates</a:t>
            </a:r>
          </a:p>
          <a:p>
            <a:pPr marL="342900" indent="-342900">
              <a:lnSpc>
                <a:spcPts val="2200"/>
              </a:lnSpc>
              <a:spcAft>
                <a:spcPts val="1800"/>
              </a:spcAft>
              <a:buFont typeface="Arial" panose="020B0604020202020204" pitchFamily="34" charset="0"/>
              <a:buChar char="•"/>
              <a:defRPr/>
            </a:pPr>
            <a:r>
              <a:rPr lang="en-US" sz="2200" b="1" dirty="0">
                <a:solidFill>
                  <a:srgbClr val="000000"/>
                </a:solidFill>
                <a:latin typeface="Tahoma" pitchFamily="34" charset="0"/>
                <a:ea typeface="Tahoma" pitchFamily="34" charset="0"/>
                <a:cs typeface="Tahoma" pitchFamily="34" charset="0"/>
              </a:rPr>
              <a:t>No</a:t>
            </a:r>
            <a:r>
              <a:rPr lang="en-US" sz="2200" dirty="0">
                <a:solidFill>
                  <a:srgbClr val="000000"/>
                </a:solidFill>
                <a:latin typeface="Tahoma" pitchFamily="34" charset="0"/>
                <a:ea typeface="Tahoma" pitchFamily="34" charset="0"/>
                <a:cs typeface="Tahoma" pitchFamily="34" charset="0"/>
              </a:rPr>
              <a:t> fees for claims, </a:t>
            </a:r>
            <a:r>
              <a:rPr lang="en-US" sz="2200" b="1" dirty="0">
                <a:solidFill>
                  <a:srgbClr val="000000"/>
                </a:solidFill>
                <a:latin typeface="Tahoma" pitchFamily="34" charset="0"/>
                <a:ea typeface="Tahoma" pitchFamily="34" charset="0"/>
                <a:cs typeface="Tahoma" pitchFamily="34" charset="0"/>
              </a:rPr>
              <a:t>No</a:t>
            </a:r>
            <a:r>
              <a:rPr lang="en-US" sz="2200" dirty="0">
                <a:solidFill>
                  <a:srgbClr val="000000"/>
                </a:solidFill>
                <a:latin typeface="Tahoma" pitchFamily="34" charset="0"/>
                <a:ea typeface="Tahoma" pitchFamily="34" charset="0"/>
                <a:cs typeface="Tahoma" pitchFamily="34" charset="0"/>
              </a:rPr>
              <a:t> fees for network access when using our networks</a:t>
            </a:r>
          </a:p>
          <a:p>
            <a:pPr marL="342900" indent="-342900">
              <a:lnSpc>
                <a:spcPts val="2200"/>
              </a:lnSpc>
              <a:spcAft>
                <a:spcPts val="1800"/>
              </a:spcAft>
              <a:buFont typeface="Arial" panose="020B0604020202020204" pitchFamily="34" charset="0"/>
              <a:buChar char="•"/>
              <a:defRPr/>
            </a:pPr>
            <a:r>
              <a:rPr lang="en-US" sz="2200" dirty="0">
                <a:solidFill>
                  <a:srgbClr val="000000"/>
                </a:solidFill>
                <a:latin typeface="Tahoma" pitchFamily="34" charset="0"/>
                <a:ea typeface="Tahoma" pitchFamily="34" charset="0"/>
                <a:cs typeface="Tahoma" pitchFamily="34" charset="0"/>
              </a:rPr>
              <a:t>More direct contract relationships with </a:t>
            </a:r>
            <a:r>
              <a:rPr lang="en-US" sz="2200" dirty="0" smtClean="0">
                <a:solidFill>
                  <a:srgbClr val="000000"/>
                </a:solidFill>
                <a:latin typeface="Tahoma" pitchFamily="34" charset="0"/>
                <a:ea typeface="Tahoma" pitchFamily="34" charset="0"/>
                <a:cs typeface="Tahoma" pitchFamily="34" charset="0"/>
              </a:rPr>
              <a:t>PA </a:t>
            </a:r>
            <a:r>
              <a:rPr lang="en-US" sz="2200" dirty="0">
                <a:solidFill>
                  <a:srgbClr val="000000"/>
                </a:solidFill>
                <a:latin typeface="Tahoma" pitchFamily="34" charset="0"/>
                <a:ea typeface="Tahoma" pitchFamily="34" charset="0"/>
                <a:cs typeface="Tahoma" pitchFamily="34" charset="0"/>
              </a:rPr>
              <a:t>providers than competitors</a:t>
            </a:r>
          </a:p>
        </p:txBody>
      </p:sp>
      <p:sp>
        <p:nvSpPr>
          <p:cNvPr id="9" name="5-Point Star 8"/>
          <p:cNvSpPr/>
          <p:nvPr/>
        </p:nvSpPr>
        <p:spPr>
          <a:xfrm>
            <a:off x="5529263" y="3674989"/>
            <a:ext cx="76200" cy="762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5-Point Star 9"/>
          <p:cNvSpPr/>
          <p:nvPr/>
        </p:nvSpPr>
        <p:spPr>
          <a:xfrm>
            <a:off x="5830888" y="3721100"/>
            <a:ext cx="76200" cy="762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1" name="5-Point Star 10"/>
          <p:cNvSpPr/>
          <p:nvPr/>
        </p:nvSpPr>
        <p:spPr>
          <a:xfrm>
            <a:off x="5678921" y="3558309"/>
            <a:ext cx="76200" cy="762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2" name="5-Point Star 21"/>
          <p:cNvSpPr/>
          <p:nvPr/>
        </p:nvSpPr>
        <p:spPr>
          <a:xfrm>
            <a:off x="5373688" y="3485572"/>
            <a:ext cx="76200" cy="762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3" name="5-Point Star 22"/>
          <p:cNvSpPr/>
          <p:nvPr/>
        </p:nvSpPr>
        <p:spPr>
          <a:xfrm>
            <a:off x="769901" y="4914900"/>
            <a:ext cx="217488" cy="228600"/>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2" name="5-Point Star 11"/>
          <p:cNvSpPr/>
          <p:nvPr/>
        </p:nvSpPr>
        <p:spPr>
          <a:xfrm>
            <a:off x="5257800" y="3700330"/>
            <a:ext cx="76200" cy="762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val="310144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33400" y="2438400"/>
            <a:ext cx="7772400" cy="4114800"/>
          </a:xfrm>
        </p:spPr>
        <p:txBody>
          <a:bodyPr/>
          <a:lstStyle/>
          <a:p>
            <a:pPr marL="342900" indent="-342900">
              <a:spcBef>
                <a:spcPts val="600"/>
              </a:spcBef>
              <a:buFont typeface="Arial" panose="020B0604020202020204" pitchFamily="34" charset="0"/>
              <a:buChar char="•"/>
            </a:pPr>
            <a:r>
              <a:rPr lang="en-US" sz="2200" dirty="0" smtClean="0">
                <a:solidFill>
                  <a:schemeClr val="tx1"/>
                </a:solidFill>
              </a:rPr>
              <a:t>Largest upstate network and exclusive concierge service</a:t>
            </a:r>
          </a:p>
          <a:p>
            <a:pPr marL="342900" indent="-342900">
              <a:spcBef>
                <a:spcPts val="600"/>
              </a:spcBef>
              <a:buFont typeface="Arial" panose="020B0604020202020204" pitchFamily="34" charset="0"/>
              <a:buChar char="•"/>
            </a:pPr>
            <a:r>
              <a:rPr lang="en-US" sz="2200" dirty="0" smtClean="0">
                <a:solidFill>
                  <a:schemeClr val="tx1"/>
                </a:solidFill>
              </a:rPr>
              <a:t>Smooth transition for members and administrators</a:t>
            </a:r>
          </a:p>
          <a:p>
            <a:pPr marL="342900" indent="-342900">
              <a:spcBef>
                <a:spcPts val="600"/>
              </a:spcBef>
              <a:buFont typeface="Arial" panose="020B0604020202020204" pitchFamily="34" charset="0"/>
              <a:buChar char="•"/>
            </a:pPr>
            <a:r>
              <a:rPr lang="en-US" sz="2200" dirty="0" smtClean="0">
                <a:solidFill>
                  <a:schemeClr val="tx1"/>
                </a:solidFill>
              </a:rPr>
              <a:t>Proven programs for claim management and cost control</a:t>
            </a:r>
          </a:p>
          <a:p>
            <a:pPr marL="342900" indent="-342900">
              <a:spcBef>
                <a:spcPts val="600"/>
              </a:spcBef>
              <a:buFont typeface="Arial" panose="020B0604020202020204" pitchFamily="34" charset="0"/>
              <a:buChar char="•"/>
            </a:pPr>
            <a:r>
              <a:rPr lang="en-US" sz="2200" dirty="0" smtClean="0">
                <a:solidFill>
                  <a:schemeClr val="tx1"/>
                </a:solidFill>
              </a:rPr>
              <a:t>Superior world class, local service</a:t>
            </a:r>
          </a:p>
          <a:p>
            <a:pPr marL="342900" indent="-342900">
              <a:spcBef>
                <a:spcPts val="600"/>
              </a:spcBef>
              <a:buFont typeface="Arial" panose="020B0604020202020204" pitchFamily="34" charset="0"/>
              <a:buChar char="•"/>
            </a:pPr>
            <a:r>
              <a:rPr lang="en-US" sz="2200" dirty="0" smtClean="0">
                <a:solidFill>
                  <a:schemeClr val="tx1"/>
                </a:solidFill>
              </a:rPr>
              <a:t>Best in class information consulting</a:t>
            </a:r>
          </a:p>
          <a:p>
            <a:pPr marL="342900" indent="-342900">
              <a:spcBef>
                <a:spcPts val="600"/>
              </a:spcBef>
              <a:buFont typeface="Arial" panose="020B0604020202020204" pitchFamily="34" charset="0"/>
              <a:buChar char="•"/>
            </a:pPr>
            <a:r>
              <a:rPr lang="en-US" sz="2200" dirty="0" smtClean="0">
                <a:solidFill>
                  <a:schemeClr val="tx1"/>
                </a:solidFill>
              </a:rPr>
              <a:t>Best in class web tools and HR administration </a:t>
            </a:r>
          </a:p>
        </p:txBody>
      </p:sp>
      <p:sp>
        <p:nvSpPr>
          <p:cNvPr id="3" name="Slide Number Placeholder 2"/>
          <p:cNvSpPr>
            <a:spLocks noGrp="1"/>
          </p:cNvSpPr>
          <p:nvPr>
            <p:ph type="sldNum" sz="quarter" idx="4"/>
          </p:nvPr>
        </p:nvSpPr>
        <p:spPr/>
        <p:txBody>
          <a:bodyPr/>
          <a:lstStyle/>
          <a:p>
            <a:pPr>
              <a:defRPr/>
            </a:pPr>
            <a:fld id="{296BEDC4-C29D-9640-86D9-04D301DBC35C}" type="slidenum">
              <a:rPr lang="en-US" sz="1200" smtClean="0"/>
              <a:pPr>
                <a:defRPr/>
              </a:pPr>
              <a:t>50</a:t>
            </a:fld>
            <a:endParaRPr lang="en-US" sz="1200" dirty="0"/>
          </a:p>
        </p:txBody>
      </p:sp>
      <p:sp>
        <p:nvSpPr>
          <p:cNvPr id="7" name="TextBox 1"/>
          <p:cNvSpPr txBox="1">
            <a:spLocks noChangeArrowheads="1"/>
          </p:cNvSpPr>
          <p:nvPr/>
        </p:nvSpPr>
        <p:spPr bwMode="auto">
          <a:xfrm>
            <a:off x="2895600" y="5029200"/>
            <a:ext cx="59578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800">
                <a:solidFill>
                  <a:schemeClr val="tx1"/>
                </a:solidFill>
                <a:latin typeface="Tahoma" pitchFamily="34" charset="0"/>
                <a:cs typeface="Tahoma" pitchFamily="34" charset="0"/>
              </a:defRPr>
            </a:lvl1pPr>
            <a:lvl2pPr marL="742950" indent="-285750" eaLnBrk="0" hangingPunct="0">
              <a:spcBef>
                <a:spcPct val="20000"/>
              </a:spcBef>
              <a:buFont typeface="Wingdings" pitchFamily="2" charset="2"/>
              <a:buChar char="§"/>
              <a:defRPr sz="2600">
                <a:solidFill>
                  <a:schemeClr val="tx1"/>
                </a:solidFill>
                <a:latin typeface="Tahoma" pitchFamily="34" charset="0"/>
                <a:cs typeface="Tahoma" pitchFamily="34" charset="0"/>
              </a:defRPr>
            </a:lvl2pPr>
            <a:lvl3pPr marL="1143000" indent="-228600" eaLnBrk="0" hangingPunct="0">
              <a:spcBef>
                <a:spcPct val="20000"/>
              </a:spcBef>
              <a:buFont typeface="Wingdings" pitchFamily="2" charset="2"/>
              <a:buChar char="§"/>
              <a:defRPr sz="2400">
                <a:solidFill>
                  <a:schemeClr val="tx1"/>
                </a:solidFill>
                <a:latin typeface="Tahoma" pitchFamily="34" charset="0"/>
                <a:cs typeface="Tahoma" pitchFamily="34" charset="0"/>
              </a:defRPr>
            </a:lvl3pPr>
            <a:lvl4pPr marL="1600200" indent="-228600" eaLnBrk="0" hangingPunct="0">
              <a:spcBef>
                <a:spcPct val="20000"/>
              </a:spcBef>
              <a:buFont typeface="Wingdings" pitchFamily="2" charset="2"/>
              <a:buChar char="§"/>
              <a:defRPr sz="2200">
                <a:solidFill>
                  <a:schemeClr val="tx1"/>
                </a:solidFill>
                <a:latin typeface="Tahoma" pitchFamily="34" charset="0"/>
                <a:cs typeface="Tahoma" pitchFamily="34" charset="0"/>
              </a:defRPr>
            </a:lvl4pPr>
            <a:lvl5pPr marL="2057400" indent="-228600" eaLnBrk="0" hangingPunct="0">
              <a:spcBef>
                <a:spcPct val="20000"/>
              </a:spcBef>
              <a:buFont typeface="Wingdings" pitchFamily="2" charset="2"/>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ahoma" pitchFamily="34" charset="0"/>
                <a:cs typeface="Tahoma" pitchFamily="34" charset="0"/>
              </a:defRPr>
            </a:lvl9pPr>
          </a:lstStyle>
          <a:p>
            <a:pPr algn="r" eaLnBrk="1" hangingPunct="1">
              <a:spcBef>
                <a:spcPct val="0"/>
              </a:spcBef>
              <a:buFontTx/>
              <a:buNone/>
            </a:pPr>
            <a:endParaRPr lang="en-US" altLang="en-US" sz="1600" b="1" dirty="0"/>
          </a:p>
          <a:p>
            <a:pPr algn="r" eaLnBrk="1" hangingPunct="1">
              <a:spcBef>
                <a:spcPct val="0"/>
              </a:spcBef>
              <a:buFontTx/>
              <a:buNone/>
            </a:pPr>
            <a:r>
              <a:rPr lang="en-US" altLang="en-US" sz="1600" b="1" dirty="0"/>
              <a:t>Your employees will get the very best care, </a:t>
            </a:r>
            <a:br>
              <a:rPr lang="en-US" altLang="en-US" sz="1600" b="1" dirty="0"/>
            </a:br>
            <a:r>
              <a:rPr lang="en-US" altLang="en-US" sz="1600" b="1" dirty="0"/>
              <a:t>at the highest quality facilities, </a:t>
            </a:r>
          </a:p>
          <a:p>
            <a:pPr algn="r" eaLnBrk="1" hangingPunct="1">
              <a:spcBef>
                <a:spcPct val="0"/>
              </a:spcBef>
              <a:buFontTx/>
              <a:buNone/>
            </a:pPr>
            <a:r>
              <a:rPr lang="en-US" altLang="en-US" sz="1600" b="1" dirty="0"/>
              <a:t>at the lowest total cost.</a:t>
            </a:r>
          </a:p>
        </p:txBody>
      </p:sp>
      <p:pic>
        <p:nvPicPr>
          <p:cNvPr id="8" name="Picture 2" descr="ppt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14400"/>
            <a:ext cx="9144000" cy="1287463"/>
          </a:xfrm>
          <a:prstGeom prst="rect">
            <a:avLst/>
          </a:prstGeom>
          <a:solidFill>
            <a:schemeClr val="accent1"/>
          </a:solidFill>
          <a:ln>
            <a:noFill/>
          </a:ln>
          <a:extLst/>
        </p:spPr>
      </p:pic>
      <p:sp>
        <p:nvSpPr>
          <p:cNvPr id="9" name="Text Placeholder 3"/>
          <p:cNvSpPr>
            <a:spLocks noGrp="1"/>
          </p:cNvSpPr>
          <p:nvPr>
            <p:ph sz="quarter" idx="4294967295"/>
          </p:nvPr>
        </p:nvSpPr>
        <p:spPr>
          <a:xfrm>
            <a:off x="482600" y="1066800"/>
            <a:ext cx="8509000" cy="1524000"/>
          </a:xfrm>
        </p:spPr>
        <p:txBody>
          <a:bodyPr/>
          <a:lstStyle/>
          <a:p>
            <a:pPr marL="0" indent="0">
              <a:spcBef>
                <a:spcPct val="0"/>
              </a:spcBef>
              <a:buFont typeface="Wingdings" pitchFamily="2" charset="2"/>
              <a:buNone/>
            </a:pPr>
            <a:r>
              <a:rPr lang="en-US" altLang="en-US" sz="3200" b="1" dirty="0" smtClean="0">
                <a:solidFill>
                  <a:schemeClr val="bg1"/>
                </a:solidFill>
              </a:rPr>
              <a:t>Our Commitment to </a:t>
            </a:r>
            <a:r>
              <a:rPr lang="en-US" altLang="en-US" sz="3200" b="1" dirty="0" err="1" smtClean="0">
                <a:solidFill>
                  <a:schemeClr val="bg1"/>
                </a:solidFill>
              </a:rPr>
              <a:t>Daemen</a:t>
            </a:r>
            <a:r>
              <a:rPr lang="en-US" altLang="en-US" sz="3200" b="1" dirty="0" smtClean="0">
                <a:solidFill>
                  <a:schemeClr val="bg1"/>
                </a:solidFill>
              </a:rPr>
              <a:t> College</a:t>
            </a:r>
          </a:p>
        </p:txBody>
      </p:sp>
    </p:spTree>
    <p:extLst>
      <p:ext uri="{BB962C8B-B14F-4D97-AF65-F5344CB8AC3E}">
        <p14:creationId xmlns:p14="http://schemas.microsoft.com/office/powerpoint/2010/main" val="171446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16" descr="http://ts2.mm.bing.net/th?id=I.4867856616916569&amp;pid=1.7&amp;w=227&amp;h=91&amp;c=7&amp;r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8400" y="633412"/>
            <a:ext cx="2411412"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descr="http://ts1.mm.bing.net/th?id=I.4823863254516624&amp;pid=1.7&amp;w=215&amp;h=145&amp;c=7&amp;r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468438"/>
            <a:ext cx="24384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http://ts1.mm.bing.net/th?id=I.4899849808904544&amp;pid=1.7&amp;w=230&amp;h=116&amp;c=7&amp;rs=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0016" y="4832350"/>
            <a:ext cx="30003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8" descr="http://ts2.mm.bing.net/th?id=I.4568291239593661&amp;pid=1.7&amp;w=158&amp;h=150&amp;c=7&amp;rs=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7600" y="3571082"/>
            <a:ext cx="127317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24" descr="Valu Home Centers 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399" y="4583647"/>
            <a:ext cx="222567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0" descr="http://ts1.mm.bing.net/th?id=I.4942352777216096&amp;pid=1.7&amp;w=193&amp;h=138&amp;c=7&amp;rs=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84848" y="1468438"/>
            <a:ext cx="181108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2" descr="Jones Memorial Hospital Logo"/>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62600" y="3396457"/>
            <a:ext cx="2948039"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4692" name="Picture 4" descr="WCA Hospital">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9613" y="3113088"/>
            <a:ext cx="2124076" cy="10620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57200" y="568097"/>
            <a:ext cx="1909762" cy="110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MSOImageWebPart_WebPartWPQ6" descr="Description: Chautauqua County"/>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4408" y="4790724"/>
            <a:ext cx="2163021" cy="92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352800" y="381000"/>
            <a:ext cx="2250225" cy="7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812515"/>
      </p:ext>
    </p:extLst>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http://ts1.mm.bing.net/th?id=H.4798059407084420&amp;pid=1.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381000"/>
            <a:ext cx="2197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a:xfrm>
            <a:off x="774700" y="393700"/>
            <a:ext cx="8813800" cy="889000"/>
          </a:xfrm>
        </p:spPr>
        <p:txBody>
          <a:bodyPr/>
          <a:lstStyle/>
          <a:p>
            <a:r>
              <a:rPr lang="en-US" altLang="en-US" b="1" dirty="0" smtClean="0"/>
              <a:t>Network Access </a:t>
            </a:r>
            <a:br>
              <a:rPr lang="en-US" altLang="en-US" b="1" dirty="0" smtClean="0"/>
            </a:br>
            <a:r>
              <a:rPr lang="en-US" altLang="en-US" b="1" dirty="0" smtClean="0"/>
              <a:t>Robust Nationwide Networks </a:t>
            </a:r>
            <a:r>
              <a:rPr lang="en-US" altLang="en-US" dirty="0" smtClean="0"/>
              <a:t>	</a:t>
            </a:r>
          </a:p>
        </p:txBody>
      </p:sp>
      <p:sp>
        <p:nvSpPr>
          <p:cNvPr id="6" name="Rectangle 2"/>
          <p:cNvSpPr>
            <a:spLocks noGrp="1" noChangeArrowheads="1"/>
          </p:cNvSpPr>
          <p:nvPr>
            <p:ph idx="1"/>
          </p:nvPr>
        </p:nvSpPr>
        <p:spPr>
          <a:xfrm>
            <a:off x="782638" y="1524000"/>
            <a:ext cx="7772400" cy="4813300"/>
          </a:xfrm>
        </p:spPr>
        <p:txBody>
          <a:bodyPr/>
          <a:lstStyle/>
          <a:p>
            <a:pPr>
              <a:spcBef>
                <a:spcPct val="0"/>
              </a:spcBef>
              <a:spcAft>
                <a:spcPts val="1800"/>
              </a:spcAft>
              <a:defRPr/>
            </a:pPr>
            <a:r>
              <a:rPr lang="en-US" sz="2200" dirty="0" smtClean="0">
                <a:solidFill>
                  <a:schemeClr val="tx1"/>
                </a:solidFill>
              </a:rPr>
              <a:t>More than 800,000 doctors </a:t>
            </a:r>
            <a:br>
              <a:rPr lang="en-US" sz="2200" dirty="0" smtClean="0">
                <a:solidFill>
                  <a:schemeClr val="tx1"/>
                </a:solidFill>
              </a:rPr>
            </a:br>
            <a:r>
              <a:rPr lang="en-US" sz="2200" dirty="0" smtClean="0">
                <a:solidFill>
                  <a:schemeClr val="tx1"/>
                </a:solidFill>
              </a:rPr>
              <a:t>&amp; specialists, 5000 facilities through MultiPlan</a:t>
            </a:r>
          </a:p>
          <a:p>
            <a:pPr>
              <a:spcBef>
                <a:spcPct val="0"/>
              </a:spcBef>
              <a:spcAft>
                <a:spcPts val="1800"/>
              </a:spcAft>
              <a:defRPr/>
            </a:pPr>
            <a:r>
              <a:rPr lang="en-US" sz="2200" dirty="0" smtClean="0">
                <a:solidFill>
                  <a:schemeClr val="tx1"/>
                </a:solidFill>
              </a:rPr>
              <a:t>If providers are not participating, we will recruit or execute a one time agreement</a:t>
            </a:r>
          </a:p>
          <a:p>
            <a:pPr>
              <a:spcBef>
                <a:spcPct val="0"/>
              </a:spcBef>
              <a:spcAft>
                <a:spcPts val="1800"/>
              </a:spcAft>
              <a:defRPr/>
            </a:pPr>
            <a:r>
              <a:rPr lang="en-US" sz="2200" dirty="0" smtClean="0">
                <a:solidFill>
                  <a:schemeClr val="tx1"/>
                </a:solidFill>
              </a:rPr>
              <a:t>Participants avoid full payment at the time of service</a:t>
            </a:r>
          </a:p>
          <a:p>
            <a:pPr>
              <a:spcBef>
                <a:spcPct val="0"/>
              </a:spcBef>
              <a:spcAft>
                <a:spcPts val="1800"/>
              </a:spcAft>
              <a:defRPr/>
            </a:pPr>
            <a:r>
              <a:rPr lang="en-US" sz="2200" dirty="0" smtClean="0">
                <a:solidFill>
                  <a:schemeClr val="tx1"/>
                </a:solidFill>
              </a:rPr>
              <a:t>Network secures discounts for the plan</a:t>
            </a:r>
          </a:p>
          <a:p>
            <a:pPr>
              <a:spcBef>
                <a:spcPct val="0"/>
              </a:spcBef>
              <a:spcAft>
                <a:spcPts val="1800"/>
              </a:spcAft>
              <a:defRPr/>
            </a:pPr>
            <a:r>
              <a:rPr lang="en-US" sz="2200" dirty="0">
                <a:solidFill>
                  <a:schemeClr val="tx1"/>
                </a:solidFill>
              </a:rPr>
              <a:t>Dedicated Network </a:t>
            </a:r>
            <a:r>
              <a:rPr lang="en-US" sz="2200" dirty="0" smtClean="0">
                <a:solidFill>
                  <a:schemeClr val="tx1"/>
                </a:solidFill>
              </a:rPr>
              <a:t>Navigator </a:t>
            </a:r>
            <a:r>
              <a:rPr lang="en-US" sz="2200" dirty="0">
                <a:solidFill>
                  <a:schemeClr val="tx1"/>
                </a:solidFill>
              </a:rPr>
              <a:t>provides support </a:t>
            </a:r>
            <a:r>
              <a:rPr lang="en-US" sz="2200" dirty="0" smtClean="0">
                <a:solidFill>
                  <a:schemeClr val="tx1"/>
                </a:solidFill>
              </a:rPr>
              <a:t/>
            </a:r>
            <a:br>
              <a:rPr lang="en-US" sz="2200" dirty="0" smtClean="0">
                <a:solidFill>
                  <a:schemeClr val="tx1"/>
                </a:solidFill>
              </a:rPr>
            </a:br>
            <a:r>
              <a:rPr lang="en-US" sz="2200" dirty="0" smtClean="0">
                <a:solidFill>
                  <a:schemeClr val="tx1"/>
                </a:solidFill>
              </a:rPr>
              <a:t>and </a:t>
            </a:r>
            <a:r>
              <a:rPr lang="en-US" sz="2200" dirty="0">
                <a:solidFill>
                  <a:schemeClr val="tx1"/>
                </a:solidFill>
              </a:rPr>
              <a:t>assistance with access outside of </a:t>
            </a:r>
            <a:r>
              <a:rPr lang="en-US" sz="2200" dirty="0" smtClean="0">
                <a:solidFill>
                  <a:schemeClr val="tx1"/>
                </a:solidFill>
              </a:rPr>
              <a:t/>
            </a:r>
            <a:br>
              <a:rPr lang="en-US" sz="2200" dirty="0" smtClean="0">
                <a:solidFill>
                  <a:schemeClr val="tx1"/>
                </a:solidFill>
              </a:rPr>
            </a:br>
            <a:r>
              <a:rPr lang="en-US" sz="2200" dirty="0" smtClean="0">
                <a:solidFill>
                  <a:schemeClr val="tx1"/>
                </a:solidFill>
              </a:rPr>
              <a:t>local </a:t>
            </a:r>
            <a:r>
              <a:rPr lang="en-US" sz="2200" dirty="0">
                <a:solidFill>
                  <a:schemeClr val="tx1"/>
                </a:solidFill>
              </a:rPr>
              <a:t>and national networks</a:t>
            </a:r>
          </a:p>
          <a:p>
            <a:pPr>
              <a:spcBef>
                <a:spcPct val="0"/>
              </a:spcBef>
              <a:spcAft>
                <a:spcPts val="600"/>
              </a:spcAft>
              <a:defRPr/>
            </a:pPr>
            <a:endParaRPr lang="en-US" sz="1600" dirty="0" smtClean="0">
              <a:solidFill>
                <a:schemeClr val="accent4"/>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4866" y="4191000"/>
            <a:ext cx="979715" cy="13716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6167944" y="5654467"/>
            <a:ext cx="2799484" cy="615553"/>
          </a:xfrm>
          <a:prstGeom prst="rect">
            <a:avLst/>
          </a:prstGeom>
          <a:noFill/>
        </p:spPr>
        <p:txBody>
          <a:bodyPr wrap="none" lIns="182880" tIns="91440" rIns="182880" bIns="91440" rtlCol="0">
            <a:spAutoFit/>
          </a:bodyPr>
          <a:lstStyle/>
          <a:p>
            <a:pPr>
              <a:spcBef>
                <a:spcPts val="0"/>
              </a:spcBef>
              <a:buFont typeface="Wingdings" pitchFamily="2" charset="2"/>
              <a:buNone/>
            </a:pPr>
            <a:r>
              <a:rPr lang="en-US" altLang="en-US" sz="1200" kern="0" dirty="0" smtClean="0">
                <a:latin typeface="Tahoma" panose="020B0604030504040204" pitchFamily="34" charset="0"/>
                <a:ea typeface="Tahoma" panose="020B0604030504040204" pitchFamily="34" charset="0"/>
                <a:cs typeface="Tahoma" panose="020B0604030504040204" pitchFamily="34" charset="0"/>
              </a:rPr>
              <a:t>Patricia Brooker, Network Navigator</a:t>
            </a:r>
            <a:endParaRPr lang="en-US" altLang="en-US" sz="1200" kern="0" dirty="0">
              <a:latin typeface="Tahoma" panose="020B0604030504040204" pitchFamily="34" charset="0"/>
              <a:ea typeface="Tahoma" panose="020B0604030504040204" pitchFamily="34" charset="0"/>
              <a:cs typeface="Tahoma" panose="020B0604030504040204" pitchFamily="34" charset="0"/>
            </a:endParaRPr>
          </a:p>
          <a:p>
            <a:endParaRPr lang="en-US" sz="1600" dirty="0" smtClean="0">
              <a:solidFill>
                <a:srgbClr val="595959"/>
              </a:solidFill>
              <a:latin typeface="Tahoma"/>
              <a:cs typeface="Tahoma"/>
            </a:endParaRPr>
          </a:p>
        </p:txBody>
      </p:sp>
      <p:sp>
        <p:nvSpPr>
          <p:cNvPr id="5" name="Slide Number Placeholder 4"/>
          <p:cNvSpPr>
            <a:spLocks noGrp="1"/>
          </p:cNvSpPr>
          <p:nvPr>
            <p:ph type="sldNum" sz="quarter" idx="10"/>
          </p:nvPr>
        </p:nvSpPr>
        <p:spPr/>
        <p:txBody>
          <a:bodyPr/>
          <a:lstStyle/>
          <a:p>
            <a:pPr>
              <a:defRPr/>
            </a:pPr>
            <a:fld id="{55AD58C0-E4C7-4243-934D-0F26ABCFDE92}" type="slidenum">
              <a:rPr lang="en-US" sz="1200" smtClean="0">
                <a:solidFill>
                  <a:schemeClr val="bg1"/>
                </a:solidFill>
              </a:rPr>
              <a:pPr>
                <a:defRPr/>
              </a:pPr>
              <a:t>6</a:t>
            </a:fld>
            <a:endParaRPr lang="en-US" sz="1200" dirty="0">
              <a:solidFill>
                <a:schemeClr val="bg1"/>
              </a:solidFill>
            </a:endParaRPr>
          </a:p>
        </p:txBody>
      </p:sp>
    </p:spTree>
    <p:extLst>
      <p:ext uri="{BB962C8B-B14F-4D97-AF65-F5344CB8AC3E}">
        <p14:creationId xmlns:p14="http://schemas.microsoft.com/office/powerpoint/2010/main" val="3458695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Ease of Navigation</a:t>
            </a:r>
            <a:endParaRPr lang="en-US" b="1" dirty="0"/>
          </a:p>
        </p:txBody>
      </p:sp>
      <p:pic>
        <p:nvPicPr>
          <p:cNvPr id="614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524000"/>
            <a:ext cx="8339138" cy="4419600"/>
          </a:xfrm>
          <a:prstGeom prst="rect">
            <a:avLst/>
          </a:prstGeom>
          <a:noFill/>
          <a:ln w="38100">
            <a:solidFill>
              <a:schemeClr val="bg2"/>
            </a:solidFill>
            <a:miter lim="800000"/>
            <a:headEnd/>
            <a:tailEnd/>
          </a:ln>
          <a:effectLst>
            <a:glow rad="101600">
              <a:schemeClr val="bg2">
                <a:alpha val="60000"/>
              </a:schemeClr>
            </a:glow>
          </a:effectLst>
          <a:extLst>
            <a:ext uri="{909E8E84-426E-40DD-AFC4-6F175D3DCCD1}">
              <a14:hiddenFill xmlns:a14="http://schemas.microsoft.com/office/drawing/2010/main">
                <a:solidFill>
                  <a:schemeClr val="accent1"/>
                </a:solidFill>
              </a14:hiddenFill>
            </a:ext>
          </a:extLst>
        </p:spPr>
      </p:pic>
      <p:sp>
        <p:nvSpPr>
          <p:cNvPr id="6" name="Down Arrow 5"/>
          <p:cNvSpPr/>
          <p:nvPr/>
        </p:nvSpPr>
        <p:spPr>
          <a:xfrm rot="5400000">
            <a:off x="3124200" y="4419600"/>
            <a:ext cx="533400" cy="533400"/>
          </a:xfrm>
          <a:prstGeom prst="downArrow">
            <a:avLst/>
          </a:prstGeom>
          <a:solidFill>
            <a:srgbClr val="99FF33"/>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l"/>
            <a:endParaRPr lang="en-US" sz="1600" dirty="0" err="1" smtClean="0">
              <a:solidFill>
                <a:schemeClr val="tx1">
                  <a:lumMod val="65000"/>
                  <a:lumOff val="35000"/>
                </a:schemeClr>
              </a:solidFill>
              <a:latin typeface="Calibri"/>
              <a:cs typeface="Calibri"/>
            </a:endParaRPr>
          </a:p>
        </p:txBody>
      </p:sp>
      <p:sp>
        <p:nvSpPr>
          <p:cNvPr id="10" name="Down Arrow 9"/>
          <p:cNvSpPr/>
          <p:nvPr/>
        </p:nvSpPr>
        <p:spPr>
          <a:xfrm rot="5400000">
            <a:off x="3111500" y="5334000"/>
            <a:ext cx="533400" cy="533400"/>
          </a:xfrm>
          <a:prstGeom prst="downArrow">
            <a:avLst/>
          </a:prstGeom>
          <a:solidFill>
            <a:srgbClr val="99FF33"/>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l"/>
            <a:endParaRPr lang="en-US" sz="1600" dirty="0" err="1" smtClean="0">
              <a:solidFill>
                <a:schemeClr val="tx1">
                  <a:lumMod val="65000"/>
                  <a:lumOff val="35000"/>
                </a:schemeClr>
              </a:solidFill>
              <a:latin typeface="Calibri"/>
              <a:cs typeface="Calibri"/>
            </a:endParaRPr>
          </a:p>
        </p:txBody>
      </p:sp>
      <p:sp>
        <p:nvSpPr>
          <p:cNvPr id="7" name="Slide Number Placeholder 2"/>
          <p:cNvSpPr>
            <a:spLocks noGrp="1"/>
          </p:cNvSpPr>
          <p:nvPr>
            <p:ph type="sldNum" sz="quarter" idx="4294967295"/>
          </p:nvPr>
        </p:nvSpPr>
        <p:spPr>
          <a:xfrm>
            <a:off x="8610600" y="6480372"/>
            <a:ext cx="533400" cy="301428"/>
          </a:xfrm>
          <a:prstGeom prst="rect">
            <a:avLst/>
          </a:prstGeom>
        </p:spPr>
        <p:txBody>
          <a:bodyPr/>
          <a:lstStyle/>
          <a:p>
            <a:pPr algn="r">
              <a:defRPr/>
            </a:pPr>
            <a:fld id="{296BEDC4-C29D-9640-86D9-04D301DBC35C}" type="slidenum">
              <a:rPr lang="en-US" sz="1200" smtClean="0">
                <a:solidFill>
                  <a:schemeClr val="bg1"/>
                </a:solidFill>
              </a:rPr>
              <a:pPr algn="r">
                <a:defRPr/>
              </a:pPr>
              <a:t>7</a:t>
            </a:fld>
            <a:endParaRPr lang="en-US" sz="1200" dirty="0">
              <a:solidFill>
                <a:schemeClr val="bg1"/>
              </a:solidFill>
            </a:endParaRPr>
          </a:p>
        </p:txBody>
      </p:sp>
    </p:spTree>
    <p:extLst>
      <p:ext uri="{BB962C8B-B14F-4D97-AF65-F5344CB8AC3E}">
        <p14:creationId xmlns:p14="http://schemas.microsoft.com/office/powerpoint/2010/main" val="74221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286000"/>
            <a:ext cx="6248400" cy="990600"/>
          </a:xfrm>
        </p:spPr>
        <p:txBody>
          <a:bodyPr/>
          <a:lstStyle/>
          <a:p>
            <a:r>
              <a:rPr lang="en-US" b="1" dirty="0" smtClean="0"/>
              <a:t>Member Experience</a:t>
            </a:r>
            <a:endParaRPr lang="en-US" b="1" dirty="0"/>
          </a:p>
        </p:txBody>
      </p:sp>
    </p:spTree>
    <p:extLst>
      <p:ext uri="{BB962C8B-B14F-4D97-AF65-F5344CB8AC3E}">
        <p14:creationId xmlns:p14="http://schemas.microsoft.com/office/powerpoint/2010/main" val="66878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9" name="Group 15"/>
          <p:cNvGrpSpPr>
            <a:grpSpLocks/>
          </p:cNvGrpSpPr>
          <p:nvPr/>
        </p:nvGrpSpPr>
        <p:grpSpPr bwMode="auto">
          <a:xfrm>
            <a:off x="5622940" y="2625542"/>
            <a:ext cx="3444860" cy="2330435"/>
            <a:chOff x="6497006" y="2577745"/>
            <a:chExt cx="5699405" cy="3855626"/>
          </a:xfrm>
        </p:grpSpPr>
        <p:graphicFrame>
          <p:nvGraphicFramePr>
            <p:cNvPr id="38922" name="Chart 16"/>
            <p:cNvGraphicFramePr>
              <a:graphicFrameLocks/>
            </p:cNvGraphicFramePr>
            <p:nvPr>
              <p:extLst>
                <p:ext uri="{D42A27DB-BD31-4B8C-83A1-F6EECF244321}">
                  <p14:modId xmlns:p14="http://schemas.microsoft.com/office/powerpoint/2010/main" val="160832329"/>
                </p:ext>
              </p:extLst>
            </p:nvPr>
          </p:nvGraphicFramePr>
          <p:xfrm>
            <a:off x="6497006" y="2577745"/>
            <a:ext cx="5699405" cy="3855626"/>
          </p:xfrm>
          <a:graphic>
            <a:graphicData uri="http://schemas.openxmlformats.org/presentationml/2006/ole">
              <mc:AlternateContent xmlns:mc="http://schemas.openxmlformats.org/markup-compatibility/2006">
                <mc:Choice xmlns:v="urn:schemas-microsoft-com:vml" Requires="v">
                  <p:oleObj spid="_x0000_s2200" r:id="rId3" imgW="3443955" imgH="2328480" progId="Excel.Chart.8">
                    <p:embed/>
                  </p:oleObj>
                </mc:Choice>
                <mc:Fallback>
                  <p:oleObj r:id="rId3" imgW="3443955" imgH="2328480"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006" y="2577745"/>
                          <a:ext cx="5699405" cy="38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3" name="Shape 1622"/>
            <p:cNvSpPr>
              <a:spLocks/>
            </p:cNvSpPr>
            <p:nvPr/>
          </p:nvSpPr>
          <p:spPr bwMode="auto">
            <a:xfrm>
              <a:off x="7933505" y="3102682"/>
              <a:ext cx="2826408" cy="2826407"/>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a:r>
                <a:rPr lang="en-US" b="1" i="1" dirty="0" smtClean="0">
                  <a:solidFill>
                    <a:srgbClr val="000000"/>
                  </a:solidFill>
                  <a:latin typeface="et-line" charset="0"/>
                  <a:ea typeface="ＭＳ Ｐゴシック" charset="0"/>
                  <a:sym typeface="et-line" charset="0"/>
                </a:rPr>
                <a:t>98.2%</a:t>
              </a:r>
              <a:endParaRPr lang="en-US" b="1" i="1" dirty="0">
                <a:solidFill>
                  <a:srgbClr val="000000"/>
                </a:solidFill>
                <a:latin typeface="et-line" charset="0"/>
                <a:ea typeface="ＭＳ Ｐゴシック" charset="0"/>
                <a:sym typeface="et-line" charset="0"/>
              </a:endParaRPr>
            </a:p>
          </p:txBody>
        </p:sp>
      </p:grpSp>
      <p:sp>
        <p:nvSpPr>
          <p:cNvPr id="38914" name="Slide Number Placeholder 7"/>
          <p:cNvSpPr>
            <a:spLocks noGrp="1"/>
          </p:cNvSpPr>
          <p:nvPr>
            <p:ph type="sldNum" sz="quarter" idx="10"/>
          </p:nvPr>
        </p:nvSpPr>
        <p:spPr bwMode="auto">
          <a:xfrm>
            <a:off x="8686800" y="6477000"/>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8F4472AA-F6D0-BB44-A60C-6CC56C29DF00}" type="slidenum">
              <a:rPr lang="en-US" sz="1200" b="0">
                <a:solidFill>
                  <a:schemeClr val="bg1"/>
                </a:solidFill>
                <a:latin typeface="Tahoma" panose="020B0604030504040204" pitchFamily="34" charset="0"/>
                <a:ea typeface="Tahoma" panose="020B0604030504040204" pitchFamily="34" charset="0"/>
                <a:cs typeface="Tahoma" panose="020B0604030504040204" pitchFamily="34" charset="0"/>
              </a:rPr>
              <a:pPr/>
              <a:t>9</a:t>
            </a:fld>
            <a:endParaRPr lang="en-US" sz="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916" name="TextBox 7"/>
          <p:cNvSpPr txBox="1">
            <a:spLocks noChangeArrowheads="1"/>
          </p:cNvSpPr>
          <p:nvPr/>
        </p:nvSpPr>
        <p:spPr bwMode="auto">
          <a:xfrm>
            <a:off x="381000" y="253425"/>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3000" dirty="0" smtClean="0">
                <a:solidFill>
                  <a:schemeClr val="accent2"/>
                </a:solidFill>
                <a:latin typeface="Tahoma" charset="0"/>
                <a:cs typeface="Tahoma" charset="0"/>
              </a:rPr>
              <a:t>Committed to Serving Your </a:t>
            </a:r>
            <a:r>
              <a:rPr lang="en-US" sz="3000" dirty="0" err="1" smtClean="0">
                <a:solidFill>
                  <a:schemeClr val="accent2"/>
                </a:solidFill>
                <a:latin typeface="Tahoma" charset="0"/>
                <a:cs typeface="Tahoma" charset="0"/>
              </a:rPr>
              <a:t>Employees</a:t>
            </a:r>
            <a:r>
              <a:rPr lang="en-US" sz="3200" b="0" dirty="0" err="1" smtClean="0">
                <a:solidFill>
                  <a:srgbClr val="FFFFFF"/>
                </a:solidFill>
                <a:latin typeface="Tahoma" charset="0"/>
                <a:cs typeface="Tahoma" charset="0"/>
              </a:rPr>
              <a:t>You</a:t>
            </a:r>
            <a:endParaRPr lang="en-US" sz="3200" b="0" dirty="0">
              <a:solidFill>
                <a:srgbClr val="FFFFFF"/>
              </a:solidFill>
              <a:latin typeface="Tahoma" charset="0"/>
              <a:cs typeface="Tahoma" charset="0"/>
            </a:endParaRPr>
          </a:p>
        </p:txBody>
      </p:sp>
      <p:sp>
        <p:nvSpPr>
          <p:cNvPr id="10" name="TextBox 9"/>
          <p:cNvSpPr txBox="1"/>
          <p:nvPr/>
        </p:nvSpPr>
        <p:spPr>
          <a:xfrm>
            <a:off x="533400" y="1447800"/>
            <a:ext cx="8001000" cy="369332"/>
          </a:xfrm>
          <a:prstGeom prst="rect">
            <a:avLst/>
          </a:prstGeom>
          <a:noFill/>
        </p:spPr>
        <p:txBody>
          <a:bodyPr>
            <a:spAutoFit/>
          </a:bodyPr>
          <a:lstStyle/>
          <a:p>
            <a:pPr>
              <a:buClr>
                <a:srgbClr val="0093D0"/>
              </a:buClr>
              <a:buSzPct val="110000"/>
              <a:defRPr/>
            </a:pPr>
            <a:r>
              <a:rPr lang="en-US" sz="1800" dirty="0" smtClean="0">
                <a:latin typeface="Tahoma"/>
                <a:ea typeface="ＭＳ Ｐゴシック" charset="0"/>
                <a:cs typeface="Tahoma"/>
              </a:rPr>
              <a:t>Customer </a:t>
            </a:r>
            <a:r>
              <a:rPr lang="en-US" sz="1800" dirty="0">
                <a:latin typeface="Tahoma"/>
                <a:ea typeface="ＭＳ Ｐゴシック" charset="0"/>
                <a:cs typeface="Tahoma"/>
              </a:rPr>
              <a:t>service performance:</a:t>
            </a:r>
          </a:p>
        </p:txBody>
      </p:sp>
      <p:grpSp>
        <p:nvGrpSpPr>
          <p:cNvPr id="38918" name="Group 11"/>
          <p:cNvGrpSpPr>
            <a:grpSpLocks/>
          </p:cNvGrpSpPr>
          <p:nvPr/>
        </p:nvGrpSpPr>
        <p:grpSpPr bwMode="auto">
          <a:xfrm>
            <a:off x="2803540" y="2625542"/>
            <a:ext cx="3444860" cy="2330435"/>
            <a:chOff x="6497006" y="2703815"/>
            <a:chExt cx="5699405" cy="3855626"/>
          </a:xfrm>
        </p:grpSpPr>
        <p:graphicFrame>
          <p:nvGraphicFramePr>
            <p:cNvPr id="38924" name="Chart 12"/>
            <p:cNvGraphicFramePr>
              <a:graphicFrameLocks/>
            </p:cNvGraphicFramePr>
            <p:nvPr>
              <p:extLst>
                <p:ext uri="{D42A27DB-BD31-4B8C-83A1-F6EECF244321}">
                  <p14:modId xmlns:p14="http://schemas.microsoft.com/office/powerpoint/2010/main" val="779160958"/>
                </p:ext>
              </p:extLst>
            </p:nvPr>
          </p:nvGraphicFramePr>
          <p:xfrm>
            <a:off x="6497006" y="2703815"/>
            <a:ext cx="5699405" cy="3855626"/>
          </p:xfrm>
          <a:graphic>
            <a:graphicData uri="http://schemas.openxmlformats.org/presentationml/2006/ole">
              <mc:AlternateContent xmlns:mc="http://schemas.openxmlformats.org/markup-compatibility/2006">
                <mc:Choice xmlns:v="urn:schemas-microsoft-com:vml" Requires="v">
                  <p:oleObj spid="_x0000_s2201" r:id="rId5" imgW="3443955" imgH="2328480" progId="Excel.Chart.8">
                    <p:embed/>
                  </p:oleObj>
                </mc:Choice>
                <mc:Fallback>
                  <p:oleObj r:id="rId5" imgW="3443955" imgH="2328480"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006" y="2703815"/>
                          <a:ext cx="5699405" cy="38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5" name="Shape 1622"/>
            <p:cNvSpPr>
              <a:spLocks/>
            </p:cNvSpPr>
            <p:nvPr/>
          </p:nvSpPr>
          <p:spPr bwMode="auto">
            <a:xfrm>
              <a:off x="7933505" y="3228752"/>
              <a:ext cx="2826408" cy="2826407"/>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a:r>
                <a:rPr lang="en-US" b="1" i="1" dirty="0" smtClean="0">
                  <a:solidFill>
                    <a:srgbClr val="000000"/>
                  </a:solidFill>
                  <a:latin typeface="et-line" charset="0"/>
                  <a:ea typeface="ＭＳ Ｐゴシック" charset="0"/>
                  <a:sym typeface="et-line" charset="0"/>
                </a:rPr>
                <a:t>63.0</a:t>
              </a:r>
            </a:p>
            <a:p>
              <a:pPr algn="ctr"/>
              <a:r>
                <a:rPr lang="en-US" b="1" i="1" dirty="0" smtClean="0">
                  <a:solidFill>
                    <a:srgbClr val="000000"/>
                  </a:solidFill>
                  <a:latin typeface="et-line" charset="0"/>
                  <a:ea typeface="ＭＳ Ｐゴシック" charset="0"/>
                  <a:sym typeface="et-line" charset="0"/>
                </a:rPr>
                <a:t>seconds</a:t>
              </a:r>
              <a:endParaRPr lang="en-US" b="1" i="1" dirty="0">
                <a:solidFill>
                  <a:srgbClr val="000000"/>
                </a:solidFill>
                <a:latin typeface="et-line" charset="0"/>
                <a:ea typeface="ＭＳ Ｐゴシック" charset="0"/>
                <a:sym typeface="et-line" charset="0"/>
              </a:endParaRPr>
            </a:p>
          </p:txBody>
        </p:sp>
      </p:grpSp>
      <p:sp>
        <p:nvSpPr>
          <p:cNvPr id="38920" name="TextBox 18"/>
          <p:cNvSpPr txBox="1">
            <a:spLocks noChangeArrowheads="1"/>
          </p:cNvSpPr>
          <p:nvPr/>
        </p:nvSpPr>
        <p:spPr bwMode="auto">
          <a:xfrm>
            <a:off x="3240572" y="2514600"/>
            <a:ext cx="24945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400" dirty="0">
                <a:solidFill>
                  <a:schemeClr val="accent2"/>
                </a:solidFill>
                <a:latin typeface="Tahoma" charset="0"/>
                <a:cs typeface="Tahoma" charset="0"/>
              </a:rPr>
              <a:t>Average Speed of Answer</a:t>
            </a:r>
          </a:p>
        </p:txBody>
      </p:sp>
      <p:sp>
        <p:nvSpPr>
          <p:cNvPr id="38921" name="TextBox 19"/>
          <p:cNvSpPr txBox="1">
            <a:spLocks noChangeArrowheads="1"/>
          </p:cNvSpPr>
          <p:nvPr/>
        </p:nvSpPr>
        <p:spPr bwMode="auto">
          <a:xfrm>
            <a:off x="6005528" y="2514599"/>
            <a:ext cx="27558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400" dirty="0">
                <a:solidFill>
                  <a:schemeClr val="accent2"/>
                </a:solidFill>
                <a:latin typeface="Tahoma" charset="0"/>
                <a:cs typeface="Tahoma" charset="0"/>
              </a:rPr>
              <a:t>Inquiries Resolved in 7 Days</a:t>
            </a:r>
          </a:p>
        </p:txBody>
      </p:sp>
      <p:grpSp>
        <p:nvGrpSpPr>
          <p:cNvPr id="14" name="Group 11"/>
          <p:cNvGrpSpPr>
            <a:grpSpLocks/>
          </p:cNvGrpSpPr>
          <p:nvPr/>
        </p:nvGrpSpPr>
        <p:grpSpPr bwMode="auto">
          <a:xfrm>
            <a:off x="-92060" y="2625542"/>
            <a:ext cx="3444860" cy="2330435"/>
            <a:chOff x="6497006" y="2704118"/>
            <a:chExt cx="5699429" cy="3855652"/>
          </a:xfrm>
        </p:grpSpPr>
        <p:graphicFrame>
          <p:nvGraphicFramePr>
            <p:cNvPr id="15" name="Chart 12"/>
            <p:cNvGraphicFramePr>
              <a:graphicFrameLocks/>
            </p:cNvGraphicFramePr>
            <p:nvPr>
              <p:extLst>
                <p:ext uri="{D42A27DB-BD31-4B8C-83A1-F6EECF244321}">
                  <p14:modId xmlns:p14="http://schemas.microsoft.com/office/powerpoint/2010/main" val="1955860869"/>
                </p:ext>
              </p:extLst>
            </p:nvPr>
          </p:nvGraphicFramePr>
          <p:xfrm>
            <a:off x="6497006" y="2704118"/>
            <a:ext cx="5699429" cy="3855652"/>
          </p:xfrm>
          <a:graphic>
            <a:graphicData uri="http://schemas.openxmlformats.org/presentationml/2006/ole">
              <mc:AlternateContent xmlns:mc="http://schemas.openxmlformats.org/markup-compatibility/2006">
                <mc:Choice xmlns:v="urn:schemas-microsoft-com:vml" Requires="v">
                  <p:oleObj spid="_x0000_s2202" name="Worksheet" r:id="rId7" imgW="3443955" imgH="2328480" progId="Excel.Sheet.8">
                    <p:embed/>
                  </p:oleObj>
                </mc:Choice>
                <mc:Fallback>
                  <p:oleObj name="Worksheet" r:id="rId7" imgW="3443955" imgH="2328480"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006" y="2704118"/>
                          <a:ext cx="5699429" cy="385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Shape 1622"/>
            <p:cNvSpPr>
              <a:spLocks/>
            </p:cNvSpPr>
            <p:nvPr/>
          </p:nvSpPr>
          <p:spPr bwMode="auto">
            <a:xfrm>
              <a:off x="7933505" y="3228752"/>
              <a:ext cx="2826408" cy="2826407"/>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a:r>
                <a:rPr lang="en-US" b="1" i="1" dirty="0" smtClean="0">
                  <a:solidFill>
                    <a:srgbClr val="000000"/>
                  </a:solidFill>
                  <a:latin typeface="et-line" charset="0"/>
                  <a:ea typeface="ＭＳ Ｐゴシック" charset="0"/>
                  <a:sym typeface="et-line" charset="0"/>
                </a:rPr>
                <a:t>75%</a:t>
              </a:r>
              <a:endParaRPr lang="en-US" b="1" i="1" dirty="0">
                <a:solidFill>
                  <a:srgbClr val="000000"/>
                </a:solidFill>
                <a:latin typeface="et-line" charset="0"/>
                <a:ea typeface="ＭＳ Ｐゴシック" charset="0"/>
                <a:sym typeface="et-line" charset="0"/>
              </a:endParaRPr>
            </a:p>
          </p:txBody>
        </p:sp>
      </p:grpSp>
      <p:sp>
        <p:nvSpPr>
          <p:cNvPr id="17" name="TextBox 18"/>
          <p:cNvSpPr txBox="1">
            <a:spLocks noChangeArrowheads="1"/>
          </p:cNvSpPr>
          <p:nvPr/>
        </p:nvSpPr>
        <p:spPr bwMode="auto">
          <a:xfrm>
            <a:off x="602165" y="2514600"/>
            <a:ext cx="19992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Calibri" charset="0"/>
                <a:ea typeface="ＭＳ Ｐゴシック" charset="0"/>
                <a:cs typeface="ＭＳ Ｐゴシック" charset="0"/>
              </a:defRPr>
            </a:lvl1pPr>
            <a:lvl2pPr>
              <a:defRPr sz="1500">
                <a:solidFill>
                  <a:schemeClr val="bg2"/>
                </a:solidFill>
                <a:latin typeface="Calibri" charset="0"/>
                <a:ea typeface="ＭＳ Ｐゴシック" charset="0"/>
              </a:defRPr>
            </a:lvl2pPr>
            <a:lvl3pPr marL="1143000" indent="-228600">
              <a:defRPr sz="1400" b="1">
                <a:solidFill>
                  <a:srgbClr val="333333"/>
                </a:solidFill>
                <a:latin typeface="Calibri" charset="0"/>
                <a:ea typeface="ＭＳ Ｐゴシック" charset="0"/>
              </a:defRPr>
            </a:lvl3pPr>
            <a:lvl4pPr marL="1600200">
              <a:defRPr sz="1300">
                <a:solidFill>
                  <a:schemeClr val="tx2"/>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400" dirty="0" smtClean="0">
                <a:solidFill>
                  <a:schemeClr val="accent2"/>
                </a:solidFill>
                <a:latin typeface="Tahoma" charset="0"/>
                <a:cs typeface="Tahoma" charset="0"/>
              </a:rPr>
              <a:t>First</a:t>
            </a:r>
            <a:r>
              <a:rPr lang="en-US" sz="1400" dirty="0" smtClean="0">
                <a:solidFill>
                  <a:srgbClr val="3763A0"/>
                </a:solidFill>
                <a:latin typeface="Tahoma" charset="0"/>
                <a:cs typeface="Tahoma" charset="0"/>
              </a:rPr>
              <a:t> </a:t>
            </a:r>
            <a:r>
              <a:rPr lang="en-US" sz="1400" dirty="0" smtClean="0">
                <a:solidFill>
                  <a:schemeClr val="accent2"/>
                </a:solidFill>
                <a:latin typeface="Tahoma" charset="0"/>
                <a:cs typeface="Tahoma" charset="0"/>
              </a:rPr>
              <a:t>Call Resolution</a:t>
            </a:r>
            <a:endParaRPr lang="en-US" sz="1400" dirty="0">
              <a:solidFill>
                <a:schemeClr val="accent2"/>
              </a:solidFill>
              <a:latin typeface="Tahoma" charset="0"/>
              <a:cs typeface="Tahoma" charset="0"/>
            </a:endParaRPr>
          </a:p>
        </p:txBody>
      </p:sp>
      <p:sp>
        <p:nvSpPr>
          <p:cNvPr id="2" name="TextBox 1"/>
          <p:cNvSpPr txBox="1"/>
          <p:nvPr/>
        </p:nvSpPr>
        <p:spPr>
          <a:xfrm>
            <a:off x="602165" y="4876800"/>
            <a:ext cx="2141035" cy="523220"/>
          </a:xfrm>
          <a:prstGeom prst="rect">
            <a:avLst/>
          </a:prstGeom>
          <a:noFill/>
        </p:spPr>
        <p:txBody>
          <a:bodyPr wrap="square" rtlCol="0">
            <a:spAutoFit/>
          </a:bodyPr>
          <a:lstStyle/>
          <a:p>
            <a:pPr algn="ctr"/>
            <a:r>
              <a:rPr lang="en-US" sz="1400" dirty="0" smtClean="0">
                <a:solidFill>
                  <a:srgbClr val="3B3B3B"/>
                </a:solidFill>
                <a:latin typeface="Arial" charset="0"/>
                <a:ea typeface="ＭＳ Ｐゴシック" charset="0"/>
              </a:rPr>
              <a:t>Exceeds industry standards</a:t>
            </a:r>
            <a:endParaRPr lang="en-US" sz="1400" dirty="0">
              <a:solidFill>
                <a:srgbClr val="3B3B3B"/>
              </a:solidFill>
              <a:latin typeface="Arial" charset="0"/>
              <a:ea typeface="ＭＳ Ｐゴシック" charset="0"/>
            </a:endParaRPr>
          </a:p>
        </p:txBody>
      </p:sp>
    </p:spTree>
    <p:extLst>
      <p:ext uri="{BB962C8B-B14F-4D97-AF65-F5344CB8AC3E}">
        <p14:creationId xmlns:p14="http://schemas.microsoft.com/office/powerpoint/2010/main" val="350440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OOTNOTE" val="0"/>
</p:tagLst>
</file>

<file path=ppt/theme/theme1.xml><?xml version="1.0" encoding="utf-8"?>
<a:theme xmlns:a="http://schemas.openxmlformats.org/drawingml/2006/main" name="Blue Wave Template">
  <a:themeElements>
    <a:clrScheme name="Custom 31">
      <a:dk1>
        <a:srgbClr val="000000"/>
      </a:dk1>
      <a:lt1>
        <a:srgbClr val="FFFFFF"/>
      </a:lt1>
      <a:dk2>
        <a:srgbClr val="4B4B4B"/>
      </a:dk2>
      <a:lt2>
        <a:srgbClr val="E1E1E1"/>
      </a:lt2>
      <a:accent1>
        <a:srgbClr val="D5DF3E"/>
      </a:accent1>
      <a:accent2>
        <a:srgbClr val="95B73D"/>
      </a:accent2>
      <a:accent3>
        <a:srgbClr val="007EC5"/>
      </a:accent3>
      <a:accent4>
        <a:srgbClr val="FDBD2C"/>
      </a:accent4>
      <a:accent5>
        <a:srgbClr val="FD9026"/>
      </a:accent5>
      <a:accent6>
        <a:srgbClr val="E4372E"/>
      </a:accent6>
      <a:hlink>
        <a:srgbClr val="1DADEA"/>
      </a:hlink>
      <a:folHlink>
        <a:srgbClr val="9156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a:solidFill>
            <a:schemeClr val="tx2">
              <a:lumMod val="60000"/>
              <a:lumOff val="40000"/>
            </a:schemeClr>
          </a:solidFill>
        </a:ln>
        <a:effectLst/>
      </a:spPr>
      <a:bodyPr lIns="182880" tIns="91440" rIns="182880" bIns="91440" rtlCol="0" anchor="t" anchorCtr="0"/>
      <a:lstStyle>
        <a:defPPr algn="l">
          <a:defRPr sz="1600" dirty="0" err="1" smtClean="0">
            <a:solidFill>
              <a:schemeClr val="tx1">
                <a:lumMod val="65000"/>
                <a:lumOff val="35000"/>
              </a:schemeClr>
            </a:solidFill>
            <a:latin typeface="Calibri"/>
            <a:cs typeface="Calibri"/>
          </a:defRPr>
        </a:defPPr>
      </a:lstStyle>
      <a:style>
        <a:lnRef idx="1">
          <a:schemeClr val="accent1"/>
        </a:lnRef>
        <a:fillRef idx="3">
          <a:schemeClr val="accent1"/>
        </a:fillRef>
        <a:effectRef idx="2">
          <a:schemeClr val="accent1"/>
        </a:effectRef>
        <a:fontRef idx="minor">
          <a:schemeClr val="lt1"/>
        </a:fontRef>
      </a:style>
    </a:spDef>
    <a:lnDef>
      <a:spPr>
        <a:ln w="19050" cmpd="sng">
          <a:solidFill>
            <a:srgbClr val="93939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182880" tIns="91440" rIns="182880" bIns="91440" rtlCol="0">
        <a:spAutoFit/>
      </a:bodyPr>
      <a:lstStyle>
        <a:defPPr>
          <a:defRPr sz="1600" dirty="0" err="1" smtClean="0">
            <a:solidFill>
              <a:srgbClr val="595959"/>
            </a:solidFill>
            <a:latin typeface="Tahoma"/>
            <a:cs typeface="Tahoma"/>
          </a:defRPr>
        </a:defPPr>
      </a:lstStyle>
    </a:tx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Excellus">
      <a:dk1>
        <a:srgbClr val="3B3B3B"/>
      </a:dk1>
      <a:lt1>
        <a:srgbClr val="FFFFFF"/>
      </a:lt1>
      <a:dk2>
        <a:srgbClr val="A3A3A3"/>
      </a:dk2>
      <a:lt2>
        <a:srgbClr val="656565"/>
      </a:lt2>
      <a:accent1>
        <a:srgbClr val="000000"/>
      </a:accent1>
      <a:accent2>
        <a:srgbClr val="0066CC"/>
      </a:accent2>
      <a:accent3>
        <a:srgbClr val="80B3E6"/>
      </a:accent3>
      <a:accent4>
        <a:srgbClr val="CCE0F5"/>
      </a:accent4>
      <a:accent5>
        <a:srgbClr val="1665CF"/>
      </a:accent5>
      <a:accent6>
        <a:srgbClr val="06B441"/>
      </a:accent6>
      <a:hlink>
        <a:srgbClr val="99CC00"/>
      </a:hlink>
      <a:folHlink>
        <a:srgbClr val="656565"/>
      </a:folHlink>
    </a:clrScheme>
    <a:fontScheme name="Custom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3B3B3B"/>
        </a:dk1>
        <a:lt1>
          <a:srgbClr val="FFFFFF"/>
        </a:lt1>
        <a:dk2>
          <a:srgbClr val="017ECA"/>
        </a:dk2>
        <a:lt2>
          <a:srgbClr val="656565"/>
        </a:lt2>
        <a:accent1>
          <a:srgbClr val="ABE5FF"/>
        </a:accent1>
        <a:accent2>
          <a:srgbClr val="F68428"/>
        </a:accent2>
        <a:accent3>
          <a:srgbClr val="FFFFFF"/>
        </a:accent3>
        <a:accent4>
          <a:srgbClr val="313131"/>
        </a:accent4>
        <a:accent5>
          <a:srgbClr val="D2F0FF"/>
        </a:accent5>
        <a:accent6>
          <a:srgbClr val="DF7723"/>
        </a:accent6>
        <a:hlink>
          <a:srgbClr val="FDB743"/>
        </a:hlink>
        <a:folHlink>
          <a:srgbClr val="99CC00"/>
        </a:folHlink>
      </a:clrScheme>
      <a:clrMap bg1="lt1" tx1="dk1" bg2="lt2" tx2="dk2" accent1="accent1" accent2="accent2" accent3="accent3" accent4="accent4" accent5="accent5" accent6="accent6" hlink="hlink" folHlink="folHlink"/>
    </a:extraClrScheme>
    <a:extraClrScheme>
      <a:clrScheme name="Custom Design 14">
        <a:dk1>
          <a:srgbClr val="3B3B3B"/>
        </a:dk1>
        <a:lt1>
          <a:srgbClr val="FFFFFF"/>
        </a:lt1>
        <a:dk2>
          <a:srgbClr val="A3A3A3"/>
        </a:dk2>
        <a:lt2>
          <a:srgbClr val="656565"/>
        </a:lt2>
        <a:accent1>
          <a:srgbClr val="ABE5FF"/>
        </a:accent1>
        <a:accent2>
          <a:srgbClr val="F68428"/>
        </a:accent2>
        <a:accent3>
          <a:srgbClr val="FFFFFF"/>
        </a:accent3>
        <a:accent4>
          <a:srgbClr val="313131"/>
        </a:accent4>
        <a:accent5>
          <a:srgbClr val="D2F0FF"/>
        </a:accent5>
        <a:accent6>
          <a:srgbClr val="DF7723"/>
        </a:accent6>
        <a:hlink>
          <a:srgbClr val="FDB74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Excellus">
      <a:dk1>
        <a:srgbClr val="3B3B3B"/>
      </a:dk1>
      <a:lt1>
        <a:srgbClr val="FFFFFF"/>
      </a:lt1>
      <a:dk2>
        <a:srgbClr val="A3A3A3"/>
      </a:dk2>
      <a:lt2>
        <a:srgbClr val="656565"/>
      </a:lt2>
      <a:accent1>
        <a:srgbClr val="000000"/>
      </a:accent1>
      <a:accent2>
        <a:srgbClr val="0066CC"/>
      </a:accent2>
      <a:accent3>
        <a:srgbClr val="80B3E6"/>
      </a:accent3>
      <a:accent4>
        <a:srgbClr val="CCE0F5"/>
      </a:accent4>
      <a:accent5>
        <a:srgbClr val="1665CF"/>
      </a:accent5>
      <a:accent6>
        <a:srgbClr val="06B441"/>
      </a:accent6>
      <a:hlink>
        <a:srgbClr val="99CC00"/>
      </a:hlink>
      <a:folHlink>
        <a:srgbClr val="656565"/>
      </a:folHlink>
    </a:clrScheme>
    <a:fontScheme name="Custom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3B3B3B"/>
        </a:dk1>
        <a:lt1>
          <a:srgbClr val="FFFFFF"/>
        </a:lt1>
        <a:dk2>
          <a:srgbClr val="017ECA"/>
        </a:dk2>
        <a:lt2>
          <a:srgbClr val="656565"/>
        </a:lt2>
        <a:accent1>
          <a:srgbClr val="ABE5FF"/>
        </a:accent1>
        <a:accent2>
          <a:srgbClr val="F68428"/>
        </a:accent2>
        <a:accent3>
          <a:srgbClr val="FFFFFF"/>
        </a:accent3>
        <a:accent4>
          <a:srgbClr val="313131"/>
        </a:accent4>
        <a:accent5>
          <a:srgbClr val="D2F0FF"/>
        </a:accent5>
        <a:accent6>
          <a:srgbClr val="DF7723"/>
        </a:accent6>
        <a:hlink>
          <a:srgbClr val="FDB743"/>
        </a:hlink>
        <a:folHlink>
          <a:srgbClr val="99CC00"/>
        </a:folHlink>
      </a:clrScheme>
      <a:clrMap bg1="lt1" tx1="dk1" bg2="lt2" tx2="dk2" accent1="accent1" accent2="accent2" accent3="accent3" accent4="accent4" accent5="accent5" accent6="accent6" hlink="hlink" folHlink="folHlink"/>
    </a:extraClrScheme>
    <a:extraClrScheme>
      <a:clrScheme name="Custom Design 14">
        <a:dk1>
          <a:srgbClr val="3B3B3B"/>
        </a:dk1>
        <a:lt1>
          <a:srgbClr val="FFFFFF"/>
        </a:lt1>
        <a:dk2>
          <a:srgbClr val="A3A3A3"/>
        </a:dk2>
        <a:lt2>
          <a:srgbClr val="656565"/>
        </a:lt2>
        <a:accent1>
          <a:srgbClr val="ABE5FF"/>
        </a:accent1>
        <a:accent2>
          <a:srgbClr val="F68428"/>
        </a:accent2>
        <a:accent3>
          <a:srgbClr val="FFFFFF"/>
        </a:accent3>
        <a:accent4>
          <a:srgbClr val="313131"/>
        </a:accent4>
        <a:accent5>
          <a:srgbClr val="D2F0FF"/>
        </a:accent5>
        <a:accent6>
          <a:srgbClr val="DF7723"/>
        </a:accent6>
        <a:hlink>
          <a:srgbClr val="FDB74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Wave Template</Template>
  <TotalTime>6501</TotalTime>
  <Words>2753</Words>
  <Application>Microsoft Office PowerPoint</Application>
  <PresentationFormat>On-screen Show (4:3)</PresentationFormat>
  <Paragraphs>691</Paragraphs>
  <Slides>51</Slides>
  <Notes>17</Notes>
  <HiddenSlides>0</HiddenSlides>
  <MMClips>0</MMClips>
  <ScaleCrop>false</ScaleCrop>
  <HeadingPairs>
    <vt:vector size="8" baseType="variant">
      <vt:variant>
        <vt:lpstr>Fonts Used</vt:lpstr>
      </vt:variant>
      <vt:variant>
        <vt:i4>20</vt:i4>
      </vt:variant>
      <vt:variant>
        <vt:lpstr>Theme</vt:lpstr>
      </vt:variant>
      <vt:variant>
        <vt:i4>3</vt:i4>
      </vt:variant>
      <vt:variant>
        <vt:lpstr>Embedded OLE Servers</vt:lpstr>
      </vt:variant>
      <vt:variant>
        <vt:i4>3</vt:i4>
      </vt:variant>
      <vt:variant>
        <vt:lpstr>Slide Titles</vt:lpstr>
      </vt:variant>
      <vt:variant>
        <vt:i4>51</vt:i4>
      </vt:variant>
    </vt:vector>
  </HeadingPairs>
  <TitlesOfParts>
    <vt:vector size="77" baseType="lpstr">
      <vt:lpstr>ＭＳ Ｐゴシック</vt:lpstr>
      <vt:lpstr>ＭＳ Ｐゴシック</vt:lpstr>
      <vt:lpstr>Arabic Typesetting</vt:lpstr>
      <vt:lpstr>Arial</vt:lpstr>
      <vt:lpstr>Arial Black</vt:lpstr>
      <vt:lpstr>Arial Narrow</vt:lpstr>
      <vt:lpstr>Arial Unicode MS</vt:lpstr>
      <vt:lpstr>Calibri</vt:lpstr>
      <vt:lpstr>Cambria</vt:lpstr>
      <vt:lpstr>Courier New</vt:lpstr>
      <vt:lpstr>et-line</vt:lpstr>
      <vt:lpstr>Frutiger 55 Roman</vt:lpstr>
      <vt:lpstr>Helvetica</vt:lpstr>
      <vt:lpstr>ITC Officina Sans Book</vt:lpstr>
      <vt:lpstr>Lucida Grande</vt:lpstr>
      <vt:lpstr>Tahoma</vt:lpstr>
      <vt:lpstr>Tahoma Bold</vt:lpstr>
      <vt:lpstr>Times</vt:lpstr>
      <vt:lpstr>Times New Roman</vt:lpstr>
      <vt:lpstr>Wingdings</vt:lpstr>
      <vt:lpstr>Blue Wave Template</vt:lpstr>
      <vt:lpstr>2_Custom Design</vt:lpstr>
      <vt:lpstr>3_Custom Design</vt:lpstr>
      <vt:lpstr>Microsoft Excel Chart</vt:lpstr>
      <vt:lpstr>Worksheet</vt:lpstr>
      <vt:lpstr>Bitmap Image</vt:lpstr>
      <vt:lpstr>Healthcare Solutions Presented to: </vt:lpstr>
      <vt:lpstr>Univera Healthcare</vt:lpstr>
      <vt:lpstr>Your Local Sales &amp; Support Team with           Executive Sponsor(s)</vt:lpstr>
      <vt:lpstr>Univera Healthcare Overview</vt:lpstr>
      <vt:lpstr>Largest Network in Upstate New York</vt:lpstr>
      <vt:lpstr>Network Access  Robust Nationwide Networks  </vt:lpstr>
      <vt:lpstr>Ease of Navigation</vt:lpstr>
      <vt:lpstr>Member Experience</vt:lpstr>
      <vt:lpstr>PowerPoint Presentation</vt:lpstr>
      <vt:lpstr>PowerPoint Presentation</vt:lpstr>
      <vt:lpstr>PowerPoint Presentation</vt:lpstr>
      <vt:lpstr>Superior On-Line Services</vt:lpstr>
      <vt:lpstr>Paperless Functionality</vt:lpstr>
      <vt:lpstr>Mobile Subscriber ID Card</vt:lpstr>
      <vt:lpstr>PowerPoint Presentation</vt:lpstr>
      <vt:lpstr>Workplace Wellness</vt:lpstr>
      <vt:lpstr>Engaging Employees: Driving Participation, Reducing Costs </vt:lpstr>
      <vt:lpstr>PowerPoint Presentation</vt:lpstr>
      <vt:lpstr>Workplace Wellness </vt:lpstr>
      <vt:lpstr>PowerPoint Presentation</vt:lpstr>
      <vt:lpstr>PowerPoint Presentation</vt:lpstr>
      <vt:lpstr>PowerPoint Presentation</vt:lpstr>
      <vt:lpstr>PowerPoint Presentation</vt:lpstr>
      <vt:lpstr>FitDollars Money back for living healthy! </vt:lpstr>
      <vt:lpstr>Improving Health Outcomes</vt:lpstr>
      <vt:lpstr>PowerPoint Presentation</vt:lpstr>
      <vt:lpstr>HealthyU Overview</vt:lpstr>
      <vt:lpstr>Experience Engaging Hourly and Salaried Employees</vt:lpstr>
      <vt:lpstr>PowerPoint Presentation</vt:lpstr>
      <vt:lpstr>PowerPoint Presentation</vt:lpstr>
      <vt:lpstr>PowerPoint Presentation</vt:lpstr>
      <vt:lpstr>Outdoor Sports Conditioning:  Practical skills to help you enjoy those important activities</vt:lpstr>
      <vt:lpstr>Golf Conditioning</vt:lpstr>
      <vt:lpstr>PowerPoint Presentation</vt:lpstr>
      <vt:lpstr>Data Drives Improved Health Outcomes</vt:lpstr>
      <vt:lpstr>Outcome Accountability = Results</vt:lpstr>
      <vt:lpstr>Sources of College/University Distress</vt:lpstr>
      <vt:lpstr>Mind-Body Connection</vt:lpstr>
      <vt:lpstr>Program Results</vt:lpstr>
      <vt:lpstr>Program Results</vt:lpstr>
      <vt:lpstr>     Use Data to Drive Health Outcomes</vt:lpstr>
      <vt:lpstr>Program Results</vt:lpstr>
      <vt:lpstr>HealthyU Max Illustration Drive Results = Risk Migration &amp; Cost Avoidance</vt:lpstr>
      <vt:lpstr>Proven Results: Impact on Health and Performance</vt:lpstr>
      <vt:lpstr>College/University Health Risk Migration Trend: Value on Investment: Diabetes Management Migration</vt:lpstr>
      <vt:lpstr>Demonstrated Workplace Wellness Leadership Experience</vt:lpstr>
      <vt:lpstr>Implementation Strategy</vt:lpstr>
      <vt:lpstr>Dedicated Implementation Team</vt:lpstr>
      <vt:lpstr>Your GreenTeam</vt:lpstr>
      <vt:lpstr>PowerPoint Presentation</vt:lpstr>
      <vt:lpstr>PowerPoint Presentation</vt:lpstr>
    </vt:vector>
  </TitlesOfParts>
  <Company>Excellus Health Plan,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Ellen Sorce</dc:creator>
  <cp:lastModifiedBy>kpogore</cp:lastModifiedBy>
  <cp:revision>363</cp:revision>
  <cp:lastPrinted>2017-03-06T19:05:44Z</cp:lastPrinted>
  <dcterms:created xsi:type="dcterms:W3CDTF">2013-06-18T13:33:53Z</dcterms:created>
  <dcterms:modified xsi:type="dcterms:W3CDTF">2017-03-07T15:43:45Z</dcterms:modified>
</cp:coreProperties>
</file>