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handoutMasterIdLst>
    <p:handoutMasterId r:id="rId18"/>
  </p:handoutMasterIdLst>
  <p:sldIdLst>
    <p:sldId id="257" r:id="rId2"/>
    <p:sldId id="272" r:id="rId3"/>
    <p:sldId id="273" r:id="rId4"/>
    <p:sldId id="274" r:id="rId5"/>
    <p:sldId id="260" r:id="rId6"/>
    <p:sldId id="283" r:id="rId7"/>
    <p:sldId id="276" r:id="rId8"/>
    <p:sldId id="277" r:id="rId9"/>
    <p:sldId id="270" r:id="rId10"/>
    <p:sldId id="280" r:id="rId11"/>
    <p:sldId id="285" r:id="rId12"/>
    <p:sldId id="286" r:id="rId13"/>
    <p:sldId id="287" r:id="rId14"/>
    <p:sldId id="284" r:id="rId15"/>
    <p:sldId id="289" r:id="rId16"/>
  </p:sldIdLst>
  <p:sldSz cx="6858000" cy="9144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57" autoAdjust="0"/>
  </p:normalViewPr>
  <p:slideViewPr>
    <p:cSldViewPr snapToGrid="0">
      <p:cViewPr varScale="1">
        <p:scale>
          <a:sx n="83" d="100"/>
          <a:sy n="83" d="100"/>
        </p:scale>
        <p:origin x="2994" y="1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E8ABA7-2037-4075-8DBB-A53AF0ED495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53F0E03-C196-40CC-BE8C-DD5F8BEFA6B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E965DCF-7315-4D1B-9FB5-9F7923F33808}" type="datetimeFigureOut">
              <a:rPr lang="en-US" smtClean="0"/>
              <a:t>4/17/2025</a:t>
            </a:fld>
            <a:endParaRPr lang="en-US"/>
          </a:p>
        </p:txBody>
      </p:sp>
      <p:sp>
        <p:nvSpPr>
          <p:cNvPr id="4" name="Footer Placeholder 3">
            <a:extLst>
              <a:ext uri="{FF2B5EF4-FFF2-40B4-BE49-F238E27FC236}">
                <a16:creationId xmlns:a16="http://schemas.microsoft.com/office/drawing/2014/main" id="{DF282744-FFB0-4D2D-8649-AB063EB26C3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15AEA8-D01E-4D07-A7E5-AC104CBBCC4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F0D0F8C-C8DF-4EE6-865E-125640A1E4BA}" type="slidenum">
              <a:rPr lang="en-US" smtClean="0"/>
              <a:t>‹#›</a:t>
            </a:fld>
            <a:endParaRPr lang="en-US"/>
          </a:p>
        </p:txBody>
      </p:sp>
    </p:spTree>
    <p:extLst>
      <p:ext uri="{BB962C8B-B14F-4D97-AF65-F5344CB8AC3E}">
        <p14:creationId xmlns:p14="http://schemas.microsoft.com/office/powerpoint/2010/main" val="683163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B4578A-2E66-4832-93E1-4F1A3D1B4D1B}" type="datetimeFigureOut">
              <a:rPr lang="en-US" smtClean="0"/>
              <a:t>4/17/2025</a:t>
            </a:fld>
            <a:endParaRPr lang="en-US"/>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15C3894-900D-4108-A2EB-B7AAAA04569B}" type="slidenum">
              <a:rPr lang="en-US" smtClean="0"/>
              <a:t>‹#›</a:t>
            </a:fld>
            <a:endParaRPr lang="en-US"/>
          </a:p>
        </p:txBody>
      </p:sp>
    </p:spTree>
    <p:extLst>
      <p:ext uri="{BB962C8B-B14F-4D97-AF65-F5344CB8AC3E}">
        <p14:creationId xmlns:p14="http://schemas.microsoft.com/office/powerpoint/2010/main" val="1952285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700">
                <a:solidFill>
                  <a:schemeClr val="tx1"/>
                </a:solidFill>
                <a:latin typeface="Century Gothic" pitchFamily="34" charset="0"/>
                <a:cs typeface="Arial" charset="0"/>
              </a:defRPr>
            </a:lvl1pPr>
            <a:lvl2pPr marL="771450" indent="-296711" eaLnBrk="0" hangingPunct="0">
              <a:defRPr sz="1700">
                <a:solidFill>
                  <a:schemeClr val="tx1"/>
                </a:solidFill>
                <a:latin typeface="Century Gothic" pitchFamily="34" charset="0"/>
                <a:cs typeface="Arial" charset="0"/>
              </a:defRPr>
            </a:lvl2pPr>
            <a:lvl3pPr marL="1186847" indent="-237369" eaLnBrk="0" hangingPunct="0">
              <a:defRPr sz="1700">
                <a:solidFill>
                  <a:schemeClr val="tx1"/>
                </a:solidFill>
                <a:latin typeface="Century Gothic" pitchFamily="34" charset="0"/>
                <a:cs typeface="Arial" charset="0"/>
              </a:defRPr>
            </a:lvl3pPr>
            <a:lvl4pPr marL="1661585" indent="-237369" eaLnBrk="0" hangingPunct="0">
              <a:defRPr sz="1700">
                <a:solidFill>
                  <a:schemeClr val="tx1"/>
                </a:solidFill>
                <a:latin typeface="Century Gothic" pitchFamily="34" charset="0"/>
                <a:cs typeface="Arial" charset="0"/>
              </a:defRPr>
            </a:lvl4pPr>
            <a:lvl5pPr marL="2136324" indent="-237369" eaLnBrk="0" hangingPunct="0">
              <a:defRPr sz="1700">
                <a:solidFill>
                  <a:schemeClr val="tx1"/>
                </a:solidFill>
                <a:latin typeface="Century Gothic" pitchFamily="34" charset="0"/>
                <a:cs typeface="Arial" charset="0"/>
              </a:defRPr>
            </a:lvl5pPr>
            <a:lvl6pPr marL="2611062" indent="-237369" defTabSz="918159" eaLnBrk="0" fontAlgn="base" hangingPunct="0">
              <a:spcBef>
                <a:spcPct val="0"/>
              </a:spcBef>
              <a:spcAft>
                <a:spcPct val="0"/>
              </a:spcAft>
              <a:defRPr sz="1700">
                <a:solidFill>
                  <a:schemeClr val="tx1"/>
                </a:solidFill>
                <a:latin typeface="Century Gothic" pitchFamily="34" charset="0"/>
                <a:cs typeface="Arial" charset="0"/>
              </a:defRPr>
            </a:lvl6pPr>
            <a:lvl7pPr marL="3085801" indent="-237369" defTabSz="918159" eaLnBrk="0" fontAlgn="base" hangingPunct="0">
              <a:spcBef>
                <a:spcPct val="0"/>
              </a:spcBef>
              <a:spcAft>
                <a:spcPct val="0"/>
              </a:spcAft>
              <a:defRPr sz="1700">
                <a:solidFill>
                  <a:schemeClr val="tx1"/>
                </a:solidFill>
                <a:latin typeface="Century Gothic" pitchFamily="34" charset="0"/>
                <a:cs typeface="Arial" charset="0"/>
              </a:defRPr>
            </a:lvl7pPr>
            <a:lvl8pPr marL="3560540" indent="-237369" defTabSz="918159" eaLnBrk="0" fontAlgn="base" hangingPunct="0">
              <a:spcBef>
                <a:spcPct val="0"/>
              </a:spcBef>
              <a:spcAft>
                <a:spcPct val="0"/>
              </a:spcAft>
              <a:defRPr sz="1700">
                <a:solidFill>
                  <a:schemeClr val="tx1"/>
                </a:solidFill>
                <a:latin typeface="Century Gothic" pitchFamily="34" charset="0"/>
                <a:cs typeface="Arial" charset="0"/>
              </a:defRPr>
            </a:lvl8pPr>
            <a:lvl9pPr marL="4035279" indent="-237369" defTabSz="918159" eaLnBrk="0" fontAlgn="base" hangingPunct="0">
              <a:spcBef>
                <a:spcPct val="0"/>
              </a:spcBef>
              <a:spcAft>
                <a:spcPct val="0"/>
              </a:spcAft>
              <a:defRPr sz="1700">
                <a:solidFill>
                  <a:schemeClr val="tx1"/>
                </a:solidFill>
                <a:latin typeface="Century Gothic" pitchFamily="34" charset="0"/>
                <a:cs typeface="Arial" charset="0"/>
              </a:defRPr>
            </a:lvl9pPr>
          </a:lstStyle>
          <a:p>
            <a:pPr defTabSz="901039" eaLnBrk="1" fontAlgn="base" hangingPunct="1">
              <a:spcBef>
                <a:spcPct val="0"/>
              </a:spcBef>
              <a:spcAft>
                <a:spcPct val="0"/>
              </a:spcAft>
              <a:defRPr/>
            </a:pPr>
            <a:fld id="{3DE7F1C7-8453-4BC9-A0E3-0117D288D8D8}" type="slidenum">
              <a:rPr lang="en-US" sz="1200">
                <a:solidFill>
                  <a:prstClr val="black"/>
                </a:solidFill>
              </a:rPr>
              <a:pPr defTabSz="901039" eaLnBrk="1" fontAlgn="base" hangingPunct="1">
                <a:spcBef>
                  <a:spcPct val="0"/>
                </a:spcBef>
                <a:spcAft>
                  <a:spcPct val="0"/>
                </a:spcAft>
                <a:defRPr/>
              </a:pPr>
              <a:t>9</a:t>
            </a:fld>
            <a:endParaRPr 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700">
                <a:solidFill>
                  <a:schemeClr val="tx1"/>
                </a:solidFill>
                <a:latin typeface="Century Gothic" pitchFamily="34" charset="0"/>
                <a:cs typeface="Arial" charset="0"/>
              </a:defRPr>
            </a:lvl1pPr>
            <a:lvl2pPr marL="771450" indent="-296711" eaLnBrk="0" hangingPunct="0">
              <a:defRPr sz="1700">
                <a:solidFill>
                  <a:schemeClr val="tx1"/>
                </a:solidFill>
                <a:latin typeface="Century Gothic" pitchFamily="34" charset="0"/>
                <a:cs typeface="Arial" charset="0"/>
              </a:defRPr>
            </a:lvl2pPr>
            <a:lvl3pPr marL="1186847" indent="-237369" eaLnBrk="0" hangingPunct="0">
              <a:defRPr sz="1700">
                <a:solidFill>
                  <a:schemeClr val="tx1"/>
                </a:solidFill>
                <a:latin typeface="Century Gothic" pitchFamily="34" charset="0"/>
                <a:cs typeface="Arial" charset="0"/>
              </a:defRPr>
            </a:lvl3pPr>
            <a:lvl4pPr marL="1661585" indent="-237369" eaLnBrk="0" hangingPunct="0">
              <a:defRPr sz="1700">
                <a:solidFill>
                  <a:schemeClr val="tx1"/>
                </a:solidFill>
                <a:latin typeface="Century Gothic" pitchFamily="34" charset="0"/>
                <a:cs typeface="Arial" charset="0"/>
              </a:defRPr>
            </a:lvl4pPr>
            <a:lvl5pPr marL="2136324" indent="-237369" eaLnBrk="0" hangingPunct="0">
              <a:defRPr sz="1700">
                <a:solidFill>
                  <a:schemeClr val="tx1"/>
                </a:solidFill>
                <a:latin typeface="Century Gothic" pitchFamily="34" charset="0"/>
                <a:cs typeface="Arial" charset="0"/>
              </a:defRPr>
            </a:lvl5pPr>
            <a:lvl6pPr marL="2611062" indent="-237369" defTabSz="918159" eaLnBrk="0" fontAlgn="base" hangingPunct="0">
              <a:spcBef>
                <a:spcPct val="0"/>
              </a:spcBef>
              <a:spcAft>
                <a:spcPct val="0"/>
              </a:spcAft>
              <a:defRPr sz="1700">
                <a:solidFill>
                  <a:schemeClr val="tx1"/>
                </a:solidFill>
                <a:latin typeface="Century Gothic" pitchFamily="34" charset="0"/>
                <a:cs typeface="Arial" charset="0"/>
              </a:defRPr>
            </a:lvl6pPr>
            <a:lvl7pPr marL="3085801" indent="-237369" defTabSz="918159" eaLnBrk="0" fontAlgn="base" hangingPunct="0">
              <a:spcBef>
                <a:spcPct val="0"/>
              </a:spcBef>
              <a:spcAft>
                <a:spcPct val="0"/>
              </a:spcAft>
              <a:defRPr sz="1700">
                <a:solidFill>
                  <a:schemeClr val="tx1"/>
                </a:solidFill>
                <a:latin typeface="Century Gothic" pitchFamily="34" charset="0"/>
                <a:cs typeface="Arial" charset="0"/>
              </a:defRPr>
            </a:lvl7pPr>
            <a:lvl8pPr marL="3560540" indent="-237369" defTabSz="918159" eaLnBrk="0" fontAlgn="base" hangingPunct="0">
              <a:spcBef>
                <a:spcPct val="0"/>
              </a:spcBef>
              <a:spcAft>
                <a:spcPct val="0"/>
              </a:spcAft>
              <a:defRPr sz="1700">
                <a:solidFill>
                  <a:schemeClr val="tx1"/>
                </a:solidFill>
                <a:latin typeface="Century Gothic" pitchFamily="34" charset="0"/>
                <a:cs typeface="Arial" charset="0"/>
              </a:defRPr>
            </a:lvl8pPr>
            <a:lvl9pPr marL="4035279" indent="-237369" defTabSz="918159" eaLnBrk="0" fontAlgn="base" hangingPunct="0">
              <a:spcBef>
                <a:spcPct val="0"/>
              </a:spcBef>
              <a:spcAft>
                <a:spcPct val="0"/>
              </a:spcAft>
              <a:defRPr sz="1700">
                <a:solidFill>
                  <a:schemeClr val="tx1"/>
                </a:solidFill>
                <a:latin typeface="Century Gothic" pitchFamily="34" charset="0"/>
                <a:cs typeface="Arial" charset="0"/>
              </a:defRPr>
            </a:lvl9pPr>
          </a:lstStyle>
          <a:p>
            <a:pPr defTabSz="901039" eaLnBrk="1" fontAlgn="base" hangingPunct="1">
              <a:spcBef>
                <a:spcPct val="0"/>
              </a:spcBef>
              <a:spcAft>
                <a:spcPct val="0"/>
              </a:spcAft>
              <a:defRPr/>
            </a:pPr>
            <a:fld id="{94C5AEE9-5664-4237-ABC1-78C210B8DA6F}" type="slidenum">
              <a:rPr lang="en-US" sz="1200">
                <a:solidFill>
                  <a:prstClr val="black"/>
                </a:solidFill>
              </a:rPr>
              <a:pPr defTabSz="901039" eaLnBrk="1" fontAlgn="base" hangingPunct="1">
                <a:spcBef>
                  <a:spcPct val="0"/>
                </a:spcBef>
                <a:spcAft>
                  <a:spcPct val="0"/>
                </a:spcAft>
                <a:defRPr/>
              </a:pPr>
              <a:t>10</a:t>
            </a:fld>
            <a:endParaRPr lang="en-US" sz="1200"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700">
                <a:solidFill>
                  <a:schemeClr val="tx1"/>
                </a:solidFill>
                <a:latin typeface="Century Gothic" pitchFamily="34" charset="0"/>
                <a:cs typeface="Arial" charset="0"/>
              </a:defRPr>
            </a:lvl1pPr>
            <a:lvl2pPr marL="771450" indent="-296711" eaLnBrk="0" hangingPunct="0">
              <a:defRPr sz="1700">
                <a:solidFill>
                  <a:schemeClr val="tx1"/>
                </a:solidFill>
                <a:latin typeface="Century Gothic" pitchFamily="34" charset="0"/>
                <a:cs typeface="Arial" charset="0"/>
              </a:defRPr>
            </a:lvl2pPr>
            <a:lvl3pPr marL="1186847" indent="-237369" eaLnBrk="0" hangingPunct="0">
              <a:defRPr sz="1700">
                <a:solidFill>
                  <a:schemeClr val="tx1"/>
                </a:solidFill>
                <a:latin typeface="Century Gothic" pitchFamily="34" charset="0"/>
                <a:cs typeface="Arial" charset="0"/>
              </a:defRPr>
            </a:lvl3pPr>
            <a:lvl4pPr marL="1661585" indent="-237369" eaLnBrk="0" hangingPunct="0">
              <a:defRPr sz="1700">
                <a:solidFill>
                  <a:schemeClr val="tx1"/>
                </a:solidFill>
                <a:latin typeface="Century Gothic" pitchFamily="34" charset="0"/>
                <a:cs typeface="Arial" charset="0"/>
              </a:defRPr>
            </a:lvl4pPr>
            <a:lvl5pPr marL="2136324" indent="-237369" eaLnBrk="0" hangingPunct="0">
              <a:defRPr sz="1700">
                <a:solidFill>
                  <a:schemeClr val="tx1"/>
                </a:solidFill>
                <a:latin typeface="Century Gothic" pitchFamily="34" charset="0"/>
                <a:cs typeface="Arial" charset="0"/>
              </a:defRPr>
            </a:lvl5pPr>
            <a:lvl6pPr marL="2611062" indent="-237369" defTabSz="918159" eaLnBrk="0" fontAlgn="base" hangingPunct="0">
              <a:spcBef>
                <a:spcPct val="0"/>
              </a:spcBef>
              <a:spcAft>
                <a:spcPct val="0"/>
              </a:spcAft>
              <a:defRPr sz="1700">
                <a:solidFill>
                  <a:schemeClr val="tx1"/>
                </a:solidFill>
                <a:latin typeface="Century Gothic" pitchFamily="34" charset="0"/>
                <a:cs typeface="Arial" charset="0"/>
              </a:defRPr>
            </a:lvl6pPr>
            <a:lvl7pPr marL="3085801" indent="-237369" defTabSz="918159" eaLnBrk="0" fontAlgn="base" hangingPunct="0">
              <a:spcBef>
                <a:spcPct val="0"/>
              </a:spcBef>
              <a:spcAft>
                <a:spcPct val="0"/>
              </a:spcAft>
              <a:defRPr sz="1700">
                <a:solidFill>
                  <a:schemeClr val="tx1"/>
                </a:solidFill>
                <a:latin typeface="Century Gothic" pitchFamily="34" charset="0"/>
                <a:cs typeface="Arial" charset="0"/>
              </a:defRPr>
            </a:lvl7pPr>
            <a:lvl8pPr marL="3560540" indent="-237369" defTabSz="918159" eaLnBrk="0" fontAlgn="base" hangingPunct="0">
              <a:spcBef>
                <a:spcPct val="0"/>
              </a:spcBef>
              <a:spcAft>
                <a:spcPct val="0"/>
              </a:spcAft>
              <a:defRPr sz="1700">
                <a:solidFill>
                  <a:schemeClr val="tx1"/>
                </a:solidFill>
                <a:latin typeface="Century Gothic" pitchFamily="34" charset="0"/>
                <a:cs typeface="Arial" charset="0"/>
              </a:defRPr>
            </a:lvl8pPr>
            <a:lvl9pPr marL="4035279" indent="-237369" defTabSz="918159" eaLnBrk="0" fontAlgn="base" hangingPunct="0">
              <a:spcBef>
                <a:spcPct val="0"/>
              </a:spcBef>
              <a:spcAft>
                <a:spcPct val="0"/>
              </a:spcAft>
              <a:defRPr sz="1700">
                <a:solidFill>
                  <a:schemeClr val="tx1"/>
                </a:solidFill>
                <a:latin typeface="Century Gothic" pitchFamily="34" charset="0"/>
                <a:cs typeface="Arial" charset="0"/>
              </a:defRPr>
            </a:lvl9pPr>
          </a:lstStyle>
          <a:p>
            <a:pPr defTabSz="901039" eaLnBrk="1" fontAlgn="base" hangingPunct="1">
              <a:spcBef>
                <a:spcPct val="0"/>
              </a:spcBef>
              <a:spcAft>
                <a:spcPct val="0"/>
              </a:spcAft>
              <a:defRPr/>
            </a:pPr>
            <a:fld id="{94C5AEE9-5664-4237-ABC1-78C210B8DA6F}" type="slidenum">
              <a:rPr lang="en-US" sz="1200">
                <a:solidFill>
                  <a:prstClr val="black"/>
                </a:solidFill>
              </a:rPr>
              <a:pPr defTabSz="901039" eaLnBrk="1" fontAlgn="base" hangingPunct="1">
                <a:spcBef>
                  <a:spcPct val="0"/>
                </a:spcBef>
                <a:spcAft>
                  <a:spcPct val="0"/>
                </a:spcAft>
                <a:defRPr/>
              </a:pPr>
              <a:t>11</a:t>
            </a:fld>
            <a:endParaRPr lang="en-US" sz="1200" dirty="0">
              <a:solidFill>
                <a:prstClr val="black"/>
              </a:solidFill>
            </a:endParaRPr>
          </a:p>
        </p:txBody>
      </p:sp>
    </p:spTree>
    <p:extLst>
      <p:ext uri="{BB962C8B-B14F-4D97-AF65-F5344CB8AC3E}">
        <p14:creationId xmlns:p14="http://schemas.microsoft.com/office/powerpoint/2010/main" val="2646847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700">
                <a:solidFill>
                  <a:schemeClr val="tx1"/>
                </a:solidFill>
                <a:latin typeface="Century Gothic" pitchFamily="34" charset="0"/>
                <a:cs typeface="Arial" charset="0"/>
              </a:defRPr>
            </a:lvl1pPr>
            <a:lvl2pPr marL="771450" indent="-296711" eaLnBrk="0" hangingPunct="0">
              <a:defRPr sz="1700">
                <a:solidFill>
                  <a:schemeClr val="tx1"/>
                </a:solidFill>
                <a:latin typeface="Century Gothic" pitchFamily="34" charset="0"/>
                <a:cs typeface="Arial" charset="0"/>
              </a:defRPr>
            </a:lvl2pPr>
            <a:lvl3pPr marL="1186847" indent="-237369" eaLnBrk="0" hangingPunct="0">
              <a:defRPr sz="1700">
                <a:solidFill>
                  <a:schemeClr val="tx1"/>
                </a:solidFill>
                <a:latin typeface="Century Gothic" pitchFamily="34" charset="0"/>
                <a:cs typeface="Arial" charset="0"/>
              </a:defRPr>
            </a:lvl3pPr>
            <a:lvl4pPr marL="1661585" indent="-237369" eaLnBrk="0" hangingPunct="0">
              <a:defRPr sz="1700">
                <a:solidFill>
                  <a:schemeClr val="tx1"/>
                </a:solidFill>
                <a:latin typeface="Century Gothic" pitchFamily="34" charset="0"/>
                <a:cs typeface="Arial" charset="0"/>
              </a:defRPr>
            </a:lvl4pPr>
            <a:lvl5pPr marL="2136324" indent="-237369" eaLnBrk="0" hangingPunct="0">
              <a:defRPr sz="1700">
                <a:solidFill>
                  <a:schemeClr val="tx1"/>
                </a:solidFill>
                <a:latin typeface="Century Gothic" pitchFamily="34" charset="0"/>
                <a:cs typeface="Arial" charset="0"/>
              </a:defRPr>
            </a:lvl5pPr>
            <a:lvl6pPr marL="2611062" indent="-237369" defTabSz="918159" eaLnBrk="0" fontAlgn="base" hangingPunct="0">
              <a:spcBef>
                <a:spcPct val="0"/>
              </a:spcBef>
              <a:spcAft>
                <a:spcPct val="0"/>
              </a:spcAft>
              <a:defRPr sz="1700">
                <a:solidFill>
                  <a:schemeClr val="tx1"/>
                </a:solidFill>
                <a:latin typeface="Century Gothic" pitchFamily="34" charset="0"/>
                <a:cs typeface="Arial" charset="0"/>
              </a:defRPr>
            </a:lvl6pPr>
            <a:lvl7pPr marL="3085801" indent="-237369" defTabSz="918159" eaLnBrk="0" fontAlgn="base" hangingPunct="0">
              <a:spcBef>
                <a:spcPct val="0"/>
              </a:spcBef>
              <a:spcAft>
                <a:spcPct val="0"/>
              </a:spcAft>
              <a:defRPr sz="1700">
                <a:solidFill>
                  <a:schemeClr val="tx1"/>
                </a:solidFill>
                <a:latin typeface="Century Gothic" pitchFamily="34" charset="0"/>
                <a:cs typeface="Arial" charset="0"/>
              </a:defRPr>
            </a:lvl7pPr>
            <a:lvl8pPr marL="3560540" indent="-237369" defTabSz="918159" eaLnBrk="0" fontAlgn="base" hangingPunct="0">
              <a:spcBef>
                <a:spcPct val="0"/>
              </a:spcBef>
              <a:spcAft>
                <a:spcPct val="0"/>
              </a:spcAft>
              <a:defRPr sz="1700">
                <a:solidFill>
                  <a:schemeClr val="tx1"/>
                </a:solidFill>
                <a:latin typeface="Century Gothic" pitchFamily="34" charset="0"/>
                <a:cs typeface="Arial" charset="0"/>
              </a:defRPr>
            </a:lvl8pPr>
            <a:lvl9pPr marL="4035279" indent="-237369" defTabSz="918159" eaLnBrk="0" fontAlgn="base" hangingPunct="0">
              <a:spcBef>
                <a:spcPct val="0"/>
              </a:spcBef>
              <a:spcAft>
                <a:spcPct val="0"/>
              </a:spcAft>
              <a:defRPr sz="1700">
                <a:solidFill>
                  <a:schemeClr val="tx1"/>
                </a:solidFill>
                <a:latin typeface="Century Gothic" pitchFamily="34" charset="0"/>
                <a:cs typeface="Arial" charset="0"/>
              </a:defRPr>
            </a:lvl9pPr>
          </a:lstStyle>
          <a:p>
            <a:pPr defTabSz="901039" eaLnBrk="1" fontAlgn="base" hangingPunct="1">
              <a:spcBef>
                <a:spcPct val="0"/>
              </a:spcBef>
              <a:spcAft>
                <a:spcPct val="0"/>
              </a:spcAft>
              <a:defRPr/>
            </a:pPr>
            <a:fld id="{94C5AEE9-5664-4237-ABC1-78C210B8DA6F}" type="slidenum">
              <a:rPr lang="en-US" sz="1200">
                <a:solidFill>
                  <a:prstClr val="black"/>
                </a:solidFill>
              </a:rPr>
              <a:pPr defTabSz="901039" eaLnBrk="1" fontAlgn="base" hangingPunct="1">
                <a:spcBef>
                  <a:spcPct val="0"/>
                </a:spcBef>
                <a:spcAft>
                  <a:spcPct val="0"/>
                </a:spcAft>
                <a:defRPr/>
              </a:pPr>
              <a:t>12</a:t>
            </a:fld>
            <a:endParaRPr lang="en-US" sz="1200" dirty="0">
              <a:solidFill>
                <a:prstClr val="black"/>
              </a:solidFill>
            </a:endParaRPr>
          </a:p>
        </p:txBody>
      </p:sp>
    </p:spTree>
    <p:extLst>
      <p:ext uri="{BB962C8B-B14F-4D97-AF65-F5344CB8AC3E}">
        <p14:creationId xmlns:p14="http://schemas.microsoft.com/office/powerpoint/2010/main" val="3784246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700">
                <a:solidFill>
                  <a:schemeClr val="tx1"/>
                </a:solidFill>
                <a:latin typeface="Century Gothic" pitchFamily="34" charset="0"/>
                <a:cs typeface="Arial" charset="0"/>
              </a:defRPr>
            </a:lvl1pPr>
            <a:lvl2pPr marL="771450" indent="-296711" eaLnBrk="0" hangingPunct="0">
              <a:defRPr sz="1700">
                <a:solidFill>
                  <a:schemeClr val="tx1"/>
                </a:solidFill>
                <a:latin typeface="Century Gothic" pitchFamily="34" charset="0"/>
                <a:cs typeface="Arial" charset="0"/>
              </a:defRPr>
            </a:lvl2pPr>
            <a:lvl3pPr marL="1186847" indent="-237369" eaLnBrk="0" hangingPunct="0">
              <a:defRPr sz="1700">
                <a:solidFill>
                  <a:schemeClr val="tx1"/>
                </a:solidFill>
                <a:latin typeface="Century Gothic" pitchFamily="34" charset="0"/>
                <a:cs typeface="Arial" charset="0"/>
              </a:defRPr>
            </a:lvl3pPr>
            <a:lvl4pPr marL="1661585" indent="-237369" eaLnBrk="0" hangingPunct="0">
              <a:defRPr sz="1700">
                <a:solidFill>
                  <a:schemeClr val="tx1"/>
                </a:solidFill>
                <a:latin typeface="Century Gothic" pitchFamily="34" charset="0"/>
                <a:cs typeface="Arial" charset="0"/>
              </a:defRPr>
            </a:lvl4pPr>
            <a:lvl5pPr marL="2136324" indent="-237369" eaLnBrk="0" hangingPunct="0">
              <a:defRPr sz="1700">
                <a:solidFill>
                  <a:schemeClr val="tx1"/>
                </a:solidFill>
                <a:latin typeface="Century Gothic" pitchFamily="34" charset="0"/>
                <a:cs typeface="Arial" charset="0"/>
              </a:defRPr>
            </a:lvl5pPr>
            <a:lvl6pPr marL="2611062" indent="-237369" defTabSz="918159" eaLnBrk="0" fontAlgn="base" hangingPunct="0">
              <a:spcBef>
                <a:spcPct val="0"/>
              </a:spcBef>
              <a:spcAft>
                <a:spcPct val="0"/>
              </a:spcAft>
              <a:defRPr sz="1700">
                <a:solidFill>
                  <a:schemeClr val="tx1"/>
                </a:solidFill>
                <a:latin typeface="Century Gothic" pitchFamily="34" charset="0"/>
                <a:cs typeface="Arial" charset="0"/>
              </a:defRPr>
            </a:lvl6pPr>
            <a:lvl7pPr marL="3085801" indent="-237369" defTabSz="918159" eaLnBrk="0" fontAlgn="base" hangingPunct="0">
              <a:spcBef>
                <a:spcPct val="0"/>
              </a:spcBef>
              <a:spcAft>
                <a:spcPct val="0"/>
              </a:spcAft>
              <a:defRPr sz="1700">
                <a:solidFill>
                  <a:schemeClr val="tx1"/>
                </a:solidFill>
                <a:latin typeface="Century Gothic" pitchFamily="34" charset="0"/>
                <a:cs typeface="Arial" charset="0"/>
              </a:defRPr>
            </a:lvl7pPr>
            <a:lvl8pPr marL="3560540" indent="-237369" defTabSz="918159" eaLnBrk="0" fontAlgn="base" hangingPunct="0">
              <a:spcBef>
                <a:spcPct val="0"/>
              </a:spcBef>
              <a:spcAft>
                <a:spcPct val="0"/>
              </a:spcAft>
              <a:defRPr sz="1700">
                <a:solidFill>
                  <a:schemeClr val="tx1"/>
                </a:solidFill>
                <a:latin typeface="Century Gothic" pitchFamily="34" charset="0"/>
                <a:cs typeface="Arial" charset="0"/>
              </a:defRPr>
            </a:lvl8pPr>
            <a:lvl9pPr marL="4035279" indent="-237369" defTabSz="918159" eaLnBrk="0" fontAlgn="base" hangingPunct="0">
              <a:spcBef>
                <a:spcPct val="0"/>
              </a:spcBef>
              <a:spcAft>
                <a:spcPct val="0"/>
              </a:spcAft>
              <a:defRPr sz="1700">
                <a:solidFill>
                  <a:schemeClr val="tx1"/>
                </a:solidFill>
                <a:latin typeface="Century Gothic" pitchFamily="34" charset="0"/>
                <a:cs typeface="Arial" charset="0"/>
              </a:defRPr>
            </a:lvl9pPr>
          </a:lstStyle>
          <a:p>
            <a:pPr defTabSz="901039" eaLnBrk="1" fontAlgn="base" hangingPunct="1">
              <a:spcBef>
                <a:spcPct val="0"/>
              </a:spcBef>
              <a:spcAft>
                <a:spcPct val="0"/>
              </a:spcAft>
              <a:defRPr/>
            </a:pPr>
            <a:fld id="{94C5AEE9-5664-4237-ABC1-78C210B8DA6F}" type="slidenum">
              <a:rPr lang="en-US" sz="1200">
                <a:solidFill>
                  <a:prstClr val="black"/>
                </a:solidFill>
              </a:rPr>
              <a:pPr defTabSz="901039" eaLnBrk="1" fontAlgn="base" hangingPunct="1">
                <a:spcBef>
                  <a:spcPct val="0"/>
                </a:spcBef>
                <a:spcAft>
                  <a:spcPct val="0"/>
                </a:spcAft>
                <a:defRPr/>
              </a:pPr>
              <a:t>13</a:t>
            </a:fld>
            <a:endParaRPr lang="en-US" sz="1200" dirty="0">
              <a:solidFill>
                <a:prstClr val="black"/>
              </a:solidFill>
            </a:endParaRPr>
          </a:p>
        </p:txBody>
      </p:sp>
    </p:spTree>
    <p:extLst>
      <p:ext uri="{BB962C8B-B14F-4D97-AF65-F5344CB8AC3E}">
        <p14:creationId xmlns:p14="http://schemas.microsoft.com/office/powerpoint/2010/main" val="1545449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1" y="5181600"/>
            <a:ext cx="4800600" cy="2336800"/>
          </a:xfrm>
        </p:spPr>
        <p:txBody>
          <a:bodyPr/>
          <a:lstStyle>
            <a:lvl1pPr marL="0" indent="0" algn="ctr">
              <a:buNone/>
              <a:defRPr>
                <a:solidFill>
                  <a:schemeClr val="tx1">
                    <a:tint val="75000"/>
                  </a:schemeClr>
                </a:solidFill>
              </a:defRPr>
            </a:lvl1pPr>
            <a:lvl2pPr marL="415123" indent="0" algn="ctr">
              <a:buNone/>
              <a:defRPr>
                <a:solidFill>
                  <a:schemeClr val="tx1">
                    <a:tint val="75000"/>
                  </a:schemeClr>
                </a:solidFill>
              </a:defRPr>
            </a:lvl2pPr>
            <a:lvl3pPr marL="830246" indent="0" algn="ctr">
              <a:buNone/>
              <a:defRPr>
                <a:solidFill>
                  <a:schemeClr val="tx1">
                    <a:tint val="75000"/>
                  </a:schemeClr>
                </a:solidFill>
              </a:defRPr>
            </a:lvl3pPr>
            <a:lvl4pPr marL="1245370" indent="0" algn="ctr">
              <a:buNone/>
              <a:defRPr>
                <a:solidFill>
                  <a:schemeClr val="tx1">
                    <a:tint val="75000"/>
                  </a:schemeClr>
                </a:solidFill>
              </a:defRPr>
            </a:lvl4pPr>
            <a:lvl5pPr marL="1660493" indent="0" algn="ctr">
              <a:buNone/>
              <a:defRPr>
                <a:solidFill>
                  <a:schemeClr val="tx1">
                    <a:tint val="75000"/>
                  </a:schemeClr>
                </a:solidFill>
              </a:defRPr>
            </a:lvl5pPr>
            <a:lvl6pPr marL="2075617" indent="0" algn="ctr">
              <a:buNone/>
              <a:defRPr>
                <a:solidFill>
                  <a:schemeClr val="tx1">
                    <a:tint val="75000"/>
                  </a:schemeClr>
                </a:solidFill>
              </a:defRPr>
            </a:lvl6pPr>
            <a:lvl7pPr marL="2490740" indent="0" algn="ctr">
              <a:buNone/>
              <a:defRPr>
                <a:solidFill>
                  <a:schemeClr val="tx1">
                    <a:tint val="75000"/>
                  </a:schemeClr>
                </a:solidFill>
              </a:defRPr>
            </a:lvl7pPr>
            <a:lvl8pPr marL="2905863" indent="0" algn="ctr">
              <a:buNone/>
              <a:defRPr>
                <a:solidFill>
                  <a:schemeClr val="tx1">
                    <a:tint val="75000"/>
                  </a:schemeClr>
                </a:solidFill>
              </a:defRPr>
            </a:lvl8pPr>
            <a:lvl9pPr marL="332098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fld id="{1D59CB40-B4E1-4AA3-9AE2-14A845C20128}" type="datetime1">
              <a:rPr lang="en-US" smtClean="0"/>
              <a:t>4/17/2025</a:t>
            </a:fld>
            <a:endParaRPr lang="en-US" dirty="0"/>
          </a:p>
        </p:txBody>
      </p:sp>
      <p:sp>
        <p:nvSpPr>
          <p:cNvPr id="5" name="Footer Placeholder 4"/>
          <p:cNvSpPr>
            <a:spLocks noGrp="1"/>
          </p:cNvSpPr>
          <p:nvPr>
            <p:ph type="ftr" sz="quarter" idx="11"/>
          </p:nvPr>
        </p:nvSpPr>
        <p:spPr>
          <a:ln/>
        </p:spPr>
        <p:txBody>
          <a:bodyPr/>
          <a:lstStyle>
            <a:lvl1pPr>
              <a:defRPr>
                <a:solidFill>
                  <a:schemeClr val="bg1"/>
                </a:solidFill>
              </a:defRPr>
            </a:lvl1pPr>
          </a:lstStyle>
          <a:p>
            <a:pPr>
              <a:defRPr/>
            </a:pPr>
            <a:r>
              <a:rPr lang="en-US"/>
              <a:t>Page 3</a:t>
            </a:r>
            <a:endParaRPr lang="en-US" dirty="0"/>
          </a:p>
        </p:txBody>
      </p:sp>
      <p:sp>
        <p:nvSpPr>
          <p:cNvPr id="6" name="Slide Number Placeholder 5"/>
          <p:cNvSpPr>
            <a:spLocks noGrp="1"/>
          </p:cNvSpPr>
          <p:nvPr>
            <p:ph type="sldNum" sz="quarter" idx="12"/>
          </p:nvPr>
        </p:nvSpPr>
        <p:spPr>
          <a:ln/>
        </p:spPr>
        <p:txBody>
          <a:bodyPr/>
          <a:lstStyle>
            <a:lvl1pPr>
              <a:defRPr/>
            </a:lvl1pPr>
          </a:lstStyle>
          <a:p>
            <a:pPr>
              <a:defRPr/>
            </a:pPr>
            <a:fld id="{06D1D479-4901-4089-8082-28E3C23A46BD}" type="slidenum">
              <a:rPr lang="en-US"/>
              <a:pPr>
                <a:defRPr/>
              </a:pPr>
              <a:t>‹#›</a:t>
            </a:fld>
            <a:endParaRPr lang="en-US" dirty="0"/>
          </a:p>
        </p:txBody>
      </p:sp>
    </p:spTree>
    <p:extLst>
      <p:ext uri="{BB962C8B-B14F-4D97-AF65-F5344CB8AC3E}">
        <p14:creationId xmlns:p14="http://schemas.microsoft.com/office/powerpoint/2010/main" val="3143746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65809C12-899F-459D-AE60-F22B14627470}" type="datetime1">
              <a:rPr lang="en-US" smtClean="0"/>
              <a:t>4/17/2025</a:t>
            </a:fld>
            <a:endParaRPr lang="en-US" dirty="0"/>
          </a:p>
        </p:txBody>
      </p:sp>
      <p:sp>
        <p:nvSpPr>
          <p:cNvPr id="5" name="Footer Placeholder 4"/>
          <p:cNvSpPr>
            <a:spLocks noGrp="1"/>
          </p:cNvSpPr>
          <p:nvPr>
            <p:ph type="ftr" sz="quarter" idx="11"/>
          </p:nvPr>
        </p:nvSpPr>
        <p:spPr>
          <a:ln/>
        </p:spPr>
        <p:txBody>
          <a:bodyPr/>
          <a:lstStyle>
            <a:lvl1pPr>
              <a:defRPr>
                <a:solidFill>
                  <a:schemeClr val="bg1"/>
                </a:solidFill>
              </a:defRPr>
            </a:lvl1pPr>
          </a:lstStyle>
          <a:p>
            <a:pPr>
              <a:defRPr/>
            </a:pPr>
            <a:r>
              <a:rPr lang="en-US"/>
              <a:t>Page 3</a:t>
            </a:r>
            <a:endParaRPr lang="en-US" dirty="0"/>
          </a:p>
        </p:txBody>
      </p:sp>
      <p:sp>
        <p:nvSpPr>
          <p:cNvPr id="6" name="Slide Number Placeholder 5"/>
          <p:cNvSpPr>
            <a:spLocks noGrp="1"/>
          </p:cNvSpPr>
          <p:nvPr>
            <p:ph type="sldNum" sz="quarter" idx="12"/>
          </p:nvPr>
        </p:nvSpPr>
        <p:spPr>
          <a:ln/>
        </p:spPr>
        <p:txBody>
          <a:bodyPr/>
          <a:lstStyle>
            <a:lvl1pPr>
              <a:defRPr/>
            </a:lvl1pPr>
          </a:lstStyle>
          <a:p>
            <a:pPr>
              <a:defRPr/>
            </a:pPr>
            <a:fld id="{EAC33E0E-8A93-44AD-849B-687F79E591A7}" type="slidenum">
              <a:rPr lang="en-US"/>
              <a:pPr>
                <a:defRPr/>
              </a:pPr>
              <a:t>‹#›</a:t>
            </a:fld>
            <a:endParaRPr lang="en-US" dirty="0"/>
          </a:p>
        </p:txBody>
      </p:sp>
    </p:spTree>
    <p:extLst>
      <p:ext uri="{BB962C8B-B14F-4D97-AF65-F5344CB8AC3E}">
        <p14:creationId xmlns:p14="http://schemas.microsoft.com/office/powerpoint/2010/main" val="418680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27898" y="527051"/>
            <a:ext cx="1279922" cy="112352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4559" y="527051"/>
            <a:ext cx="3729038" cy="112352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13058C88-0C78-431F-95EF-40A850B620B6}" type="datetime1">
              <a:rPr lang="en-US" smtClean="0"/>
              <a:t>4/17/2025</a:t>
            </a:fld>
            <a:endParaRPr lang="en-US" dirty="0"/>
          </a:p>
        </p:txBody>
      </p:sp>
      <p:sp>
        <p:nvSpPr>
          <p:cNvPr id="5" name="Footer Placeholder 4"/>
          <p:cNvSpPr>
            <a:spLocks noGrp="1"/>
          </p:cNvSpPr>
          <p:nvPr>
            <p:ph type="ftr" sz="quarter" idx="11"/>
          </p:nvPr>
        </p:nvSpPr>
        <p:spPr>
          <a:ln/>
        </p:spPr>
        <p:txBody>
          <a:bodyPr/>
          <a:lstStyle>
            <a:lvl1pPr>
              <a:defRPr>
                <a:solidFill>
                  <a:schemeClr val="bg1"/>
                </a:solidFill>
              </a:defRPr>
            </a:lvl1pPr>
          </a:lstStyle>
          <a:p>
            <a:pPr>
              <a:defRPr/>
            </a:pPr>
            <a:r>
              <a:rPr lang="en-US"/>
              <a:t>Page 3</a:t>
            </a:r>
            <a:endParaRPr lang="en-US" dirty="0"/>
          </a:p>
        </p:txBody>
      </p:sp>
      <p:sp>
        <p:nvSpPr>
          <p:cNvPr id="6" name="Slide Number Placeholder 5"/>
          <p:cNvSpPr>
            <a:spLocks noGrp="1"/>
          </p:cNvSpPr>
          <p:nvPr>
            <p:ph type="sldNum" sz="quarter" idx="12"/>
          </p:nvPr>
        </p:nvSpPr>
        <p:spPr>
          <a:ln/>
        </p:spPr>
        <p:txBody>
          <a:bodyPr/>
          <a:lstStyle>
            <a:lvl1pPr>
              <a:defRPr/>
            </a:lvl1pPr>
          </a:lstStyle>
          <a:p>
            <a:pPr>
              <a:defRPr/>
            </a:pPr>
            <a:fld id="{69177A1A-66A9-43DF-B1F4-1170BDB5E8AA}" type="slidenum">
              <a:rPr lang="en-US"/>
              <a:pPr>
                <a:defRPr/>
              </a:pPr>
              <a:t>‹#›</a:t>
            </a:fld>
            <a:endParaRPr lang="en-US" dirty="0"/>
          </a:p>
        </p:txBody>
      </p:sp>
    </p:spTree>
    <p:extLst>
      <p:ext uri="{BB962C8B-B14F-4D97-AF65-F5344CB8AC3E}">
        <p14:creationId xmlns:p14="http://schemas.microsoft.com/office/powerpoint/2010/main" val="318237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D86AB646-ACE9-4629-B0A6-AA1AB1900707}" type="datetime1">
              <a:rPr lang="en-US" smtClean="0"/>
              <a:t>4/17/2025</a:t>
            </a:fld>
            <a:endParaRPr lang="en-US" dirty="0"/>
          </a:p>
        </p:txBody>
      </p:sp>
      <p:sp>
        <p:nvSpPr>
          <p:cNvPr id="5" name="Footer Placeholder 4"/>
          <p:cNvSpPr>
            <a:spLocks noGrp="1"/>
          </p:cNvSpPr>
          <p:nvPr>
            <p:ph type="ftr" sz="quarter" idx="11"/>
          </p:nvPr>
        </p:nvSpPr>
        <p:spPr>
          <a:ln/>
        </p:spPr>
        <p:txBody>
          <a:bodyPr/>
          <a:lstStyle>
            <a:lvl1pPr>
              <a:defRPr>
                <a:solidFill>
                  <a:schemeClr val="bg1"/>
                </a:solidFill>
              </a:defRPr>
            </a:lvl1pPr>
          </a:lstStyle>
          <a:p>
            <a:pPr>
              <a:defRPr/>
            </a:pPr>
            <a:r>
              <a:rPr lang="en-US"/>
              <a:t>Page 3</a:t>
            </a:r>
            <a:endParaRPr lang="en-US" dirty="0"/>
          </a:p>
        </p:txBody>
      </p:sp>
      <p:sp>
        <p:nvSpPr>
          <p:cNvPr id="6" name="Slide Number Placeholder 5"/>
          <p:cNvSpPr>
            <a:spLocks noGrp="1"/>
          </p:cNvSpPr>
          <p:nvPr>
            <p:ph type="sldNum" sz="quarter" idx="12"/>
          </p:nvPr>
        </p:nvSpPr>
        <p:spPr>
          <a:ln/>
        </p:spPr>
        <p:txBody>
          <a:bodyPr/>
          <a:lstStyle>
            <a:lvl1pPr>
              <a:defRPr/>
            </a:lvl1pPr>
          </a:lstStyle>
          <a:p>
            <a:pPr>
              <a:defRPr/>
            </a:pPr>
            <a:fld id="{063DCF8C-F919-4319-B071-A9200C2F8448}" type="slidenum">
              <a:rPr lang="en-US"/>
              <a:pPr>
                <a:defRPr/>
              </a:pPr>
              <a:t>‹#›</a:t>
            </a:fld>
            <a:endParaRPr lang="en-US" dirty="0"/>
          </a:p>
        </p:txBody>
      </p:sp>
    </p:spTree>
    <p:extLst>
      <p:ext uri="{BB962C8B-B14F-4D97-AF65-F5344CB8AC3E}">
        <p14:creationId xmlns:p14="http://schemas.microsoft.com/office/powerpoint/2010/main" val="2101700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4" y="5875868"/>
            <a:ext cx="5829300" cy="1816100"/>
          </a:xfrm>
        </p:spPr>
        <p:txBody>
          <a:bodyPr anchor="t"/>
          <a:lstStyle>
            <a:lvl1pPr algn="l">
              <a:defRPr sz="3656" b="1" cap="all"/>
            </a:lvl1pPr>
          </a:lstStyle>
          <a:p>
            <a:r>
              <a:rPr lang="en-US"/>
              <a:t>Click to edit Master title style</a:t>
            </a:r>
          </a:p>
        </p:txBody>
      </p:sp>
      <p:sp>
        <p:nvSpPr>
          <p:cNvPr id="3" name="Text Placeholder 2"/>
          <p:cNvSpPr>
            <a:spLocks noGrp="1"/>
          </p:cNvSpPr>
          <p:nvPr>
            <p:ph type="body" idx="1"/>
          </p:nvPr>
        </p:nvSpPr>
        <p:spPr>
          <a:xfrm>
            <a:off x="541734" y="3875618"/>
            <a:ext cx="5829300" cy="2000250"/>
          </a:xfrm>
        </p:spPr>
        <p:txBody>
          <a:bodyPr anchor="b"/>
          <a:lstStyle>
            <a:lvl1pPr marL="0" indent="0">
              <a:buNone/>
              <a:defRPr sz="1781">
                <a:solidFill>
                  <a:schemeClr val="tx1">
                    <a:tint val="75000"/>
                  </a:schemeClr>
                </a:solidFill>
              </a:defRPr>
            </a:lvl1pPr>
            <a:lvl2pPr marL="415123" indent="0">
              <a:buNone/>
              <a:defRPr sz="1594">
                <a:solidFill>
                  <a:schemeClr val="tx1">
                    <a:tint val="75000"/>
                  </a:schemeClr>
                </a:solidFill>
              </a:defRPr>
            </a:lvl2pPr>
            <a:lvl3pPr marL="830246" indent="0">
              <a:buNone/>
              <a:defRPr sz="1406">
                <a:solidFill>
                  <a:schemeClr val="tx1">
                    <a:tint val="75000"/>
                  </a:schemeClr>
                </a:solidFill>
              </a:defRPr>
            </a:lvl3pPr>
            <a:lvl4pPr marL="1245370" indent="0">
              <a:buNone/>
              <a:defRPr sz="1313">
                <a:solidFill>
                  <a:schemeClr val="tx1">
                    <a:tint val="75000"/>
                  </a:schemeClr>
                </a:solidFill>
              </a:defRPr>
            </a:lvl4pPr>
            <a:lvl5pPr marL="1660493" indent="0">
              <a:buNone/>
              <a:defRPr sz="1313">
                <a:solidFill>
                  <a:schemeClr val="tx1">
                    <a:tint val="75000"/>
                  </a:schemeClr>
                </a:solidFill>
              </a:defRPr>
            </a:lvl5pPr>
            <a:lvl6pPr marL="2075617" indent="0">
              <a:buNone/>
              <a:defRPr sz="1313">
                <a:solidFill>
                  <a:schemeClr val="tx1">
                    <a:tint val="75000"/>
                  </a:schemeClr>
                </a:solidFill>
              </a:defRPr>
            </a:lvl6pPr>
            <a:lvl7pPr marL="2490740" indent="0">
              <a:buNone/>
              <a:defRPr sz="1313">
                <a:solidFill>
                  <a:schemeClr val="tx1">
                    <a:tint val="75000"/>
                  </a:schemeClr>
                </a:solidFill>
              </a:defRPr>
            </a:lvl7pPr>
            <a:lvl8pPr marL="2905863" indent="0">
              <a:buNone/>
              <a:defRPr sz="1313">
                <a:solidFill>
                  <a:schemeClr val="tx1">
                    <a:tint val="75000"/>
                  </a:schemeClr>
                </a:solidFill>
              </a:defRPr>
            </a:lvl8pPr>
            <a:lvl9pPr marL="3320987" indent="0">
              <a:buNone/>
              <a:defRPr sz="13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FBC6B0B1-B457-4D4B-8039-92D27E896AE7}" type="datetime1">
              <a:rPr lang="en-US" smtClean="0"/>
              <a:t>4/17/2025</a:t>
            </a:fld>
            <a:endParaRPr lang="en-US" dirty="0"/>
          </a:p>
        </p:txBody>
      </p:sp>
      <p:sp>
        <p:nvSpPr>
          <p:cNvPr id="5" name="Footer Placeholder 4"/>
          <p:cNvSpPr>
            <a:spLocks noGrp="1"/>
          </p:cNvSpPr>
          <p:nvPr>
            <p:ph type="ftr" sz="quarter" idx="11"/>
          </p:nvPr>
        </p:nvSpPr>
        <p:spPr>
          <a:ln/>
        </p:spPr>
        <p:txBody>
          <a:bodyPr/>
          <a:lstStyle>
            <a:lvl1pPr>
              <a:defRPr>
                <a:solidFill>
                  <a:schemeClr val="bg1"/>
                </a:solidFill>
              </a:defRPr>
            </a:lvl1pPr>
          </a:lstStyle>
          <a:p>
            <a:pPr>
              <a:defRPr/>
            </a:pPr>
            <a:r>
              <a:rPr lang="en-US"/>
              <a:t>Page 3</a:t>
            </a:r>
            <a:endParaRPr lang="en-US" dirty="0"/>
          </a:p>
        </p:txBody>
      </p:sp>
      <p:sp>
        <p:nvSpPr>
          <p:cNvPr id="6" name="Slide Number Placeholder 5"/>
          <p:cNvSpPr>
            <a:spLocks noGrp="1"/>
          </p:cNvSpPr>
          <p:nvPr>
            <p:ph type="sldNum" sz="quarter" idx="12"/>
          </p:nvPr>
        </p:nvSpPr>
        <p:spPr>
          <a:ln/>
        </p:spPr>
        <p:txBody>
          <a:bodyPr/>
          <a:lstStyle>
            <a:lvl1pPr>
              <a:defRPr/>
            </a:lvl1pPr>
          </a:lstStyle>
          <a:p>
            <a:pPr>
              <a:defRPr/>
            </a:pPr>
            <a:fld id="{B88AB864-E9F7-4A45-B2E9-1B71BA8CB509}" type="slidenum">
              <a:rPr lang="en-US"/>
              <a:pPr>
                <a:defRPr/>
              </a:pPr>
              <a:t>‹#›</a:t>
            </a:fld>
            <a:endParaRPr lang="en-US" dirty="0"/>
          </a:p>
        </p:txBody>
      </p:sp>
    </p:spTree>
    <p:extLst>
      <p:ext uri="{BB962C8B-B14F-4D97-AF65-F5344CB8AC3E}">
        <p14:creationId xmlns:p14="http://schemas.microsoft.com/office/powerpoint/2010/main" val="307712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4561" y="3073402"/>
            <a:ext cx="2503884" cy="8688917"/>
          </a:xfrm>
        </p:spPr>
        <p:txBody>
          <a:bodyPr/>
          <a:lstStyle>
            <a:lvl1pPr>
              <a:defRPr sz="2531"/>
            </a:lvl1pPr>
            <a:lvl2pPr>
              <a:defRPr sz="2156"/>
            </a:lvl2pPr>
            <a:lvl3pPr>
              <a:defRPr sz="1781"/>
            </a:lvl3pPr>
            <a:lvl4pPr>
              <a:defRPr sz="1594"/>
            </a:lvl4pPr>
            <a:lvl5pPr>
              <a:defRPr sz="1594"/>
            </a:lvl5pPr>
            <a:lvl6pPr>
              <a:defRPr sz="1594"/>
            </a:lvl6pPr>
            <a:lvl7pPr>
              <a:defRPr sz="1594"/>
            </a:lvl7pPr>
            <a:lvl8pPr>
              <a:defRPr sz="1594"/>
            </a:lvl8pPr>
            <a:lvl9pPr>
              <a:defRPr sz="15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902744" y="3073402"/>
            <a:ext cx="2505075" cy="8688917"/>
          </a:xfrm>
        </p:spPr>
        <p:txBody>
          <a:bodyPr/>
          <a:lstStyle>
            <a:lvl1pPr>
              <a:defRPr sz="2531"/>
            </a:lvl1pPr>
            <a:lvl2pPr>
              <a:defRPr sz="2156"/>
            </a:lvl2pPr>
            <a:lvl3pPr>
              <a:defRPr sz="1781"/>
            </a:lvl3pPr>
            <a:lvl4pPr>
              <a:defRPr sz="1594"/>
            </a:lvl4pPr>
            <a:lvl5pPr>
              <a:defRPr sz="1594"/>
            </a:lvl5pPr>
            <a:lvl6pPr>
              <a:defRPr sz="1594"/>
            </a:lvl6pPr>
            <a:lvl7pPr>
              <a:defRPr sz="1594"/>
            </a:lvl7pPr>
            <a:lvl8pPr>
              <a:defRPr sz="1594"/>
            </a:lvl8pPr>
            <a:lvl9pPr>
              <a:defRPr sz="15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153C2A4B-E9B3-4CD8-AA2C-4F80C9622550}" type="datetime1">
              <a:rPr lang="en-US" smtClean="0"/>
              <a:t>4/17/2025</a:t>
            </a:fld>
            <a:endParaRPr lang="en-US" dirty="0"/>
          </a:p>
        </p:txBody>
      </p:sp>
      <p:sp>
        <p:nvSpPr>
          <p:cNvPr id="6" name="Footer Placeholder 4"/>
          <p:cNvSpPr>
            <a:spLocks noGrp="1"/>
          </p:cNvSpPr>
          <p:nvPr>
            <p:ph type="ftr" sz="quarter" idx="11"/>
          </p:nvPr>
        </p:nvSpPr>
        <p:spPr>
          <a:ln/>
        </p:spPr>
        <p:txBody>
          <a:bodyPr/>
          <a:lstStyle>
            <a:lvl1pPr>
              <a:defRPr>
                <a:solidFill>
                  <a:schemeClr val="bg1"/>
                </a:solidFill>
              </a:defRPr>
            </a:lvl1pPr>
          </a:lstStyle>
          <a:p>
            <a:pPr>
              <a:defRPr/>
            </a:pPr>
            <a:r>
              <a:rPr lang="en-US"/>
              <a:t>Page 3</a:t>
            </a:r>
            <a:endParaRPr lang="en-US" dirty="0"/>
          </a:p>
        </p:txBody>
      </p:sp>
      <p:sp>
        <p:nvSpPr>
          <p:cNvPr id="7" name="Slide Number Placeholder 5"/>
          <p:cNvSpPr>
            <a:spLocks noGrp="1"/>
          </p:cNvSpPr>
          <p:nvPr>
            <p:ph type="sldNum" sz="quarter" idx="12"/>
          </p:nvPr>
        </p:nvSpPr>
        <p:spPr>
          <a:ln/>
        </p:spPr>
        <p:txBody>
          <a:bodyPr/>
          <a:lstStyle>
            <a:lvl1pPr>
              <a:defRPr/>
            </a:lvl1pPr>
          </a:lstStyle>
          <a:p>
            <a:pPr>
              <a:defRPr/>
            </a:pPr>
            <a:fld id="{A8105644-47DA-46E4-876C-9B505700C4C7}" type="slidenum">
              <a:rPr lang="en-US"/>
              <a:pPr>
                <a:defRPr/>
              </a:pPr>
              <a:t>‹#›</a:t>
            </a:fld>
            <a:endParaRPr lang="en-US" dirty="0"/>
          </a:p>
        </p:txBody>
      </p:sp>
    </p:spTree>
    <p:extLst>
      <p:ext uri="{BB962C8B-B14F-4D97-AF65-F5344CB8AC3E}">
        <p14:creationId xmlns:p14="http://schemas.microsoft.com/office/powerpoint/2010/main" val="4098107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9"/>
            <a:ext cx="3030142" cy="853016"/>
          </a:xfrm>
        </p:spPr>
        <p:txBody>
          <a:bodyPr anchor="b"/>
          <a:lstStyle>
            <a:lvl1pPr marL="0" indent="0">
              <a:buNone/>
              <a:defRPr sz="2156" b="1"/>
            </a:lvl1pPr>
            <a:lvl2pPr marL="415123" indent="0">
              <a:buNone/>
              <a:defRPr sz="1781" b="1"/>
            </a:lvl2pPr>
            <a:lvl3pPr marL="830246" indent="0">
              <a:buNone/>
              <a:defRPr sz="1594" b="1"/>
            </a:lvl3pPr>
            <a:lvl4pPr marL="1245370" indent="0">
              <a:buNone/>
              <a:defRPr sz="1406" b="1"/>
            </a:lvl4pPr>
            <a:lvl5pPr marL="1660493" indent="0">
              <a:buNone/>
              <a:defRPr sz="1406" b="1"/>
            </a:lvl5pPr>
            <a:lvl6pPr marL="2075617" indent="0">
              <a:buNone/>
              <a:defRPr sz="1406" b="1"/>
            </a:lvl6pPr>
            <a:lvl7pPr marL="2490740" indent="0">
              <a:buNone/>
              <a:defRPr sz="1406" b="1"/>
            </a:lvl7pPr>
            <a:lvl8pPr marL="2905863" indent="0">
              <a:buNone/>
              <a:defRPr sz="1406" b="1"/>
            </a:lvl8pPr>
            <a:lvl9pPr marL="3320987" indent="0">
              <a:buNone/>
              <a:defRPr sz="1406" b="1"/>
            </a:lvl9pPr>
          </a:lstStyle>
          <a:p>
            <a:pPr lvl="0"/>
            <a:r>
              <a:rPr lang="en-US"/>
              <a:t>Click to edit Master text styles</a:t>
            </a:r>
          </a:p>
        </p:txBody>
      </p:sp>
      <p:sp>
        <p:nvSpPr>
          <p:cNvPr id="4" name="Content Placeholder 3"/>
          <p:cNvSpPr>
            <a:spLocks noGrp="1"/>
          </p:cNvSpPr>
          <p:nvPr>
            <p:ph sz="half" idx="2"/>
          </p:nvPr>
        </p:nvSpPr>
        <p:spPr>
          <a:xfrm>
            <a:off x="342900" y="2899834"/>
            <a:ext cx="3030142" cy="5268384"/>
          </a:xfrm>
        </p:spPr>
        <p:txBody>
          <a:bodyPr/>
          <a:lstStyle>
            <a:lvl1pPr>
              <a:defRPr sz="2156"/>
            </a:lvl1pPr>
            <a:lvl2pPr>
              <a:defRPr sz="1781"/>
            </a:lvl2pPr>
            <a:lvl3pPr>
              <a:defRPr sz="1594"/>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9"/>
            <a:ext cx="3031331" cy="853016"/>
          </a:xfrm>
        </p:spPr>
        <p:txBody>
          <a:bodyPr anchor="b"/>
          <a:lstStyle>
            <a:lvl1pPr marL="0" indent="0">
              <a:buNone/>
              <a:defRPr sz="2156" b="1"/>
            </a:lvl1pPr>
            <a:lvl2pPr marL="415123" indent="0">
              <a:buNone/>
              <a:defRPr sz="1781" b="1"/>
            </a:lvl2pPr>
            <a:lvl3pPr marL="830246" indent="0">
              <a:buNone/>
              <a:defRPr sz="1594" b="1"/>
            </a:lvl3pPr>
            <a:lvl4pPr marL="1245370" indent="0">
              <a:buNone/>
              <a:defRPr sz="1406" b="1"/>
            </a:lvl4pPr>
            <a:lvl5pPr marL="1660493" indent="0">
              <a:buNone/>
              <a:defRPr sz="1406" b="1"/>
            </a:lvl5pPr>
            <a:lvl6pPr marL="2075617" indent="0">
              <a:buNone/>
              <a:defRPr sz="1406" b="1"/>
            </a:lvl6pPr>
            <a:lvl7pPr marL="2490740" indent="0">
              <a:buNone/>
              <a:defRPr sz="1406" b="1"/>
            </a:lvl7pPr>
            <a:lvl8pPr marL="2905863" indent="0">
              <a:buNone/>
              <a:defRPr sz="1406" b="1"/>
            </a:lvl8pPr>
            <a:lvl9pPr marL="3320987" indent="0">
              <a:buNone/>
              <a:defRPr sz="1406" b="1"/>
            </a:lvl9pPr>
          </a:lstStyle>
          <a:p>
            <a:pPr lvl="0"/>
            <a:r>
              <a:rPr lang="en-US"/>
              <a:t>Click to edit Master text styles</a:t>
            </a:r>
          </a:p>
        </p:txBody>
      </p:sp>
      <p:sp>
        <p:nvSpPr>
          <p:cNvPr id="6" name="Content Placeholder 5"/>
          <p:cNvSpPr>
            <a:spLocks noGrp="1"/>
          </p:cNvSpPr>
          <p:nvPr>
            <p:ph sz="quarter" idx="4"/>
          </p:nvPr>
        </p:nvSpPr>
        <p:spPr>
          <a:xfrm>
            <a:off x="3483770" y="2899834"/>
            <a:ext cx="3031331" cy="5268384"/>
          </a:xfrm>
        </p:spPr>
        <p:txBody>
          <a:bodyPr/>
          <a:lstStyle>
            <a:lvl1pPr>
              <a:defRPr sz="2156"/>
            </a:lvl1pPr>
            <a:lvl2pPr>
              <a:defRPr sz="1781"/>
            </a:lvl2pPr>
            <a:lvl3pPr>
              <a:defRPr sz="1594"/>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fld id="{BA85AAEB-B806-43FC-A208-E3C615C0AAD7}" type="datetime1">
              <a:rPr lang="en-US" smtClean="0"/>
              <a:t>4/17/2025</a:t>
            </a:fld>
            <a:endParaRPr lang="en-US" dirty="0"/>
          </a:p>
        </p:txBody>
      </p:sp>
      <p:sp>
        <p:nvSpPr>
          <p:cNvPr id="8" name="Footer Placeholder 4"/>
          <p:cNvSpPr>
            <a:spLocks noGrp="1"/>
          </p:cNvSpPr>
          <p:nvPr>
            <p:ph type="ftr" sz="quarter" idx="11"/>
          </p:nvPr>
        </p:nvSpPr>
        <p:spPr>
          <a:ln/>
        </p:spPr>
        <p:txBody>
          <a:bodyPr/>
          <a:lstStyle>
            <a:lvl1pPr>
              <a:defRPr>
                <a:solidFill>
                  <a:schemeClr val="bg1"/>
                </a:solidFill>
              </a:defRPr>
            </a:lvl1pPr>
          </a:lstStyle>
          <a:p>
            <a:pPr>
              <a:defRPr/>
            </a:pPr>
            <a:r>
              <a:rPr lang="en-US"/>
              <a:t>Page 3</a:t>
            </a:r>
            <a:endParaRPr lang="en-US" dirty="0"/>
          </a:p>
        </p:txBody>
      </p:sp>
      <p:sp>
        <p:nvSpPr>
          <p:cNvPr id="9" name="Slide Number Placeholder 5"/>
          <p:cNvSpPr>
            <a:spLocks noGrp="1"/>
          </p:cNvSpPr>
          <p:nvPr>
            <p:ph type="sldNum" sz="quarter" idx="12"/>
          </p:nvPr>
        </p:nvSpPr>
        <p:spPr>
          <a:ln/>
        </p:spPr>
        <p:txBody>
          <a:bodyPr/>
          <a:lstStyle>
            <a:lvl1pPr>
              <a:defRPr/>
            </a:lvl1pPr>
          </a:lstStyle>
          <a:p>
            <a:pPr>
              <a:defRPr/>
            </a:pPr>
            <a:fld id="{58AC97CE-C1D4-4285-8264-38701F1E1EE0}" type="slidenum">
              <a:rPr lang="en-US"/>
              <a:pPr>
                <a:defRPr/>
              </a:pPr>
              <a:t>‹#›</a:t>
            </a:fld>
            <a:endParaRPr lang="en-US" dirty="0"/>
          </a:p>
        </p:txBody>
      </p:sp>
    </p:spTree>
    <p:extLst>
      <p:ext uri="{BB962C8B-B14F-4D97-AF65-F5344CB8AC3E}">
        <p14:creationId xmlns:p14="http://schemas.microsoft.com/office/powerpoint/2010/main" val="632590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fld id="{7B604C8F-A7DF-4D5E-8771-4232CED6DA2C}" type="datetime1">
              <a:rPr lang="en-US" smtClean="0"/>
              <a:t>4/17/2025</a:t>
            </a:fld>
            <a:endParaRPr lang="en-US" dirty="0"/>
          </a:p>
        </p:txBody>
      </p:sp>
      <p:sp>
        <p:nvSpPr>
          <p:cNvPr id="4" name="Footer Placeholder 4"/>
          <p:cNvSpPr>
            <a:spLocks noGrp="1"/>
          </p:cNvSpPr>
          <p:nvPr>
            <p:ph type="ftr" sz="quarter" idx="11"/>
          </p:nvPr>
        </p:nvSpPr>
        <p:spPr>
          <a:ln/>
        </p:spPr>
        <p:txBody>
          <a:bodyPr/>
          <a:lstStyle>
            <a:lvl1pPr>
              <a:defRPr>
                <a:solidFill>
                  <a:schemeClr val="bg1"/>
                </a:solidFill>
              </a:defRPr>
            </a:lvl1pPr>
          </a:lstStyle>
          <a:p>
            <a:pPr>
              <a:defRPr/>
            </a:pPr>
            <a:r>
              <a:rPr lang="en-US"/>
              <a:t>Page 3</a:t>
            </a:r>
            <a:endParaRPr lang="en-US" dirty="0"/>
          </a:p>
        </p:txBody>
      </p:sp>
      <p:sp>
        <p:nvSpPr>
          <p:cNvPr id="5" name="Slide Number Placeholder 5"/>
          <p:cNvSpPr>
            <a:spLocks noGrp="1"/>
          </p:cNvSpPr>
          <p:nvPr>
            <p:ph type="sldNum" sz="quarter" idx="12"/>
          </p:nvPr>
        </p:nvSpPr>
        <p:spPr>
          <a:ln/>
        </p:spPr>
        <p:txBody>
          <a:bodyPr/>
          <a:lstStyle>
            <a:lvl1pPr>
              <a:defRPr/>
            </a:lvl1pPr>
          </a:lstStyle>
          <a:p>
            <a:pPr>
              <a:defRPr/>
            </a:pPr>
            <a:fld id="{B18269B6-878D-4DDC-B6A1-E3ABEA2C1724}" type="slidenum">
              <a:rPr lang="en-US"/>
              <a:pPr>
                <a:defRPr/>
              </a:pPr>
              <a:t>‹#›</a:t>
            </a:fld>
            <a:endParaRPr lang="en-US" dirty="0"/>
          </a:p>
        </p:txBody>
      </p:sp>
    </p:spTree>
    <p:extLst>
      <p:ext uri="{BB962C8B-B14F-4D97-AF65-F5344CB8AC3E}">
        <p14:creationId xmlns:p14="http://schemas.microsoft.com/office/powerpoint/2010/main" val="223504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4AE10812-2206-4171-8BAF-8F20F8402541}" type="datetime1">
              <a:rPr lang="en-US" smtClean="0"/>
              <a:t>4/17/2025</a:t>
            </a:fld>
            <a:endParaRPr lang="en-US" dirty="0"/>
          </a:p>
        </p:txBody>
      </p:sp>
      <p:sp>
        <p:nvSpPr>
          <p:cNvPr id="3" name="Footer Placeholder 4"/>
          <p:cNvSpPr>
            <a:spLocks noGrp="1"/>
          </p:cNvSpPr>
          <p:nvPr>
            <p:ph type="ftr" sz="quarter" idx="11"/>
          </p:nvPr>
        </p:nvSpPr>
        <p:spPr>
          <a:ln/>
        </p:spPr>
        <p:txBody>
          <a:bodyPr/>
          <a:lstStyle>
            <a:lvl1pPr>
              <a:defRPr>
                <a:solidFill>
                  <a:schemeClr val="bg1"/>
                </a:solidFill>
              </a:defRPr>
            </a:lvl1pPr>
          </a:lstStyle>
          <a:p>
            <a:pPr>
              <a:defRPr/>
            </a:pPr>
            <a:r>
              <a:rPr lang="en-US"/>
              <a:t>Page 3</a:t>
            </a:r>
            <a:endParaRPr lang="en-US" dirty="0"/>
          </a:p>
        </p:txBody>
      </p:sp>
      <p:sp>
        <p:nvSpPr>
          <p:cNvPr id="4" name="Slide Number Placeholder 5"/>
          <p:cNvSpPr>
            <a:spLocks noGrp="1"/>
          </p:cNvSpPr>
          <p:nvPr>
            <p:ph type="sldNum" sz="quarter" idx="12"/>
          </p:nvPr>
        </p:nvSpPr>
        <p:spPr>
          <a:ln/>
        </p:spPr>
        <p:txBody>
          <a:bodyPr/>
          <a:lstStyle>
            <a:lvl1pPr>
              <a:defRPr/>
            </a:lvl1pPr>
          </a:lstStyle>
          <a:p>
            <a:pPr>
              <a:defRPr/>
            </a:pPr>
            <a:fld id="{59DB6C07-8D0A-4E8E-A5B9-98CD7AD8CB5C}" type="slidenum">
              <a:rPr lang="en-US"/>
              <a:pPr>
                <a:defRPr/>
              </a:pPr>
              <a:t>‹#›</a:t>
            </a:fld>
            <a:endParaRPr lang="en-US" dirty="0"/>
          </a:p>
        </p:txBody>
      </p:sp>
    </p:spTree>
    <p:extLst>
      <p:ext uri="{BB962C8B-B14F-4D97-AF65-F5344CB8AC3E}">
        <p14:creationId xmlns:p14="http://schemas.microsoft.com/office/powerpoint/2010/main" val="68920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4" cy="1549400"/>
          </a:xfrm>
        </p:spPr>
        <p:txBody>
          <a:bodyPr anchor="b"/>
          <a:lstStyle>
            <a:lvl1pPr algn="l">
              <a:defRPr sz="1781" b="1"/>
            </a:lvl1pPr>
          </a:lstStyle>
          <a:p>
            <a:r>
              <a:rPr lang="en-US"/>
              <a:t>Click to edit Master title style</a:t>
            </a:r>
          </a:p>
        </p:txBody>
      </p:sp>
      <p:sp>
        <p:nvSpPr>
          <p:cNvPr id="3" name="Content Placeholder 2"/>
          <p:cNvSpPr>
            <a:spLocks noGrp="1"/>
          </p:cNvSpPr>
          <p:nvPr>
            <p:ph idx="1"/>
          </p:nvPr>
        </p:nvSpPr>
        <p:spPr>
          <a:xfrm>
            <a:off x="2681287" y="364067"/>
            <a:ext cx="3833813" cy="7804150"/>
          </a:xfrm>
        </p:spPr>
        <p:txBody>
          <a:bodyPr/>
          <a:lstStyle>
            <a:lvl1pPr>
              <a:defRPr sz="2906"/>
            </a:lvl1pPr>
            <a:lvl2pPr>
              <a:defRPr sz="2531"/>
            </a:lvl2pPr>
            <a:lvl3pPr>
              <a:defRPr sz="2156"/>
            </a:lvl3pPr>
            <a:lvl4pPr>
              <a:defRPr sz="1781"/>
            </a:lvl4pPr>
            <a:lvl5pPr>
              <a:defRPr sz="1781"/>
            </a:lvl5pPr>
            <a:lvl6pPr>
              <a:defRPr sz="1781"/>
            </a:lvl6pPr>
            <a:lvl7pPr>
              <a:defRPr sz="1781"/>
            </a:lvl7pPr>
            <a:lvl8pPr>
              <a:defRPr sz="1781"/>
            </a:lvl8pPr>
            <a:lvl9pPr>
              <a:defRPr sz="17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7"/>
            <a:ext cx="2256234" cy="6254750"/>
          </a:xfrm>
        </p:spPr>
        <p:txBody>
          <a:bodyPr/>
          <a:lstStyle>
            <a:lvl1pPr marL="0" indent="0">
              <a:buNone/>
              <a:defRPr sz="1313"/>
            </a:lvl1pPr>
            <a:lvl2pPr marL="415123" indent="0">
              <a:buNone/>
              <a:defRPr sz="1125"/>
            </a:lvl2pPr>
            <a:lvl3pPr marL="830246" indent="0">
              <a:buNone/>
              <a:defRPr sz="938"/>
            </a:lvl3pPr>
            <a:lvl4pPr marL="1245370" indent="0">
              <a:buNone/>
              <a:defRPr sz="844"/>
            </a:lvl4pPr>
            <a:lvl5pPr marL="1660493" indent="0">
              <a:buNone/>
              <a:defRPr sz="844"/>
            </a:lvl5pPr>
            <a:lvl6pPr marL="2075617" indent="0">
              <a:buNone/>
              <a:defRPr sz="844"/>
            </a:lvl6pPr>
            <a:lvl7pPr marL="2490740" indent="0">
              <a:buNone/>
              <a:defRPr sz="844"/>
            </a:lvl7pPr>
            <a:lvl8pPr marL="2905863" indent="0">
              <a:buNone/>
              <a:defRPr sz="844"/>
            </a:lvl8pPr>
            <a:lvl9pPr marL="3320987" indent="0">
              <a:buNone/>
              <a:defRPr sz="844"/>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BDB271F4-EA97-41B1-98FD-4D0020A9ED4B}" type="datetime1">
              <a:rPr lang="en-US" smtClean="0"/>
              <a:t>4/17/2025</a:t>
            </a:fld>
            <a:endParaRPr lang="en-US" dirty="0"/>
          </a:p>
        </p:txBody>
      </p:sp>
      <p:sp>
        <p:nvSpPr>
          <p:cNvPr id="6" name="Footer Placeholder 4"/>
          <p:cNvSpPr>
            <a:spLocks noGrp="1"/>
          </p:cNvSpPr>
          <p:nvPr>
            <p:ph type="ftr" sz="quarter" idx="11"/>
          </p:nvPr>
        </p:nvSpPr>
        <p:spPr>
          <a:ln/>
        </p:spPr>
        <p:txBody>
          <a:bodyPr/>
          <a:lstStyle>
            <a:lvl1pPr>
              <a:defRPr>
                <a:solidFill>
                  <a:schemeClr val="bg1"/>
                </a:solidFill>
              </a:defRPr>
            </a:lvl1pPr>
          </a:lstStyle>
          <a:p>
            <a:pPr>
              <a:defRPr/>
            </a:pPr>
            <a:r>
              <a:rPr lang="en-US"/>
              <a:t>Page 3</a:t>
            </a:r>
            <a:endParaRPr lang="en-US" dirty="0"/>
          </a:p>
        </p:txBody>
      </p:sp>
      <p:sp>
        <p:nvSpPr>
          <p:cNvPr id="7" name="Slide Number Placeholder 5"/>
          <p:cNvSpPr>
            <a:spLocks noGrp="1"/>
          </p:cNvSpPr>
          <p:nvPr>
            <p:ph type="sldNum" sz="quarter" idx="12"/>
          </p:nvPr>
        </p:nvSpPr>
        <p:spPr>
          <a:ln/>
        </p:spPr>
        <p:txBody>
          <a:bodyPr/>
          <a:lstStyle>
            <a:lvl1pPr>
              <a:defRPr/>
            </a:lvl1pPr>
          </a:lstStyle>
          <a:p>
            <a:pPr>
              <a:defRPr/>
            </a:pPr>
            <a:fld id="{D02BDA8D-EDAB-489D-B957-7BC06B575525}" type="slidenum">
              <a:rPr lang="en-US"/>
              <a:pPr>
                <a:defRPr/>
              </a:pPr>
              <a:t>‹#›</a:t>
            </a:fld>
            <a:endParaRPr lang="en-US" dirty="0"/>
          </a:p>
        </p:txBody>
      </p:sp>
    </p:spTree>
    <p:extLst>
      <p:ext uri="{BB962C8B-B14F-4D97-AF65-F5344CB8AC3E}">
        <p14:creationId xmlns:p14="http://schemas.microsoft.com/office/powerpoint/2010/main" val="2083146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7" y="6400802"/>
            <a:ext cx="4114800" cy="755650"/>
          </a:xfrm>
        </p:spPr>
        <p:txBody>
          <a:bodyPr anchor="b"/>
          <a:lstStyle>
            <a:lvl1pPr algn="l">
              <a:defRPr sz="1781" b="1"/>
            </a:lvl1pPr>
          </a:lstStyle>
          <a:p>
            <a:r>
              <a:rPr lang="en-US"/>
              <a:t>Click to edit Master title style</a:t>
            </a:r>
          </a:p>
        </p:txBody>
      </p:sp>
      <p:sp>
        <p:nvSpPr>
          <p:cNvPr id="3" name="Picture Placeholder 2"/>
          <p:cNvSpPr>
            <a:spLocks noGrp="1"/>
          </p:cNvSpPr>
          <p:nvPr>
            <p:ph type="pic" idx="1"/>
          </p:nvPr>
        </p:nvSpPr>
        <p:spPr>
          <a:xfrm>
            <a:off x="1344217" y="817033"/>
            <a:ext cx="4114800" cy="5486400"/>
          </a:xfrm>
        </p:spPr>
        <p:txBody>
          <a:bodyPr rtlCol="0">
            <a:normAutofit/>
          </a:bodyPr>
          <a:lstStyle>
            <a:lvl1pPr marL="0" indent="0">
              <a:buNone/>
              <a:defRPr sz="2906"/>
            </a:lvl1pPr>
            <a:lvl2pPr marL="415123" indent="0">
              <a:buNone/>
              <a:defRPr sz="2531"/>
            </a:lvl2pPr>
            <a:lvl3pPr marL="830246" indent="0">
              <a:buNone/>
              <a:defRPr sz="2156"/>
            </a:lvl3pPr>
            <a:lvl4pPr marL="1245370" indent="0">
              <a:buNone/>
              <a:defRPr sz="1781"/>
            </a:lvl4pPr>
            <a:lvl5pPr marL="1660493" indent="0">
              <a:buNone/>
              <a:defRPr sz="1781"/>
            </a:lvl5pPr>
            <a:lvl6pPr marL="2075617" indent="0">
              <a:buNone/>
              <a:defRPr sz="1781"/>
            </a:lvl6pPr>
            <a:lvl7pPr marL="2490740" indent="0">
              <a:buNone/>
              <a:defRPr sz="1781"/>
            </a:lvl7pPr>
            <a:lvl8pPr marL="2905863" indent="0">
              <a:buNone/>
              <a:defRPr sz="1781"/>
            </a:lvl8pPr>
            <a:lvl9pPr marL="3320987" indent="0">
              <a:buNone/>
              <a:defRPr sz="1781"/>
            </a:lvl9pPr>
          </a:lstStyle>
          <a:p>
            <a:pPr lvl="0"/>
            <a:endParaRPr lang="en-US" noProof="0" dirty="0"/>
          </a:p>
        </p:txBody>
      </p:sp>
      <p:sp>
        <p:nvSpPr>
          <p:cNvPr id="4" name="Text Placeholder 3"/>
          <p:cNvSpPr>
            <a:spLocks noGrp="1"/>
          </p:cNvSpPr>
          <p:nvPr>
            <p:ph type="body" sz="half" idx="2"/>
          </p:nvPr>
        </p:nvSpPr>
        <p:spPr>
          <a:xfrm>
            <a:off x="1344217" y="7156451"/>
            <a:ext cx="4114800" cy="1073150"/>
          </a:xfrm>
        </p:spPr>
        <p:txBody>
          <a:bodyPr/>
          <a:lstStyle>
            <a:lvl1pPr marL="0" indent="0">
              <a:buNone/>
              <a:defRPr sz="1313"/>
            </a:lvl1pPr>
            <a:lvl2pPr marL="415123" indent="0">
              <a:buNone/>
              <a:defRPr sz="1125"/>
            </a:lvl2pPr>
            <a:lvl3pPr marL="830246" indent="0">
              <a:buNone/>
              <a:defRPr sz="938"/>
            </a:lvl3pPr>
            <a:lvl4pPr marL="1245370" indent="0">
              <a:buNone/>
              <a:defRPr sz="844"/>
            </a:lvl4pPr>
            <a:lvl5pPr marL="1660493" indent="0">
              <a:buNone/>
              <a:defRPr sz="844"/>
            </a:lvl5pPr>
            <a:lvl6pPr marL="2075617" indent="0">
              <a:buNone/>
              <a:defRPr sz="844"/>
            </a:lvl6pPr>
            <a:lvl7pPr marL="2490740" indent="0">
              <a:buNone/>
              <a:defRPr sz="844"/>
            </a:lvl7pPr>
            <a:lvl8pPr marL="2905863" indent="0">
              <a:buNone/>
              <a:defRPr sz="844"/>
            </a:lvl8pPr>
            <a:lvl9pPr marL="3320987" indent="0">
              <a:buNone/>
              <a:defRPr sz="844"/>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1005CF13-59DC-4EEA-991E-60A545874EC9}" type="datetime1">
              <a:rPr lang="en-US" smtClean="0"/>
              <a:t>4/17/2025</a:t>
            </a:fld>
            <a:endParaRPr lang="en-US" dirty="0"/>
          </a:p>
        </p:txBody>
      </p:sp>
      <p:sp>
        <p:nvSpPr>
          <p:cNvPr id="6" name="Footer Placeholder 4"/>
          <p:cNvSpPr>
            <a:spLocks noGrp="1"/>
          </p:cNvSpPr>
          <p:nvPr>
            <p:ph type="ftr" sz="quarter" idx="11"/>
          </p:nvPr>
        </p:nvSpPr>
        <p:spPr>
          <a:ln/>
        </p:spPr>
        <p:txBody>
          <a:bodyPr/>
          <a:lstStyle>
            <a:lvl1pPr>
              <a:defRPr>
                <a:solidFill>
                  <a:schemeClr val="bg1"/>
                </a:solidFill>
              </a:defRPr>
            </a:lvl1pPr>
          </a:lstStyle>
          <a:p>
            <a:pPr>
              <a:defRPr/>
            </a:pPr>
            <a:r>
              <a:rPr lang="en-US"/>
              <a:t>Page 3</a:t>
            </a:r>
            <a:endParaRPr lang="en-US" dirty="0"/>
          </a:p>
        </p:txBody>
      </p:sp>
      <p:sp>
        <p:nvSpPr>
          <p:cNvPr id="7" name="Slide Number Placeholder 5"/>
          <p:cNvSpPr>
            <a:spLocks noGrp="1"/>
          </p:cNvSpPr>
          <p:nvPr>
            <p:ph type="sldNum" sz="quarter" idx="12"/>
          </p:nvPr>
        </p:nvSpPr>
        <p:spPr>
          <a:ln/>
        </p:spPr>
        <p:txBody>
          <a:bodyPr/>
          <a:lstStyle>
            <a:lvl1pPr>
              <a:defRPr/>
            </a:lvl1pPr>
          </a:lstStyle>
          <a:p>
            <a:pPr>
              <a:defRPr/>
            </a:pPr>
            <a:fld id="{665B4504-1C71-4C80-8CC1-0A9E63980947}" type="slidenum">
              <a:rPr lang="en-US"/>
              <a:pPr>
                <a:defRPr/>
              </a:pPr>
              <a:t>‹#›</a:t>
            </a:fld>
            <a:endParaRPr lang="en-US" dirty="0"/>
          </a:p>
        </p:txBody>
      </p:sp>
    </p:spTree>
    <p:extLst>
      <p:ext uri="{BB962C8B-B14F-4D97-AF65-F5344CB8AC3E}">
        <p14:creationId xmlns:p14="http://schemas.microsoft.com/office/powerpoint/2010/main" val="1367316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305" y="365881"/>
            <a:ext cx="6173391"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560" tIns="44280" rIns="88560" bIns="4428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42305" y="2133298"/>
            <a:ext cx="6173391" cy="6035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560" tIns="44280" rIns="88560" bIns="442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305" y="8475739"/>
            <a:ext cx="1601391" cy="486833"/>
          </a:xfrm>
          <a:prstGeom prst="rect">
            <a:avLst/>
          </a:prstGeom>
          <a:ln>
            <a:solidFill>
              <a:schemeClr val="bg2"/>
            </a:solidFill>
          </a:ln>
        </p:spPr>
        <p:txBody>
          <a:bodyPr vert="horz" lIns="88560" tIns="44280" rIns="88560" bIns="44280" rtlCol="0" anchor="ctr"/>
          <a:lstStyle>
            <a:lvl1pPr algn="l" defTabSz="830246" fontAlgn="auto">
              <a:spcBef>
                <a:spcPts val="0"/>
              </a:spcBef>
              <a:spcAft>
                <a:spcPts val="0"/>
              </a:spcAft>
              <a:defRPr sz="1125">
                <a:solidFill>
                  <a:schemeClr val="tx1">
                    <a:tint val="75000"/>
                  </a:schemeClr>
                </a:solidFill>
                <a:latin typeface="+mn-lt"/>
                <a:cs typeface="+mn-cs"/>
              </a:defRPr>
            </a:lvl1pPr>
          </a:lstStyle>
          <a:p>
            <a:pPr>
              <a:defRPr/>
            </a:pPr>
            <a:fld id="{1FFC299B-7543-47B6-98EC-9CFFC1EFEE08}" type="datetime1">
              <a:rPr lang="en-US" smtClean="0"/>
              <a:t>4/17/2025</a:t>
            </a:fld>
            <a:endParaRPr lang="en-US" dirty="0"/>
          </a:p>
        </p:txBody>
      </p:sp>
      <p:sp>
        <p:nvSpPr>
          <p:cNvPr id="5" name="Footer Placeholder 4"/>
          <p:cNvSpPr>
            <a:spLocks noGrp="1"/>
          </p:cNvSpPr>
          <p:nvPr>
            <p:ph type="ftr" sz="quarter" idx="3"/>
          </p:nvPr>
        </p:nvSpPr>
        <p:spPr>
          <a:xfrm>
            <a:off x="2342555" y="8475739"/>
            <a:ext cx="2172891" cy="486833"/>
          </a:xfrm>
          <a:prstGeom prst="rect">
            <a:avLst/>
          </a:prstGeom>
          <a:ln>
            <a:solidFill>
              <a:schemeClr val="bg2"/>
            </a:solidFill>
          </a:ln>
        </p:spPr>
        <p:txBody>
          <a:bodyPr vert="horz" lIns="88560" tIns="44280" rIns="88560" bIns="44280" rtlCol="0" anchor="ctr"/>
          <a:lstStyle>
            <a:lvl1pPr algn="ctr" defTabSz="830246" fontAlgn="auto">
              <a:spcBef>
                <a:spcPts val="0"/>
              </a:spcBef>
              <a:spcAft>
                <a:spcPts val="0"/>
              </a:spcAft>
              <a:defRPr sz="1125">
                <a:solidFill>
                  <a:schemeClr val="tx1">
                    <a:tint val="75000"/>
                  </a:schemeClr>
                </a:solidFill>
                <a:latin typeface="+mn-lt"/>
                <a:cs typeface="+mn-cs"/>
              </a:defRPr>
            </a:lvl1pPr>
          </a:lstStyle>
          <a:p>
            <a:pPr>
              <a:defRPr/>
            </a:pPr>
            <a:r>
              <a:rPr lang="en-US"/>
              <a:t>Page 3</a:t>
            </a:r>
            <a:endParaRPr lang="en-US" dirty="0"/>
          </a:p>
        </p:txBody>
      </p:sp>
      <p:sp>
        <p:nvSpPr>
          <p:cNvPr id="6" name="Slide Number Placeholder 5"/>
          <p:cNvSpPr>
            <a:spLocks noGrp="1"/>
          </p:cNvSpPr>
          <p:nvPr>
            <p:ph type="sldNum" sz="quarter" idx="4"/>
          </p:nvPr>
        </p:nvSpPr>
        <p:spPr>
          <a:xfrm>
            <a:off x="4914305" y="8475739"/>
            <a:ext cx="1601391" cy="486833"/>
          </a:xfrm>
          <a:prstGeom prst="rect">
            <a:avLst/>
          </a:prstGeom>
          <a:ln>
            <a:solidFill>
              <a:schemeClr val="bg2"/>
            </a:solidFill>
          </a:ln>
        </p:spPr>
        <p:txBody>
          <a:bodyPr vert="horz" lIns="88560" tIns="44280" rIns="88560" bIns="44280" rtlCol="0" anchor="ctr"/>
          <a:lstStyle>
            <a:lvl1pPr algn="r" defTabSz="830246" fontAlgn="auto">
              <a:spcBef>
                <a:spcPts val="0"/>
              </a:spcBef>
              <a:spcAft>
                <a:spcPts val="0"/>
              </a:spcAft>
              <a:defRPr sz="1125">
                <a:solidFill>
                  <a:schemeClr val="tx1">
                    <a:tint val="75000"/>
                  </a:schemeClr>
                </a:solidFill>
                <a:latin typeface="+mn-lt"/>
                <a:cs typeface="+mn-cs"/>
              </a:defRPr>
            </a:lvl1pPr>
          </a:lstStyle>
          <a:p>
            <a:pPr>
              <a:defRPr/>
            </a:pPr>
            <a:fld id="{EDF8343B-8A63-44EB-968D-8FC9BA00F577}" type="slidenum">
              <a:rPr lang="en-US"/>
              <a:pPr>
                <a:defRPr/>
              </a:pPr>
              <a:t>‹#›</a:t>
            </a:fld>
            <a:endParaRPr lang="en-US" dirty="0"/>
          </a:p>
        </p:txBody>
      </p:sp>
      <p:sp>
        <p:nvSpPr>
          <p:cNvPr id="10" name="Rectangle 9"/>
          <p:cNvSpPr/>
          <p:nvPr userDrawn="1"/>
        </p:nvSpPr>
        <p:spPr>
          <a:xfrm>
            <a:off x="0" y="8636000"/>
            <a:ext cx="6858000" cy="55940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88" dirty="0"/>
          </a:p>
        </p:txBody>
      </p:sp>
      <p:sp>
        <p:nvSpPr>
          <p:cNvPr id="11" name="Rectangle 10"/>
          <p:cNvSpPr/>
          <p:nvPr userDrawn="1"/>
        </p:nvSpPr>
        <p:spPr>
          <a:xfrm>
            <a:off x="0" y="8636000"/>
            <a:ext cx="6858000" cy="1708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88" dirty="0"/>
          </a:p>
        </p:txBody>
      </p:sp>
    </p:spTree>
    <p:extLst>
      <p:ext uri="{BB962C8B-B14F-4D97-AF65-F5344CB8AC3E}">
        <p14:creationId xmlns:p14="http://schemas.microsoft.com/office/powerpoint/2010/main" val="761378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828973" rtl="0" eaLnBrk="0" fontAlgn="base" hangingPunct="0">
        <a:spcBef>
          <a:spcPct val="0"/>
        </a:spcBef>
        <a:spcAft>
          <a:spcPct val="0"/>
        </a:spcAft>
        <a:defRPr sz="4031" kern="1200">
          <a:solidFill>
            <a:schemeClr val="tx1"/>
          </a:solidFill>
          <a:latin typeface="+mj-lt"/>
          <a:ea typeface="+mj-ea"/>
          <a:cs typeface="+mj-cs"/>
        </a:defRPr>
      </a:lvl1pPr>
      <a:lvl2pPr algn="ctr" defTabSz="828973" rtl="0" eaLnBrk="0" fontAlgn="base" hangingPunct="0">
        <a:spcBef>
          <a:spcPct val="0"/>
        </a:spcBef>
        <a:spcAft>
          <a:spcPct val="0"/>
        </a:spcAft>
        <a:defRPr sz="4031">
          <a:solidFill>
            <a:schemeClr val="tx1"/>
          </a:solidFill>
          <a:latin typeface="Century Gothic" pitchFamily="34" charset="0"/>
        </a:defRPr>
      </a:lvl2pPr>
      <a:lvl3pPr algn="ctr" defTabSz="828973" rtl="0" eaLnBrk="0" fontAlgn="base" hangingPunct="0">
        <a:spcBef>
          <a:spcPct val="0"/>
        </a:spcBef>
        <a:spcAft>
          <a:spcPct val="0"/>
        </a:spcAft>
        <a:defRPr sz="4031">
          <a:solidFill>
            <a:schemeClr val="tx1"/>
          </a:solidFill>
          <a:latin typeface="Century Gothic" pitchFamily="34" charset="0"/>
        </a:defRPr>
      </a:lvl3pPr>
      <a:lvl4pPr algn="ctr" defTabSz="828973" rtl="0" eaLnBrk="0" fontAlgn="base" hangingPunct="0">
        <a:spcBef>
          <a:spcPct val="0"/>
        </a:spcBef>
        <a:spcAft>
          <a:spcPct val="0"/>
        </a:spcAft>
        <a:defRPr sz="4031">
          <a:solidFill>
            <a:schemeClr val="tx1"/>
          </a:solidFill>
          <a:latin typeface="Century Gothic" pitchFamily="34" charset="0"/>
        </a:defRPr>
      </a:lvl4pPr>
      <a:lvl5pPr algn="ctr" defTabSz="828973" rtl="0" eaLnBrk="0" fontAlgn="base" hangingPunct="0">
        <a:spcBef>
          <a:spcPct val="0"/>
        </a:spcBef>
        <a:spcAft>
          <a:spcPct val="0"/>
        </a:spcAft>
        <a:defRPr sz="4031">
          <a:solidFill>
            <a:schemeClr val="tx1"/>
          </a:solidFill>
          <a:latin typeface="Century Gothic" pitchFamily="34" charset="0"/>
        </a:defRPr>
      </a:lvl5pPr>
      <a:lvl6pPr marL="428625" algn="ctr" defTabSz="828973" rtl="0" fontAlgn="base">
        <a:spcBef>
          <a:spcPct val="0"/>
        </a:spcBef>
        <a:spcAft>
          <a:spcPct val="0"/>
        </a:spcAft>
        <a:defRPr sz="4031">
          <a:solidFill>
            <a:schemeClr val="tx1"/>
          </a:solidFill>
          <a:latin typeface="Century Gothic" pitchFamily="34" charset="0"/>
        </a:defRPr>
      </a:lvl6pPr>
      <a:lvl7pPr marL="857250" algn="ctr" defTabSz="828973" rtl="0" fontAlgn="base">
        <a:spcBef>
          <a:spcPct val="0"/>
        </a:spcBef>
        <a:spcAft>
          <a:spcPct val="0"/>
        </a:spcAft>
        <a:defRPr sz="4031">
          <a:solidFill>
            <a:schemeClr val="tx1"/>
          </a:solidFill>
          <a:latin typeface="Century Gothic" pitchFamily="34" charset="0"/>
        </a:defRPr>
      </a:lvl7pPr>
      <a:lvl8pPr marL="1285875" algn="ctr" defTabSz="828973" rtl="0" fontAlgn="base">
        <a:spcBef>
          <a:spcPct val="0"/>
        </a:spcBef>
        <a:spcAft>
          <a:spcPct val="0"/>
        </a:spcAft>
        <a:defRPr sz="4031">
          <a:solidFill>
            <a:schemeClr val="tx1"/>
          </a:solidFill>
          <a:latin typeface="Century Gothic" pitchFamily="34" charset="0"/>
        </a:defRPr>
      </a:lvl8pPr>
      <a:lvl9pPr marL="1714500" algn="ctr" defTabSz="828973" rtl="0" fontAlgn="base">
        <a:spcBef>
          <a:spcPct val="0"/>
        </a:spcBef>
        <a:spcAft>
          <a:spcPct val="0"/>
        </a:spcAft>
        <a:defRPr sz="4031">
          <a:solidFill>
            <a:schemeClr val="tx1"/>
          </a:solidFill>
          <a:latin typeface="Century Gothic" pitchFamily="34" charset="0"/>
        </a:defRPr>
      </a:lvl9pPr>
    </p:titleStyle>
    <p:bodyStyle>
      <a:lvl1pPr marL="311051" indent="-311051" algn="l" defTabSz="828973" rtl="0" eaLnBrk="0" fontAlgn="base" hangingPunct="0">
        <a:spcBef>
          <a:spcPct val="20000"/>
        </a:spcBef>
        <a:spcAft>
          <a:spcPct val="0"/>
        </a:spcAft>
        <a:buFont typeface="Arial" charset="0"/>
        <a:buChar char="•"/>
        <a:defRPr sz="2906" kern="1200">
          <a:solidFill>
            <a:schemeClr val="tx1"/>
          </a:solidFill>
          <a:latin typeface="+mn-lt"/>
          <a:ea typeface="+mn-ea"/>
          <a:cs typeface="+mn-cs"/>
        </a:defRPr>
      </a:lvl1pPr>
      <a:lvl2pPr marL="674192" indent="-258961" algn="l" defTabSz="828973" rtl="0" eaLnBrk="0" fontAlgn="base" hangingPunct="0">
        <a:spcBef>
          <a:spcPct val="20000"/>
        </a:spcBef>
        <a:spcAft>
          <a:spcPct val="0"/>
        </a:spcAft>
        <a:buFont typeface="Arial" charset="0"/>
        <a:buChar char="–"/>
        <a:defRPr sz="2531" kern="1200">
          <a:solidFill>
            <a:schemeClr val="tx1"/>
          </a:solidFill>
          <a:latin typeface="+mn-lt"/>
          <a:ea typeface="+mn-ea"/>
          <a:cs typeface="+mn-cs"/>
        </a:defRPr>
      </a:lvl2pPr>
      <a:lvl3pPr marL="1037333" indent="-206872" algn="l" defTabSz="828973" rtl="0" eaLnBrk="0" fontAlgn="base" hangingPunct="0">
        <a:spcBef>
          <a:spcPct val="20000"/>
        </a:spcBef>
        <a:spcAft>
          <a:spcPct val="0"/>
        </a:spcAft>
        <a:buFont typeface="Arial" charset="0"/>
        <a:buChar char="•"/>
        <a:defRPr sz="2156" kern="1200">
          <a:solidFill>
            <a:schemeClr val="tx1"/>
          </a:solidFill>
          <a:latin typeface="+mn-lt"/>
          <a:ea typeface="+mn-ea"/>
          <a:cs typeface="+mn-cs"/>
        </a:defRPr>
      </a:lvl3pPr>
      <a:lvl4pPr marL="1452563" indent="-206872" algn="l" defTabSz="828973" rtl="0" eaLnBrk="0" fontAlgn="base" hangingPunct="0">
        <a:spcBef>
          <a:spcPct val="20000"/>
        </a:spcBef>
        <a:spcAft>
          <a:spcPct val="0"/>
        </a:spcAft>
        <a:buFont typeface="Arial" charset="0"/>
        <a:buChar char="–"/>
        <a:defRPr sz="1781" kern="1200">
          <a:solidFill>
            <a:schemeClr val="tx1"/>
          </a:solidFill>
          <a:latin typeface="+mn-lt"/>
          <a:ea typeface="+mn-ea"/>
          <a:cs typeface="+mn-cs"/>
        </a:defRPr>
      </a:lvl4pPr>
      <a:lvl5pPr marL="1867793" indent="-206872" algn="l" defTabSz="828973" rtl="0" eaLnBrk="0" fontAlgn="base" hangingPunct="0">
        <a:spcBef>
          <a:spcPct val="20000"/>
        </a:spcBef>
        <a:spcAft>
          <a:spcPct val="0"/>
        </a:spcAft>
        <a:buFont typeface="Arial" charset="0"/>
        <a:buChar char="»"/>
        <a:defRPr sz="1781" kern="1200">
          <a:solidFill>
            <a:schemeClr val="tx1"/>
          </a:solidFill>
          <a:latin typeface="+mn-lt"/>
          <a:ea typeface="+mn-ea"/>
          <a:cs typeface="+mn-cs"/>
        </a:defRPr>
      </a:lvl5pPr>
      <a:lvl6pPr marL="2283178" indent="-207562" algn="l" defTabSz="830246" rtl="0" eaLnBrk="1" latinLnBrk="0" hangingPunct="1">
        <a:spcBef>
          <a:spcPct val="20000"/>
        </a:spcBef>
        <a:buFont typeface="Arial" pitchFamily="34" charset="0"/>
        <a:buChar char="•"/>
        <a:defRPr sz="1781" kern="1200">
          <a:solidFill>
            <a:schemeClr val="tx1"/>
          </a:solidFill>
          <a:latin typeface="+mn-lt"/>
          <a:ea typeface="+mn-ea"/>
          <a:cs typeface="+mn-cs"/>
        </a:defRPr>
      </a:lvl6pPr>
      <a:lvl7pPr marL="2698301" indent="-207562" algn="l" defTabSz="830246" rtl="0" eaLnBrk="1" latinLnBrk="0" hangingPunct="1">
        <a:spcBef>
          <a:spcPct val="20000"/>
        </a:spcBef>
        <a:buFont typeface="Arial" pitchFamily="34" charset="0"/>
        <a:buChar char="•"/>
        <a:defRPr sz="1781" kern="1200">
          <a:solidFill>
            <a:schemeClr val="tx1"/>
          </a:solidFill>
          <a:latin typeface="+mn-lt"/>
          <a:ea typeface="+mn-ea"/>
          <a:cs typeface="+mn-cs"/>
        </a:defRPr>
      </a:lvl7pPr>
      <a:lvl8pPr marL="3113425" indent="-207562" algn="l" defTabSz="830246" rtl="0" eaLnBrk="1" latinLnBrk="0" hangingPunct="1">
        <a:spcBef>
          <a:spcPct val="20000"/>
        </a:spcBef>
        <a:buFont typeface="Arial" pitchFamily="34" charset="0"/>
        <a:buChar char="•"/>
        <a:defRPr sz="1781" kern="1200">
          <a:solidFill>
            <a:schemeClr val="tx1"/>
          </a:solidFill>
          <a:latin typeface="+mn-lt"/>
          <a:ea typeface="+mn-ea"/>
          <a:cs typeface="+mn-cs"/>
        </a:defRPr>
      </a:lvl8pPr>
      <a:lvl9pPr marL="3528548" indent="-207562" algn="l" defTabSz="830246" rtl="0" eaLnBrk="1" latinLnBrk="0" hangingPunct="1">
        <a:spcBef>
          <a:spcPct val="20000"/>
        </a:spcBef>
        <a:buFont typeface="Arial" pitchFamily="34" charset="0"/>
        <a:buChar char="•"/>
        <a:defRPr sz="1781" kern="1200">
          <a:solidFill>
            <a:schemeClr val="tx1"/>
          </a:solidFill>
          <a:latin typeface="+mn-lt"/>
          <a:ea typeface="+mn-ea"/>
          <a:cs typeface="+mn-cs"/>
        </a:defRPr>
      </a:lvl9pPr>
    </p:bodyStyle>
    <p:otherStyle>
      <a:defPPr>
        <a:defRPr lang="en-US"/>
      </a:defPPr>
      <a:lvl1pPr marL="0" algn="l" defTabSz="830246" rtl="0" eaLnBrk="1" latinLnBrk="0" hangingPunct="1">
        <a:defRPr sz="1594" kern="1200">
          <a:solidFill>
            <a:schemeClr val="tx1"/>
          </a:solidFill>
          <a:latin typeface="+mn-lt"/>
          <a:ea typeface="+mn-ea"/>
          <a:cs typeface="+mn-cs"/>
        </a:defRPr>
      </a:lvl1pPr>
      <a:lvl2pPr marL="415123" algn="l" defTabSz="830246" rtl="0" eaLnBrk="1" latinLnBrk="0" hangingPunct="1">
        <a:defRPr sz="1594" kern="1200">
          <a:solidFill>
            <a:schemeClr val="tx1"/>
          </a:solidFill>
          <a:latin typeface="+mn-lt"/>
          <a:ea typeface="+mn-ea"/>
          <a:cs typeface="+mn-cs"/>
        </a:defRPr>
      </a:lvl2pPr>
      <a:lvl3pPr marL="830246" algn="l" defTabSz="830246" rtl="0" eaLnBrk="1" latinLnBrk="0" hangingPunct="1">
        <a:defRPr sz="1594" kern="1200">
          <a:solidFill>
            <a:schemeClr val="tx1"/>
          </a:solidFill>
          <a:latin typeface="+mn-lt"/>
          <a:ea typeface="+mn-ea"/>
          <a:cs typeface="+mn-cs"/>
        </a:defRPr>
      </a:lvl3pPr>
      <a:lvl4pPr marL="1245370" algn="l" defTabSz="830246" rtl="0" eaLnBrk="1" latinLnBrk="0" hangingPunct="1">
        <a:defRPr sz="1594" kern="1200">
          <a:solidFill>
            <a:schemeClr val="tx1"/>
          </a:solidFill>
          <a:latin typeface="+mn-lt"/>
          <a:ea typeface="+mn-ea"/>
          <a:cs typeface="+mn-cs"/>
        </a:defRPr>
      </a:lvl4pPr>
      <a:lvl5pPr marL="1660493" algn="l" defTabSz="830246" rtl="0" eaLnBrk="1" latinLnBrk="0" hangingPunct="1">
        <a:defRPr sz="1594" kern="1200">
          <a:solidFill>
            <a:schemeClr val="tx1"/>
          </a:solidFill>
          <a:latin typeface="+mn-lt"/>
          <a:ea typeface="+mn-ea"/>
          <a:cs typeface="+mn-cs"/>
        </a:defRPr>
      </a:lvl5pPr>
      <a:lvl6pPr marL="2075617" algn="l" defTabSz="830246" rtl="0" eaLnBrk="1" latinLnBrk="0" hangingPunct="1">
        <a:defRPr sz="1594" kern="1200">
          <a:solidFill>
            <a:schemeClr val="tx1"/>
          </a:solidFill>
          <a:latin typeface="+mn-lt"/>
          <a:ea typeface="+mn-ea"/>
          <a:cs typeface="+mn-cs"/>
        </a:defRPr>
      </a:lvl6pPr>
      <a:lvl7pPr marL="2490740" algn="l" defTabSz="830246" rtl="0" eaLnBrk="1" latinLnBrk="0" hangingPunct="1">
        <a:defRPr sz="1594" kern="1200">
          <a:solidFill>
            <a:schemeClr val="tx1"/>
          </a:solidFill>
          <a:latin typeface="+mn-lt"/>
          <a:ea typeface="+mn-ea"/>
          <a:cs typeface="+mn-cs"/>
        </a:defRPr>
      </a:lvl7pPr>
      <a:lvl8pPr marL="2905863" algn="l" defTabSz="830246" rtl="0" eaLnBrk="1" latinLnBrk="0" hangingPunct="1">
        <a:defRPr sz="1594" kern="1200">
          <a:solidFill>
            <a:schemeClr val="tx1"/>
          </a:solidFill>
          <a:latin typeface="+mn-lt"/>
          <a:ea typeface="+mn-ea"/>
          <a:cs typeface="+mn-cs"/>
        </a:defRPr>
      </a:lvl8pPr>
      <a:lvl9pPr marL="3320987" algn="l" defTabSz="830246" rtl="0" eaLnBrk="1" latinLnBrk="0" hangingPunct="1">
        <a:defRPr sz="15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guardianlife.com/" TargetMode="External"/><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454"/>
            <a:ext cx="6858000" cy="72866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83025" tIns="41513" rIns="83025" bIns="41513" anchor="ctr"/>
          <a:lstStyle/>
          <a:p>
            <a:pPr algn="ctr" defTabSz="830246">
              <a:defRPr/>
            </a:pPr>
            <a:endParaRPr lang="en-US" sz="2625" b="1" dirty="0">
              <a:solidFill>
                <a:srgbClr val="FFFFFF"/>
              </a:solidFill>
              <a:latin typeface="Arial"/>
            </a:endParaRPr>
          </a:p>
          <a:p>
            <a:pPr algn="ctr" defTabSz="830246">
              <a:defRPr/>
            </a:pPr>
            <a:endParaRPr lang="en-US" sz="2625" b="1" dirty="0">
              <a:solidFill>
                <a:srgbClr val="FFFFFF"/>
              </a:solidFill>
              <a:latin typeface="Arial"/>
            </a:endParaRPr>
          </a:p>
          <a:p>
            <a:pPr algn="ctr" defTabSz="830246">
              <a:defRPr/>
            </a:pPr>
            <a:endParaRPr lang="en-US" sz="2625" b="1" dirty="0">
              <a:solidFill>
                <a:srgbClr val="FFFFFF"/>
              </a:solidFill>
              <a:latin typeface="Arial"/>
            </a:endParaRPr>
          </a:p>
          <a:p>
            <a:pPr algn="ctr" defTabSz="830246">
              <a:defRPr/>
            </a:pPr>
            <a:endParaRPr lang="en-US" sz="2625" b="1" dirty="0">
              <a:solidFill>
                <a:srgbClr val="FFFFFF"/>
              </a:solidFill>
              <a:latin typeface="Arial"/>
            </a:endParaRPr>
          </a:p>
          <a:p>
            <a:pPr algn="ctr" defTabSz="830246">
              <a:defRPr/>
            </a:pPr>
            <a:endParaRPr lang="en-US" sz="2625" b="1" dirty="0">
              <a:solidFill>
                <a:srgbClr val="FFFFFF"/>
              </a:solidFill>
              <a:latin typeface="Arial"/>
            </a:endParaRPr>
          </a:p>
          <a:p>
            <a:pPr algn="ctr" defTabSz="830246">
              <a:defRPr/>
            </a:pPr>
            <a:endParaRPr lang="en-US" sz="2625" b="1" dirty="0">
              <a:solidFill>
                <a:srgbClr val="FFFFFF"/>
              </a:solidFill>
              <a:latin typeface="Arial"/>
            </a:endParaRPr>
          </a:p>
          <a:p>
            <a:pPr algn="ctr" defTabSz="830246">
              <a:defRPr/>
            </a:pPr>
            <a:endParaRPr lang="en-US" sz="2625" b="1" dirty="0">
              <a:solidFill>
                <a:srgbClr val="FFFFFF"/>
              </a:solidFill>
              <a:latin typeface="Arial"/>
            </a:endParaRPr>
          </a:p>
          <a:p>
            <a:pPr algn="ctr" defTabSz="830246">
              <a:defRPr/>
            </a:pPr>
            <a:endParaRPr lang="en-US" sz="2625" b="1" dirty="0">
              <a:solidFill>
                <a:srgbClr val="FFFFFF"/>
              </a:solidFill>
              <a:latin typeface="Arial"/>
            </a:endParaRPr>
          </a:p>
          <a:p>
            <a:pPr algn="ctr" defTabSz="830246">
              <a:defRPr/>
            </a:pPr>
            <a:r>
              <a:rPr lang="en-US" sz="2625" b="1" dirty="0">
                <a:solidFill>
                  <a:srgbClr val="FFFFFF"/>
                </a:solidFill>
                <a:latin typeface="Arial"/>
              </a:rPr>
              <a:t>YOUR BENEFITS GUIDE</a:t>
            </a:r>
          </a:p>
          <a:p>
            <a:pPr algn="ctr" defTabSz="830246">
              <a:defRPr/>
            </a:pPr>
            <a:r>
              <a:rPr lang="en-US" sz="2625" b="1" dirty="0">
                <a:solidFill>
                  <a:srgbClr val="FFFFFF"/>
                </a:solidFill>
                <a:latin typeface="Arial"/>
              </a:rPr>
              <a:t>2025 – 2026 PLAN YEAR</a:t>
            </a:r>
          </a:p>
        </p:txBody>
      </p:sp>
      <p:sp>
        <p:nvSpPr>
          <p:cNvPr id="14" name="Rectangle 13"/>
          <p:cNvSpPr/>
          <p:nvPr/>
        </p:nvSpPr>
        <p:spPr>
          <a:xfrm>
            <a:off x="0" y="6643688"/>
            <a:ext cx="6858000" cy="8780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8973" fontAlgn="base">
              <a:spcBef>
                <a:spcPct val="0"/>
              </a:spcBef>
              <a:spcAft>
                <a:spcPct val="0"/>
              </a:spcAft>
              <a:defRPr/>
            </a:pPr>
            <a:endParaRPr lang="en-US" sz="1594" dirty="0">
              <a:solidFill>
                <a:srgbClr val="FFFFFF"/>
              </a:solidFill>
              <a:latin typeface="Arial"/>
            </a:endParaRPr>
          </a:p>
        </p:txBody>
      </p:sp>
      <p:sp>
        <p:nvSpPr>
          <p:cNvPr id="18" name="Rectangle 17"/>
          <p:cNvSpPr/>
          <p:nvPr/>
        </p:nvSpPr>
        <p:spPr>
          <a:xfrm>
            <a:off x="0" y="6508255"/>
            <a:ext cx="6858000" cy="1681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8973" fontAlgn="base">
              <a:spcBef>
                <a:spcPct val="0"/>
              </a:spcBef>
              <a:spcAft>
                <a:spcPct val="0"/>
              </a:spcAft>
              <a:defRPr/>
            </a:pPr>
            <a:endParaRPr lang="en-US" sz="1594" dirty="0">
              <a:solidFill>
                <a:srgbClr val="FFFFFF"/>
              </a:solidFill>
              <a:latin typeface="Arial"/>
            </a:endParaRPr>
          </a:p>
        </p:txBody>
      </p:sp>
      <p:sp>
        <p:nvSpPr>
          <p:cNvPr id="3" name="Rectangle 2"/>
          <p:cNvSpPr>
            <a:spLocks noChangeArrowheads="1"/>
          </p:cNvSpPr>
          <p:nvPr/>
        </p:nvSpPr>
        <p:spPr bwMode="auto">
          <a:xfrm>
            <a:off x="1" y="-94505"/>
            <a:ext cx="173189" cy="33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5725" tIns="42863" rIns="85725" bIns="42863" numCol="1" anchor="ctr" anchorCtr="0" compatLnSpc="1">
            <a:prstTxWarp prst="textNoShape">
              <a:avLst/>
            </a:prstTxWarp>
            <a:spAutoFit/>
          </a:bodyPr>
          <a:lstStyle/>
          <a:p>
            <a:pPr defTabSz="828973" fontAlgn="base">
              <a:spcBef>
                <a:spcPct val="0"/>
              </a:spcBef>
              <a:spcAft>
                <a:spcPct val="0"/>
              </a:spcAft>
            </a:pPr>
            <a:endParaRPr lang="en-US" sz="1594" dirty="0">
              <a:solidFill>
                <a:srgbClr val="000000"/>
              </a:solidFill>
              <a:latin typeface="Century Gothic" pitchFamily="34" charset="0"/>
              <a:cs typeface="Arial" charset="0"/>
            </a:endParaRPr>
          </a:p>
        </p:txBody>
      </p:sp>
      <p:sp>
        <p:nvSpPr>
          <p:cNvPr id="8" name="Rectangle 7"/>
          <p:cNvSpPr/>
          <p:nvPr/>
        </p:nvSpPr>
        <p:spPr>
          <a:xfrm>
            <a:off x="-2" y="6929438"/>
            <a:ext cx="6858000" cy="2214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8973" fontAlgn="base">
              <a:spcBef>
                <a:spcPct val="0"/>
              </a:spcBef>
              <a:spcAft>
                <a:spcPct val="0"/>
              </a:spcAft>
              <a:defRPr/>
            </a:pPr>
            <a:endParaRPr lang="en-US" sz="1688" b="1" dirty="0">
              <a:solidFill>
                <a:srgbClr val="000000"/>
              </a:solidFill>
              <a:latin typeface="Arial"/>
            </a:endParaRPr>
          </a:p>
          <a:p>
            <a:pPr algn="ctr" defTabSz="828973" fontAlgn="base">
              <a:spcBef>
                <a:spcPct val="0"/>
              </a:spcBef>
              <a:spcAft>
                <a:spcPct val="0"/>
              </a:spcAft>
              <a:defRPr/>
            </a:pPr>
            <a:endParaRPr lang="en-US" sz="1688" b="1" dirty="0">
              <a:solidFill>
                <a:srgbClr val="000000"/>
              </a:solidFill>
              <a:latin typeface="Arial"/>
            </a:endParaRPr>
          </a:p>
          <a:p>
            <a:pPr algn="ctr" defTabSz="828973" fontAlgn="base">
              <a:spcBef>
                <a:spcPct val="0"/>
              </a:spcBef>
              <a:spcAft>
                <a:spcPct val="0"/>
              </a:spcAft>
              <a:defRPr/>
            </a:pPr>
            <a:r>
              <a:rPr lang="en-US" sz="1688" b="1" dirty="0">
                <a:solidFill>
                  <a:srgbClr val="000000"/>
                </a:solidFill>
                <a:latin typeface="Arial"/>
              </a:rPr>
              <a:t>     </a:t>
            </a:r>
          </a:p>
        </p:txBody>
      </p:sp>
      <p:pic>
        <p:nvPicPr>
          <p:cNvPr id="9" name="Picture 8" descr="Text, logo, company name&#10;&#10;Description automatically generated">
            <a:extLst>
              <a:ext uri="{FF2B5EF4-FFF2-40B4-BE49-F238E27FC236}">
                <a16:creationId xmlns:a16="http://schemas.microsoft.com/office/drawing/2014/main" id="{E801E2D0-BB15-4F53-B951-926957F97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236" y="6789496"/>
            <a:ext cx="4185523" cy="2354504"/>
          </a:xfrm>
          <a:prstGeom prst="rect">
            <a:avLst/>
          </a:prstGeom>
        </p:spPr>
      </p:pic>
      <p:pic>
        <p:nvPicPr>
          <p:cNvPr id="2052" name="Picture 4" descr="What Is Included in an Employee Benefit Package? | KBI Benefits">
            <a:extLst>
              <a:ext uri="{FF2B5EF4-FFF2-40B4-BE49-F238E27FC236}">
                <a16:creationId xmlns:a16="http://schemas.microsoft.com/office/drawing/2014/main" id="{ACC2F3A9-0558-CA43-0070-5A537A1B0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829" y="1200513"/>
            <a:ext cx="4302335" cy="2870464"/>
          </a:xfrm>
          <a:prstGeom prst="rect">
            <a:avLst/>
          </a:prstGeom>
          <a:ln w="88900" cap="sq" cmpd="thickThin">
            <a:solidFill>
              <a:schemeClr val="bg1">
                <a:lumMod val="9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184613"/>
            <a:ext cx="6858000" cy="352084"/>
          </a:xfrm>
          <a:prstGeom prst="rect">
            <a:avLst/>
          </a:prstGeom>
          <a:solidFill>
            <a:schemeClr val="accent2">
              <a:lumMod val="40000"/>
              <a:lumOff val="60000"/>
            </a:schemeClr>
          </a:solidFill>
        </p:spPr>
        <p:txBody>
          <a:bodyPr>
            <a:spAutoFit/>
          </a:bodyPr>
          <a:lstStyle/>
          <a:p>
            <a:pPr defTabSz="828973" fontAlgn="base">
              <a:spcBef>
                <a:spcPct val="0"/>
              </a:spcBef>
              <a:spcAft>
                <a:spcPct val="0"/>
              </a:spcAft>
              <a:defRPr/>
            </a:pPr>
            <a:r>
              <a:rPr lang="en-US" sz="1688" b="1" dirty="0">
                <a:solidFill>
                  <a:srgbClr val="132647"/>
                </a:solidFill>
                <a:latin typeface="Century Gothic" pitchFamily="34" charset="0"/>
                <a:cs typeface="Arial" charset="0"/>
              </a:rPr>
              <a:t>    LIFE AND AD&amp;D INSURANCE COVERAGE</a:t>
            </a:r>
          </a:p>
        </p:txBody>
      </p:sp>
      <p:sp>
        <p:nvSpPr>
          <p:cNvPr id="17" name="TextBox 16"/>
          <p:cNvSpPr txBox="1"/>
          <p:nvPr/>
        </p:nvSpPr>
        <p:spPr>
          <a:xfrm>
            <a:off x="0" y="3840045"/>
            <a:ext cx="6858000" cy="352084"/>
          </a:xfrm>
          <a:prstGeom prst="rect">
            <a:avLst/>
          </a:prstGeom>
          <a:solidFill>
            <a:schemeClr val="accent2">
              <a:lumMod val="40000"/>
              <a:lumOff val="60000"/>
            </a:schemeClr>
          </a:solidFill>
        </p:spPr>
        <p:txBody>
          <a:bodyPr>
            <a:spAutoFit/>
          </a:bodyPr>
          <a:lstStyle/>
          <a:p>
            <a:pPr defTabSz="828973" fontAlgn="base">
              <a:spcBef>
                <a:spcPct val="0"/>
              </a:spcBef>
              <a:spcAft>
                <a:spcPct val="0"/>
              </a:spcAft>
              <a:defRPr/>
            </a:pPr>
            <a:r>
              <a:rPr lang="en-US" sz="1688" b="1" dirty="0">
                <a:solidFill>
                  <a:srgbClr val="132647"/>
                </a:solidFill>
                <a:latin typeface="Century Gothic" pitchFamily="34" charset="0"/>
                <a:cs typeface="Arial" charset="0"/>
              </a:rPr>
              <a:t>    SHORT TERM DISABILITY</a:t>
            </a:r>
          </a:p>
        </p:txBody>
      </p:sp>
      <p:sp>
        <p:nvSpPr>
          <p:cNvPr id="2" name="AutoShape 2" descr="Image result for metlife"/>
          <p:cNvSpPr>
            <a:spLocks noChangeAspect="1" noChangeArrowheads="1"/>
          </p:cNvSpPr>
          <p:nvPr/>
        </p:nvSpPr>
        <p:spPr bwMode="auto">
          <a:xfrm>
            <a:off x="145852" y="-63996"/>
            <a:ext cx="285750"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5725" tIns="42863" rIns="85725" bIns="42863" numCol="1" anchor="t" anchorCtr="0" compatLnSpc="1">
            <a:prstTxWarp prst="textNoShape">
              <a:avLst/>
            </a:prstTxWarp>
          </a:bodyPr>
          <a:lstStyle/>
          <a:p>
            <a:pPr defTabSz="828973" fontAlgn="base">
              <a:spcBef>
                <a:spcPct val="0"/>
              </a:spcBef>
              <a:spcAft>
                <a:spcPct val="0"/>
              </a:spcAft>
            </a:pPr>
            <a:endParaRPr lang="en-US" sz="1594">
              <a:solidFill>
                <a:srgbClr val="000000"/>
              </a:solidFill>
              <a:latin typeface="Century Gothic" pitchFamily="34" charset="0"/>
              <a:cs typeface="Arial" charset="0"/>
            </a:endParaRPr>
          </a:p>
        </p:txBody>
      </p:sp>
      <p:sp>
        <p:nvSpPr>
          <p:cNvPr id="3" name="AutoShape 4" descr="Image result for metlife"/>
          <p:cNvSpPr>
            <a:spLocks noChangeAspect="1" noChangeArrowheads="1"/>
          </p:cNvSpPr>
          <p:nvPr/>
        </p:nvSpPr>
        <p:spPr bwMode="auto">
          <a:xfrm>
            <a:off x="288727" y="78879"/>
            <a:ext cx="285750"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5725" tIns="42863" rIns="85725" bIns="42863" numCol="1" anchor="t" anchorCtr="0" compatLnSpc="1">
            <a:prstTxWarp prst="textNoShape">
              <a:avLst/>
            </a:prstTxWarp>
          </a:bodyPr>
          <a:lstStyle/>
          <a:p>
            <a:pPr defTabSz="828973" fontAlgn="base">
              <a:spcBef>
                <a:spcPct val="0"/>
              </a:spcBef>
              <a:spcAft>
                <a:spcPct val="0"/>
              </a:spcAft>
            </a:pPr>
            <a:endParaRPr lang="en-US" sz="1594">
              <a:solidFill>
                <a:srgbClr val="000000"/>
              </a:solidFill>
              <a:latin typeface="Century Gothic" pitchFamily="34" charset="0"/>
              <a:cs typeface="Arial" charset="0"/>
            </a:endParaRPr>
          </a:p>
        </p:txBody>
      </p:sp>
      <p:sp>
        <p:nvSpPr>
          <p:cNvPr id="4" name="AutoShape 6" descr="Image result for metlife"/>
          <p:cNvSpPr>
            <a:spLocks noChangeAspect="1" noChangeArrowheads="1"/>
          </p:cNvSpPr>
          <p:nvPr/>
        </p:nvSpPr>
        <p:spPr bwMode="auto">
          <a:xfrm>
            <a:off x="431602" y="221754"/>
            <a:ext cx="285750"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5725" tIns="42863" rIns="85725" bIns="42863" numCol="1" anchor="t" anchorCtr="0" compatLnSpc="1">
            <a:prstTxWarp prst="textNoShape">
              <a:avLst/>
            </a:prstTxWarp>
          </a:bodyPr>
          <a:lstStyle/>
          <a:p>
            <a:pPr defTabSz="828973" fontAlgn="base">
              <a:spcBef>
                <a:spcPct val="0"/>
              </a:spcBef>
              <a:spcAft>
                <a:spcPct val="0"/>
              </a:spcAft>
            </a:pPr>
            <a:endParaRPr lang="en-US" sz="1594">
              <a:solidFill>
                <a:srgbClr val="000000"/>
              </a:solidFill>
              <a:latin typeface="Century Gothic" pitchFamily="34" charset="0"/>
              <a:cs typeface="Arial" charset="0"/>
            </a:endParaRPr>
          </a:p>
        </p:txBody>
      </p:sp>
      <p:graphicFrame>
        <p:nvGraphicFramePr>
          <p:cNvPr id="5" name="Table 4">
            <a:extLst>
              <a:ext uri="{FF2B5EF4-FFF2-40B4-BE49-F238E27FC236}">
                <a16:creationId xmlns:a16="http://schemas.microsoft.com/office/drawing/2014/main" id="{EFF0BEAF-E8C0-4F12-9159-8C4995DA5F09}"/>
              </a:ext>
            </a:extLst>
          </p:cNvPr>
          <p:cNvGraphicFramePr>
            <a:graphicFrameLocks noGrp="1"/>
          </p:cNvGraphicFramePr>
          <p:nvPr>
            <p:extLst>
              <p:ext uri="{D42A27DB-BD31-4B8C-83A1-F6EECF244321}">
                <p14:modId xmlns:p14="http://schemas.microsoft.com/office/powerpoint/2010/main" val="4173737997"/>
              </p:ext>
            </p:extLst>
          </p:nvPr>
        </p:nvGraphicFramePr>
        <p:xfrm>
          <a:off x="431602" y="6726395"/>
          <a:ext cx="5958295" cy="1735057"/>
        </p:xfrm>
        <a:graphic>
          <a:graphicData uri="http://schemas.openxmlformats.org/drawingml/2006/table">
            <a:tbl>
              <a:tblPr>
                <a:tableStyleId>{85BE263C-DBD7-4A20-BB59-AAB30ACAA65A}</a:tableStyleId>
              </a:tblPr>
              <a:tblGrid>
                <a:gridCol w="2213082">
                  <a:extLst>
                    <a:ext uri="{9D8B030D-6E8A-4147-A177-3AD203B41FA5}">
                      <a16:colId xmlns:a16="http://schemas.microsoft.com/office/drawing/2014/main" val="4195829965"/>
                    </a:ext>
                  </a:extLst>
                </a:gridCol>
                <a:gridCol w="1923113">
                  <a:extLst>
                    <a:ext uri="{9D8B030D-6E8A-4147-A177-3AD203B41FA5}">
                      <a16:colId xmlns:a16="http://schemas.microsoft.com/office/drawing/2014/main" val="2794433312"/>
                    </a:ext>
                  </a:extLst>
                </a:gridCol>
                <a:gridCol w="1822100">
                  <a:extLst>
                    <a:ext uri="{9D8B030D-6E8A-4147-A177-3AD203B41FA5}">
                      <a16:colId xmlns:a16="http://schemas.microsoft.com/office/drawing/2014/main" val="3668457367"/>
                    </a:ext>
                  </a:extLst>
                </a:gridCol>
              </a:tblGrid>
              <a:tr h="247878">
                <a:tc>
                  <a:txBody>
                    <a:bodyPr/>
                    <a:lstStyle/>
                    <a:p>
                      <a:pPr marL="0" marR="0">
                        <a:spcBef>
                          <a:spcPts val="600"/>
                        </a:spcBef>
                        <a:spcAft>
                          <a:spcPts val="600"/>
                        </a:spcAft>
                      </a:pPr>
                      <a:r>
                        <a:rPr lang="en-US" sz="1000" b="1" dirty="0">
                          <a:solidFill>
                            <a:schemeClr val="tx1"/>
                          </a:solidFill>
                          <a:effectLst/>
                        </a:rPr>
                        <a:t> </a:t>
                      </a:r>
                      <a:endParaRPr lang="en-US" sz="1000" dirty="0">
                        <a:solidFill>
                          <a:schemeClr val="tx1"/>
                        </a:solidFill>
                        <a:effectLst/>
                        <a:latin typeface="CG Times"/>
                        <a:ea typeface="Times New Roman" panose="02020603050405020304" pitchFamily="18" charset="0"/>
                        <a:cs typeface="Times New Roman" panose="02020603050405020304" pitchFamily="18" charset="0"/>
                      </a:endParaRPr>
                    </a:p>
                  </a:txBody>
                  <a:tcPr marL="59582" marR="59582" marT="0" marB="0"/>
                </a:tc>
                <a:tc>
                  <a:txBody>
                    <a:bodyPr/>
                    <a:lstStyle/>
                    <a:p>
                      <a:pPr marL="0" marR="0">
                        <a:spcBef>
                          <a:spcPts val="600"/>
                        </a:spcBef>
                        <a:spcAft>
                          <a:spcPts val="600"/>
                        </a:spcAft>
                      </a:pPr>
                      <a:r>
                        <a:rPr lang="en-US" sz="1000" b="1" dirty="0">
                          <a:solidFill>
                            <a:schemeClr val="tx1"/>
                          </a:solidFill>
                          <a:effectLst/>
                        </a:rPr>
                        <a:t>Short-Term Disability</a:t>
                      </a:r>
                      <a:endParaRPr lang="en-US" sz="1000" dirty="0">
                        <a:solidFill>
                          <a:schemeClr val="tx1"/>
                        </a:solidFill>
                        <a:effectLst/>
                        <a:latin typeface="CG Times"/>
                        <a:ea typeface="Times New Roman" panose="02020603050405020304" pitchFamily="18" charset="0"/>
                        <a:cs typeface="Times New Roman" panose="02020603050405020304" pitchFamily="18" charset="0"/>
                      </a:endParaRPr>
                    </a:p>
                  </a:txBody>
                  <a:tcPr marL="59582" marR="59582" marT="0" marB="0"/>
                </a:tc>
                <a:tc>
                  <a:txBody>
                    <a:bodyPr/>
                    <a:lstStyle/>
                    <a:p>
                      <a:pPr marL="0" marR="0">
                        <a:spcBef>
                          <a:spcPts val="600"/>
                        </a:spcBef>
                        <a:spcAft>
                          <a:spcPts val="600"/>
                        </a:spcAft>
                      </a:pPr>
                      <a:r>
                        <a:rPr lang="en-US" sz="1000" b="1" dirty="0">
                          <a:solidFill>
                            <a:schemeClr val="tx1"/>
                          </a:solidFill>
                          <a:effectLst/>
                        </a:rPr>
                        <a:t>Long-Term Disability</a:t>
                      </a:r>
                      <a:endParaRPr lang="en-US" sz="1000" dirty="0">
                        <a:solidFill>
                          <a:schemeClr val="tx1"/>
                        </a:solidFill>
                        <a:effectLst/>
                        <a:latin typeface="CG Times"/>
                        <a:ea typeface="Times New Roman" panose="02020603050405020304" pitchFamily="18" charset="0"/>
                        <a:cs typeface="Times New Roman" panose="02020603050405020304" pitchFamily="18" charset="0"/>
                      </a:endParaRPr>
                    </a:p>
                  </a:txBody>
                  <a:tcPr marL="59582" marR="59582" marT="0" marB="0"/>
                </a:tc>
                <a:extLst>
                  <a:ext uri="{0D108BD9-81ED-4DB2-BD59-A6C34878D82A}">
                    <a16:rowId xmlns:a16="http://schemas.microsoft.com/office/drawing/2014/main" val="3190756707"/>
                  </a:ext>
                </a:extLst>
              </a:tr>
              <a:tr h="268673">
                <a:tc>
                  <a:txBody>
                    <a:bodyPr/>
                    <a:lstStyle/>
                    <a:p>
                      <a:pPr marL="0" marR="0">
                        <a:spcBef>
                          <a:spcPts val="0"/>
                        </a:spcBef>
                        <a:spcAft>
                          <a:spcPts val="0"/>
                        </a:spcAft>
                      </a:pPr>
                      <a:r>
                        <a:rPr lang="en-US" sz="1000" dirty="0">
                          <a:solidFill>
                            <a:srgbClr val="000000"/>
                          </a:solidFill>
                          <a:effectLst/>
                        </a:rPr>
                        <a:t>Benefits Begin</a:t>
                      </a:r>
                      <a:endParaRPr lang="en-US" sz="1000" dirty="0">
                        <a:effectLst/>
                        <a:latin typeface="CG Times"/>
                        <a:ea typeface="Times New Roman" panose="02020603050405020304" pitchFamily="18" charset="0"/>
                        <a:cs typeface="Times New Roman" panose="02020603050405020304" pitchFamily="18" charset="0"/>
                      </a:endParaRPr>
                    </a:p>
                  </a:txBody>
                  <a:tcPr marL="59582" marR="59582" marT="0" marB="0" anchor="ctr"/>
                </a:tc>
                <a:tc>
                  <a:txBody>
                    <a:bodyPr/>
                    <a:lstStyle/>
                    <a:p>
                      <a:pPr marL="0" marR="0">
                        <a:spcBef>
                          <a:spcPts val="0"/>
                        </a:spcBef>
                        <a:spcAft>
                          <a:spcPts val="0"/>
                        </a:spcAft>
                      </a:pPr>
                      <a:r>
                        <a:rPr lang="en-US" sz="1000" dirty="0">
                          <a:effectLst/>
                        </a:rPr>
                        <a:t>7 Days after Disability</a:t>
                      </a:r>
                      <a:endParaRPr lang="en-US" sz="1000" dirty="0">
                        <a:effectLst/>
                        <a:latin typeface="CG Times"/>
                        <a:ea typeface="Times New Roman" panose="02020603050405020304" pitchFamily="18" charset="0"/>
                        <a:cs typeface="Times New Roman" panose="02020603050405020304" pitchFamily="18" charset="0"/>
                      </a:endParaRPr>
                    </a:p>
                  </a:txBody>
                  <a:tcPr marL="59582" marR="59582" marT="0" marB="0" anchor="ctr"/>
                </a:tc>
                <a:tc>
                  <a:txBody>
                    <a:bodyPr/>
                    <a:lstStyle/>
                    <a:p>
                      <a:pPr marL="0" marR="0">
                        <a:spcBef>
                          <a:spcPts val="0"/>
                        </a:spcBef>
                        <a:spcAft>
                          <a:spcPts val="0"/>
                        </a:spcAft>
                      </a:pPr>
                      <a:r>
                        <a:rPr lang="en-US" sz="1000" dirty="0">
                          <a:effectLst/>
                        </a:rPr>
                        <a:t>91 Days after Disability</a:t>
                      </a:r>
                      <a:endParaRPr lang="en-US" sz="1000" dirty="0">
                        <a:effectLst/>
                        <a:latin typeface="CG Times"/>
                        <a:ea typeface="Times New Roman" panose="02020603050405020304" pitchFamily="18" charset="0"/>
                        <a:cs typeface="Times New Roman" panose="02020603050405020304" pitchFamily="18" charset="0"/>
                      </a:endParaRPr>
                    </a:p>
                  </a:txBody>
                  <a:tcPr marL="59582" marR="59582" marT="0" marB="0" anchor="ctr"/>
                </a:tc>
                <a:extLst>
                  <a:ext uri="{0D108BD9-81ED-4DB2-BD59-A6C34878D82A}">
                    <a16:rowId xmlns:a16="http://schemas.microsoft.com/office/drawing/2014/main" val="952759094"/>
                  </a:ext>
                </a:extLst>
              </a:tr>
              <a:tr h="582962">
                <a:tc>
                  <a:txBody>
                    <a:bodyPr/>
                    <a:lstStyle/>
                    <a:p>
                      <a:pPr marL="0" marR="0">
                        <a:spcBef>
                          <a:spcPts val="0"/>
                        </a:spcBef>
                        <a:spcAft>
                          <a:spcPts val="0"/>
                        </a:spcAft>
                      </a:pPr>
                      <a:r>
                        <a:rPr lang="en-US" sz="1000" dirty="0">
                          <a:solidFill>
                            <a:srgbClr val="000000"/>
                          </a:solidFill>
                          <a:effectLst/>
                        </a:rPr>
                        <a:t>Percentage of Income Replaced</a:t>
                      </a:r>
                      <a:endParaRPr lang="en-US" sz="1000" dirty="0">
                        <a:effectLst/>
                        <a:latin typeface="CG Times"/>
                        <a:ea typeface="Times New Roman" panose="02020603050405020304" pitchFamily="18" charset="0"/>
                        <a:cs typeface="Times New Roman" panose="02020603050405020304" pitchFamily="18" charset="0"/>
                      </a:endParaRPr>
                    </a:p>
                  </a:txBody>
                  <a:tcPr marL="59582" marR="59582" marT="0" marB="0" anchor="ctr"/>
                </a:tc>
                <a:tc>
                  <a:txBody>
                    <a:bodyPr/>
                    <a:lstStyle/>
                    <a:p>
                      <a:pPr marL="0" marR="0">
                        <a:spcBef>
                          <a:spcPts val="0"/>
                        </a:spcBef>
                        <a:spcAft>
                          <a:spcPts val="0"/>
                        </a:spcAft>
                      </a:pPr>
                      <a:r>
                        <a:rPr lang="en-US" sz="1000" dirty="0">
                          <a:effectLst/>
                        </a:rPr>
                        <a:t>100% salary continuation </a:t>
                      </a:r>
                      <a:endParaRPr lang="en-US" sz="1000" dirty="0">
                        <a:effectLst/>
                        <a:latin typeface="CG Times"/>
                        <a:ea typeface="Times New Roman" panose="02020603050405020304" pitchFamily="18" charset="0"/>
                        <a:cs typeface="Times New Roman" panose="02020603050405020304" pitchFamily="18" charset="0"/>
                      </a:endParaRPr>
                    </a:p>
                  </a:txBody>
                  <a:tcPr marL="59582" marR="59582" marT="0" marB="0" anchor="ctr"/>
                </a:tc>
                <a:tc>
                  <a:txBody>
                    <a:bodyPr/>
                    <a:lstStyle/>
                    <a:p>
                      <a:pPr marL="0" marR="0">
                        <a:spcBef>
                          <a:spcPts val="0"/>
                        </a:spcBef>
                        <a:spcAft>
                          <a:spcPts val="0"/>
                        </a:spcAft>
                      </a:pPr>
                      <a:r>
                        <a:rPr lang="en-US" sz="1000" dirty="0">
                          <a:effectLst/>
                        </a:rPr>
                        <a:t>66.67% salary</a:t>
                      </a:r>
                      <a:endParaRPr lang="en-US" sz="1000" dirty="0">
                        <a:effectLst/>
                        <a:latin typeface="CG Times"/>
                        <a:ea typeface="Times New Roman" panose="02020603050405020304" pitchFamily="18" charset="0"/>
                        <a:cs typeface="Times New Roman" panose="02020603050405020304" pitchFamily="18" charset="0"/>
                      </a:endParaRPr>
                    </a:p>
                  </a:txBody>
                  <a:tcPr marL="59582" marR="59582" marT="0" marB="0" anchor="ctr"/>
                </a:tc>
                <a:extLst>
                  <a:ext uri="{0D108BD9-81ED-4DB2-BD59-A6C34878D82A}">
                    <a16:rowId xmlns:a16="http://schemas.microsoft.com/office/drawing/2014/main" val="2818145619"/>
                  </a:ext>
                </a:extLst>
              </a:tr>
              <a:tr h="635544">
                <a:tc>
                  <a:txBody>
                    <a:bodyPr/>
                    <a:lstStyle/>
                    <a:p>
                      <a:pPr marL="0" marR="0">
                        <a:spcBef>
                          <a:spcPts val="0"/>
                        </a:spcBef>
                        <a:spcAft>
                          <a:spcPts val="0"/>
                        </a:spcAft>
                      </a:pPr>
                      <a:r>
                        <a:rPr lang="en-US" sz="1000" dirty="0">
                          <a:solidFill>
                            <a:srgbClr val="000000"/>
                          </a:solidFill>
                          <a:effectLst/>
                        </a:rPr>
                        <a:t>Maximum Benefit</a:t>
                      </a:r>
                      <a:endParaRPr lang="en-US" sz="1000" dirty="0">
                        <a:effectLst/>
                        <a:latin typeface="CG Times"/>
                        <a:ea typeface="Times New Roman" panose="02020603050405020304" pitchFamily="18" charset="0"/>
                        <a:cs typeface="Times New Roman" panose="02020603050405020304" pitchFamily="18" charset="0"/>
                      </a:endParaRPr>
                    </a:p>
                  </a:txBody>
                  <a:tcPr marL="59582" marR="59582" marT="0" marB="0" anchor="ctr"/>
                </a:tc>
                <a:tc>
                  <a:txBody>
                    <a:bodyPr/>
                    <a:lstStyle/>
                    <a:p>
                      <a:pPr marL="0" marR="0">
                        <a:spcBef>
                          <a:spcPts val="0"/>
                        </a:spcBef>
                        <a:spcAft>
                          <a:spcPts val="0"/>
                        </a:spcAft>
                      </a:pPr>
                      <a:r>
                        <a:rPr lang="en-US" sz="1000" dirty="0">
                          <a:effectLst/>
                        </a:rPr>
                        <a:t>3 Months</a:t>
                      </a:r>
                      <a:endParaRPr lang="en-US" sz="1000" dirty="0">
                        <a:effectLst/>
                        <a:latin typeface="CG Times"/>
                        <a:ea typeface="Times New Roman" panose="02020603050405020304" pitchFamily="18" charset="0"/>
                        <a:cs typeface="Times New Roman" panose="02020603050405020304" pitchFamily="18" charset="0"/>
                      </a:endParaRPr>
                    </a:p>
                  </a:txBody>
                  <a:tcPr marL="59582" marR="59582" marT="0" marB="0" anchor="ctr"/>
                </a:tc>
                <a:tc>
                  <a:txBody>
                    <a:bodyPr/>
                    <a:lstStyle/>
                    <a:p>
                      <a:pPr marL="0" marR="0">
                        <a:spcBef>
                          <a:spcPts val="0"/>
                        </a:spcBef>
                        <a:spcAft>
                          <a:spcPts val="0"/>
                        </a:spcAft>
                      </a:pPr>
                      <a:r>
                        <a:rPr lang="en-US" sz="1000" dirty="0">
                          <a:effectLst/>
                        </a:rPr>
                        <a:t>Length of disability or normal retirement age, whichever is less</a:t>
                      </a:r>
                      <a:endParaRPr lang="en-US" sz="1000" dirty="0">
                        <a:effectLst/>
                        <a:latin typeface="CG Times"/>
                        <a:ea typeface="Times New Roman" panose="02020603050405020304" pitchFamily="18" charset="0"/>
                        <a:cs typeface="Times New Roman" panose="02020603050405020304" pitchFamily="18" charset="0"/>
                      </a:endParaRPr>
                    </a:p>
                  </a:txBody>
                  <a:tcPr marL="59582" marR="59582" marT="0" marB="0" anchor="ctr"/>
                </a:tc>
                <a:extLst>
                  <a:ext uri="{0D108BD9-81ED-4DB2-BD59-A6C34878D82A}">
                    <a16:rowId xmlns:a16="http://schemas.microsoft.com/office/drawing/2014/main" val="1824384554"/>
                  </a:ext>
                </a:extLst>
              </a:tr>
            </a:tbl>
          </a:graphicData>
        </a:graphic>
      </p:graphicFrame>
      <p:sp>
        <p:nvSpPr>
          <p:cNvPr id="6" name="Rectangle 1">
            <a:extLst>
              <a:ext uri="{FF2B5EF4-FFF2-40B4-BE49-F238E27FC236}">
                <a16:creationId xmlns:a16="http://schemas.microsoft.com/office/drawing/2014/main" id="{C78C042A-0DFB-4F9B-94F7-867EC62D55B6}"/>
              </a:ext>
            </a:extLst>
          </p:cNvPr>
          <p:cNvSpPr>
            <a:spLocks noChangeArrowheads="1"/>
          </p:cNvSpPr>
          <p:nvPr/>
        </p:nvSpPr>
        <p:spPr bwMode="auto">
          <a:xfrm>
            <a:off x="288727" y="4283954"/>
            <a:ext cx="6437247" cy="77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725" tIns="42863" rIns="85725" bIns="42863" numCol="1" anchor="ctr" anchorCtr="0" compatLnSpc="1">
            <a:prstTxWarp prst="textNoShape">
              <a:avLst/>
            </a:prstTxWarp>
            <a:spAutoFit/>
          </a:bodyPr>
          <a:lstStyle/>
          <a:p>
            <a:pPr defTabSz="857250" eaLnBrk="0" fontAlgn="base" hangingPunct="0">
              <a:spcBef>
                <a:spcPct val="0"/>
              </a:spcBef>
              <a:spcAft>
                <a:spcPct val="0"/>
              </a:spcAft>
            </a:pPr>
            <a:r>
              <a:rPr lang="en-US" altLang="en-US" sz="1125" dirty="0">
                <a:solidFill>
                  <a:srgbClr val="000000"/>
                </a:solidFill>
                <a:ea typeface="Times New Roman" panose="02020603050405020304" pitchFamily="18" charset="0"/>
                <a:cs typeface="Calibri" panose="020F0502020204030204" pitchFamily="34" charset="0"/>
              </a:rPr>
              <a:t>This plan is offered at no cost after six months of full-time employment. Salary is continued for the first ninety days upon receipt of a completed and validated New York State disability form. There is a seven-day waiting period from the date of disability before benefits become effective.  This plan is administered through Guardian.</a:t>
            </a:r>
            <a:endParaRPr lang="en-US" altLang="en-US" sz="375" dirty="0">
              <a:solidFill>
                <a:srgbClr val="000000"/>
              </a:solidFill>
              <a:cs typeface="Arial" charset="0"/>
            </a:endParaRPr>
          </a:p>
        </p:txBody>
      </p:sp>
      <p:sp>
        <p:nvSpPr>
          <p:cNvPr id="7" name="Rectangle 6">
            <a:extLst>
              <a:ext uri="{FF2B5EF4-FFF2-40B4-BE49-F238E27FC236}">
                <a16:creationId xmlns:a16="http://schemas.microsoft.com/office/drawing/2014/main" id="{020716DA-C3A9-4873-BB2A-D024EFD06B76}"/>
              </a:ext>
            </a:extLst>
          </p:cNvPr>
          <p:cNvSpPr/>
          <p:nvPr/>
        </p:nvSpPr>
        <p:spPr>
          <a:xfrm>
            <a:off x="240441" y="649095"/>
            <a:ext cx="6377117" cy="611706"/>
          </a:xfrm>
          <a:prstGeom prst="rect">
            <a:avLst/>
          </a:prstGeom>
        </p:spPr>
        <p:txBody>
          <a:bodyPr wrap="square">
            <a:spAutoFit/>
          </a:bodyPr>
          <a:lstStyle/>
          <a:p>
            <a:pPr defTabSz="828973" fontAlgn="base">
              <a:tabLst>
                <a:tab pos="-107156" algn="l"/>
              </a:tabLst>
            </a:pPr>
            <a:r>
              <a:rPr lang="en-US" sz="1125" dirty="0">
                <a:solidFill>
                  <a:srgbClr val="000000"/>
                </a:solidFill>
                <a:ea typeface="Times New Roman" panose="02020603050405020304" pitchFamily="18" charset="0"/>
                <a:cs typeface="Arial" panose="020B0604020202020204" pitchFamily="34" charset="0"/>
              </a:rPr>
              <a:t>All full-time employees working at least 30 hours per week are covered by a $50,000 Life Insurance Policy and Accidental Death and Dismemberment (AD&amp;D) Insurance through Lincoln Life.  This benefit is fully paid for by Daemen. </a:t>
            </a:r>
            <a:endParaRPr lang="en-US" sz="1125" dirty="0">
              <a:solidFill>
                <a:srgbClr val="000000"/>
              </a:solidFill>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35DC858-9A2A-4F58-832B-60128EC576F1}"/>
              </a:ext>
            </a:extLst>
          </p:cNvPr>
          <p:cNvSpPr txBox="1"/>
          <p:nvPr/>
        </p:nvSpPr>
        <p:spPr>
          <a:xfrm>
            <a:off x="0" y="5201980"/>
            <a:ext cx="6858000" cy="352084"/>
          </a:xfrm>
          <a:prstGeom prst="rect">
            <a:avLst/>
          </a:prstGeom>
          <a:solidFill>
            <a:schemeClr val="accent2">
              <a:lumMod val="40000"/>
              <a:lumOff val="60000"/>
            </a:schemeClr>
          </a:solidFill>
        </p:spPr>
        <p:txBody>
          <a:bodyPr>
            <a:spAutoFit/>
          </a:bodyPr>
          <a:lstStyle/>
          <a:p>
            <a:pPr defTabSz="828973" fontAlgn="base">
              <a:spcBef>
                <a:spcPct val="0"/>
              </a:spcBef>
              <a:spcAft>
                <a:spcPct val="0"/>
              </a:spcAft>
              <a:defRPr/>
            </a:pPr>
            <a:r>
              <a:rPr lang="en-US" sz="1688" b="1" dirty="0">
                <a:solidFill>
                  <a:srgbClr val="132647"/>
                </a:solidFill>
                <a:latin typeface="Century Gothic" pitchFamily="34" charset="0"/>
                <a:cs typeface="Arial" charset="0"/>
              </a:rPr>
              <a:t>    LONG TERM DISABILITY</a:t>
            </a:r>
          </a:p>
        </p:txBody>
      </p:sp>
      <p:sp>
        <p:nvSpPr>
          <p:cNvPr id="14" name="Rectangle 1">
            <a:extLst>
              <a:ext uri="{FF2B5EF4-FFF2-40B4-BE49-F238E27FC236}">
                <a16:creationId xmlns:a16="http://schemas.microsoft.com/office/drawing/2014/main" id="{8045BF86-685F-4ED9-8266-21509DF5D892}"/>
              </a:ext>
            </a:extLst>
          </p:cNvPr>
          <p:cNvSpPr>
            <a:spLocks noChangeArrowheads="1"/>
          </p:cNvSpPr>
          <p:nvPr/>
        </p:nvSpPr>
        <p:spPr bwMode="auto">
          <a:xfrm>
            <a:off x="288727" y="5665334"/>
            <a:ext cx="6437247" cy="77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725" tIns="42863" rIns="85725" bIns="42863" numCol="1" anchor="ctr" anchorCtr="0" compatLnSpc="1">
            <a:prstTxWarp prst="textNoShape">
              <a:avLst/>
            </a:prstTxWarp>
            <a:spAutoFit/>
          </a:bodyPr>
          <a:lstStyle/>
          <a:p>
            <a:pPr defTabSz="857250" eaLnBrk="0" fontAlgn="base" hangingPunct="0">
              <a:spcBef>
                <a:spcPct val="0"/>
              </a:spcBef>
              <a:spcAft>
                <a:spcPct val="0"/>
              </a:spcAft>
            </a:pPr>
            <a:r>
              <a:rPr lang="en-US" altLang="en-US" sz="1125" dirty="0">
                <a:solidFill>
                  <a:srgbClr val="000000"/>
                </a:solidFill>
                <a:ea typeface="Times New Roman" panose="02020603050405020304" pitchFamily="18" charset="0"/>
                <a:cs typeface="Calibri" panose="020F0502020204030204" pitchFamily="34" charset="0"/>
              </a:rPr>
              <a:t>This plan is offered at no cost to all full-time employees after ninety days of employment. The Plan provides for replacement of salary at 2/3 for length of disability or normal retirement age whichever is less. There is a ninety-day elimination period before benefits begin.  This plan is administered through Guardian.</a:t>
            </a:r>
            <a:endParaRPr lang="en-US" altLang="en-US" sz="375" dirty="0">
              <a:solidFill>
                <a:srgbClr val="000000"/>
              </a:solidFill>
              <a:cs typeface="Arial" charset="0"/>
            </a:endParaRPr>
          </a:p>
        </p:txBody>
      </p:sp>
      <p:sp>
        <p:nvSpPr>
          <p:cNvPr id="16" name="TextBox 15">
            <a:extLst>
              <a:ext uri="{FF2B5EF4-FFF2-40B4-BE49-F238E27FC236}">
                <a16:creationId xmlns:a16="http://schemas.microsoft.com/office/drawing/2014/main" id="{912F0256-4A15-4320-B23A-A301B22DAA80}"/>
              </a:ext>
            </a:extLst>
          </p:cNvPr>
          <p:cNvSpPr txBox="1"/>
          <p:nvPr/>
        </p:nvSpPr>
        <p:spPr>
          <a:xfrm>
            <a:off x="0" y="1431920"/>
            <a:ext cx="6858000" cy="352084"/>
          </a:xfrm>
          <a:prstGeom prst="rect">
            <a:avLst/>
          </a:prstGeom>
          <a:solidFill>
            <a:schemeClr val="accent2">
              <a:lumMod val="40000"/>
              <a:lumOff val="60000"/>
            </a:schemeClr>
          </a:solidFill>
        </p:spPr>
        <p:txBody>
          <a:bodyPr>
            <a:spAutoFit/>
          </a:bodyPr>
          <a:lstStyle/>
          <a:p>
            <a:pPr defTabSz="828973" fontAlgn="base">
              <a:spcBef>
                <a:spcPct val="0"/>
              </a:spcBef>
              <a:spcAft>
                <a:spcPct val="0"/>
              </a:spcAft>
              <a:defRPr/>
            </a:pPr>
            <a:r>
              <a:rPr lang="en-US" sz="1688" b="1" dirty="0">
                <a:solidFill>
                  <a:srgbClr val="132647"/>
                </a:solidFill>
                <a:latin typeface="Century Gothic" pitchFamily="34" charset="0"/>
                <a:cs typeface="Arial" charset="0"/>
              </a:rPr>
              <a:t>    SUPPLEMENTAL LIFE INSURANCE</a:t>
            </a:r>
          </a:p>
        </p:txBody>
      </p:sp>
      <p:sp>
        <p:nvSpPr>
          <p:cNvPr id="18" name="Rectangle 17">
            <a:extLst>
              <a:ext uri="{FF2B5EF4-FFF2-40B4-BE49-F238E27FC236}">
                <a16:creationId xmlns:a16="http://schemas.microsoft.com/office/drawing/2014/main" id="{7B6E656A-3BBE-4D66-B49A-304D138C35BE}"/>
              </a:ext>
            </a:extLst>
          </p:cNvPr>
          <p:cNvSpPr/>
          <p:nvPr/>
        </p:nvSpPr>
        <p:spPr>
          <a:xfrm>
            <a:off x="240441" y="1840057"/>
            <a:ext cx="6377117" cy="1823576"/>
          </a:xfrm>
          <a:prstGeom prst="rect">
            <a:avLst/>
          </a:prstGeom>
        </p:spPr>
        <p:txBody>
          <a:bodyPr wrap="square">
            <a:spAutoFit/>
          </a:bodyPr>
          <a:lstStyle/>
          <a:p>
            <a:pPr defTabSz="828973" fontAlgn="base">
              <a:tabLst>
                <a:tab pos="-107156" algn="l"/>
              </a:tabLst>
            </a:pPr>
            <a:r>
              <a:rPr lang="en-US" sz="1125" dirty="0">
                <a:solidFill>
                  <a:srgbClr val="000000"/>
                </a:solidFill>
                <a:ea typeface="Times New Roman" panose="02020603050405020304" pitchFamily="18" charset="0"/>
                <a:cs typeface="Arial" panose="020B0604020202020204" pitchFamily="34" charset="0"/>
              </a:rPr>
              <a:t>You may choose to elect additional life insurance.  If the amount you selected during OE is over the Guarantee Issue amount, an approval will be required, and you will be asked to collect an Evidence of Insurability (EOI) and submit it to your employer. Your full election amount will not be approved until this document is received.</a:t>
            </a:r>
          </a:p>
          <a:p>
            <a:pPr defTabSz="828973" fontAlgn="base">
              <a:tabLst>
                <a:tab pos="-107156" algn="l"/>
              </a:tabLst>
            </a:pPr>
            <a:endParaRPr lang="en-US" sz="1125" dirty="0">
              <a:solidFill>
                <a:srgbClr val="000000"/>
              </a:solidFill>
              <a:ea typeface="Times New Roman" panose="02020603050405020304" pitchFamily="18" charset="0"/>
              <a:cs typeface="Arial" panose="020B0604020202020204" pitchFamily="34" charset="0"/>
            </a:endParaRPr>
          </a:p>
          <a:p>
            <a:pPr defTabSz="828973" fontAlgn="base">
              <a:tabLst>
                <a:tab pos="-107156" algn="l"/>
              </a:tabLst>
            </a:pPr>
            <a:r>
              <a:rPr lang="en-US" sz="1125" dirty="0">
                <a:solidFill>
                  <a:srgbClr val="000000"/>
                </a:solidFill>
                <a:ea typeface="Times New Roman" panose="02020603050405020304" pitchFamily="18" charset="0"/>
                <a:cs typeface="Arial" panose="020B0604020202020204" pitchFamily="34" charset="0"/>
              </a:rPr>
              <a:t>The Guaranteed Issue amount for new voluntary life insurance is up to $150,000 for employee only this 2022 plan year, and newly elected spouse/child(ren) coverage is $10,000. Any amount chosen over this will require you to complete and Evidence of Insurability form, which must be reviewed and approved by Lincoln before you are accepted for that insurance amount over the guaranteed issue amount. </a:t>
            </a:r>
            <a:endParaRPr lang="en-US" sz="1125" dirty="0">
              <a:solidFill>
                <a:srgbClr val="00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8018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184613"/>
            <a:ext cx="6858000" cy="352084"/>
          </a:xfrm>
          <a:prstGeom prst="rect">
            <a:avLst/>
          </a:prstGeom>
          <a:solidFill>
            <a:schemeClr val="accent2">
              <a:lumMod val="40000"/>
              <a:lumOff val="60000"/>
            </a:schemeClr>
          </a:solidFill>
        </p:spPr>
        <p:txBody>
          <a:bodyPr>
            <a:spAutoFit/>
          </a:bodyPr>
          <a:lstStyle/>
          <a:p>
            <a:pPr defTabSz="828973" fontAlgn="base">
              <a:spcBef>
                <a:spcPct val="0"/>
              </a:spcBef>
              <a:spcAft>
                <a:spcPct val="0"/>
              </a:spcAft>
              <a:defRPr/>
            </a:pPr>
            <a:r>
              <a:rPr lang="en-US" sz="1688" b="1" dirty="0">
                <a:solidFill>
                  <a:srgbClr val="132647"/>
                </a:solidFill>
                <a:latin typeface="Century Gothic" pitchFamily="34" charset="0"/>
                <a:cs typeface="Arial" charset="0"/>
              </a:rPr>
              <a:t>    GROUP TRAVEL ACCIDENT</a:t>
            </a:r>
          </a:p>
        </p:txBody>
      </p:sp>
      <p:sp>
        <p:nvSpPr>
          <p:cNvPr id="17" name="TextBox 16"/>
          <p:cNvSpPr txBox="1"/>
          <p:nvPr/>
        </p:nvSpPr>
        <p:spPr>
          <a:xfrm>
            <a:off x="0" y="3062749"/>
            <a:ext cx="6858000" cy="352084"/>
          </a:xfrm>
          <a:prstGeom prst="rect">
            <a:avLst/>
          </a:prstGeom>
          <a:solidFill>
            <a:schemeClr val="accent2">
              <a:lumMod val="40000"/>
              <a:lumOff val="60000"/>
            </a:schemeClr>
          </a:solidFill>
        </p:spPr>
        <p:txBody>
          <a:bodyPr>
            <a:spAutoFit/>
          </a:bodyPr>
          <a:lstStyle/>
          <a:p>
            <a:pPr defTabSz="828973" fontAlgn="base">
              <a:spcBef>
                <a:spcPct val="0"/>
              </a:spcBef>
              <a:spcAft>
                <a:spcPct val="0"/>
              </a:spcAft>
              <a:defRPr/>
            </a:pPr>
            <a:r>
              <a:rPr lang="en-US" sz="1688" b="1" dirty="0">
                <a:solidFill>
                  <a:srgbClr val="132647"/>
                </a:solidFill>
                <a:latin typeface="Century Gothic" pitchFamily="34" charset="0"/>
                <a:cs typeface="Arial" charset="0"/>
              </a:rPr>
              <a:t>    RETIREMENT PLAN</a:t>
            </a:r>
          </a:p>
        </p:txBody>
      </p:sp>
      <p:sp>
        <p:nvSpPr>
          <p:cNvPr id="2" name="AutoShape 2" descr="Image result for metlife"/>
          <p:cNvSpPr>
            <a:spLocks noChangeAspect="1" noChangeArrowheads="1"/>
          </p:cNvSpPr>
          <p:nvPr/>
        </p:nvSpPr>
        <p:spPr bwMode="auto">
          <a:xfrm>
            <a:off x="145852" y="-63996"/>
            <a:ext cx="285750"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5725" tIns="42863" rIns="85725" bIns="42863" numCol="1" anchor="t" anchorCtr="0" compatLnSpc="1">
            <a:prstTxWarp prst="textNoShape">
              <a:avLst/>
            </a:prstTxWarp>
          </a:bodyPr>
          <a:lstStyle/>
          <a:p>
            <a:pPr defTabSz="828973" fontAlgn="base">
              <a:spcBef>
                <a:spcPct val="0"/>
              </a:spcBef>
              <a:spcAft>
                <a:spcPct val="0"/>
              </a:spcAft>
            </a:pPr>
            <a:endParaRPr lang="en-US" sz="1594">
              <a:solidFill>
                <a:srgbClr val="000000"/>
              </a:solidFill>
              <a:latin typeface="Century Gothic" pitchFamily="34" charset="0"/>
              <a:cs typeface="Arial" charset="0"/>
            </a:endParaRPr>
          </a:p>
        </p:txBody>
      </p:sp>
      <p:sp>
        <p:nvSpPr>
          <p:cNvPr id="3" name="AutoShape 4" descr="Image result for metlife"/>
          <p:cNvSpPr>
            <a:spLocks noChangeAspect="1" noChangeArrowheads="1"/>
          </p:cNvSpPr>
          <p:nvPr/>
        </p:nvSpPr>
        <p:spPr bwMode="auto">
          <a:xfrm>
            <a:off x="288727" y="78879"/>
            <a:ext cx="285750"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5725" tIns="42863" rIns="85725" bIns="42863" numCol="1" anchor="t" anchorCtr="0" compatLnSpc="1">
            <a:prstTxWarp prst="textNoShape">
              <a:avLst/>
            </a:prstTxWarp>
          </a:bodyPr>
          <a:lstStyle/>
          <a:p>
            <a:pPr defTabSz="828973" fontAlgn="base">
              <a:spcBef>
                <a:spcPct val="0"/>
              </a:spcBef>
              <a:spcAft>
                <a:spcPct val="0"/>
              </a:spcAft>
            </a:pPr>
            <a:endParaRPr lang="en-US" sz="1594">
              <a:solidFill>
                <a:srgbClr val="000000"/>
              </a:solidFill>
              <a:latin typeface="Century Gothic" pitchFamily="34" charset="0"/>
              <a:cs typeface="Arial" charset="0"/>
            </a:endParaRPr>
          </a:p>
        </p:txBody>
      </p:sp>
      <p:sp>
        <p:nvSpPr>
          <p:cNvPr id="4" name="AutoShape 6" descr="Image result for metlife"/>
          <p:cNvSpPr>
            <a:spLocks noChangeAspect="1" noChangeArrowheads="1"/>
          </p:cNvSpPr>
          <p:nvPr/>
        </p:nvSpPr>
        <p:spPr bwMode="auto">
          <a:xfrm>
            <a:off x="431602" y="221754"/>
            <a:ext cx="285750"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5725" tIns="42863" rIns="85725" bIns="42863" numCol="1" anchor="t" anchorCtr="0" compatLnSpc="1">
            <a:prstTxWarp prst="textNoShape">
              <a:avLst/>
            </a:prstTxWarp>
          </a:bodyPr>
          <a:lstStyle/>
          <a:p>
            <a:pPr defTabSz="828973" fontAlgn="base">
              <a:spcBef>
                <a:spcPct val="0"/>
              </a:spcBef>
              <a:spcAft>
                <a:spcPct val="0"/>
              </a:spcAft>
            </a:pPr>
            <a:endParaRPr lang="en-US" sz="1594">
              <a:solidFill>
                <a:srgbClr val="000000"/>
              </a:solidFill>
              <a:latin typeface="Century Gothic" pitchFamily="34" charset="0"/>
              <a:cs typeface="Arial" charset="0"/>
            </a:endParaRPr>
          </a:p>
        </p:txBody>
      </p:sp>
      <p:sp>
        <p:nvSpPr>
          <p:cNvPr id="6" name="Rectangle 1">
            <a:extLst>
              <a:ext uri="{FF2B5EF4-FFF2-40B4-BE49-F238E27FC236}">
                <a16:creationId xmlns:a16="http://schemas.microsoft.com/office/drawing/2014/main" id="{C78C042A-0DFB-4F9B-94F7-867EC62D55B6}"/>
              </a:ext>
            </a:extLst>
          </p:cNvPr>
          <p:cNvSpPr>
            <a:spLocks noChangeArrowheads="1"/>
          </p:cNvSpPr>
          <p:nvPr/>
        </p:nvSpPr>
        <p:spPr bwMode="auto">
          <a:xfrm>
            <a:off x="288727" y="3497676"/>
            <a:ext cx="6437247" cy="164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725" tIns="42863" rIns="85725" bIns="42863" numCol="1" anchor="ctr" anchorCtr="0" compatLnSpc="1">
            <a:prstTxWarp prst="textNoShape">
              <a:avLst/>
            </a:prstTxWarp>
            <a:spAutoFit/>
          </a:bodyPr>
          <a:lstStyle/>
          <a:p>
            <a:pPr defTabSz="857250" eaLnBrk="0" fontAlgn="base" hangingPunct="0">
              <a:spcBef>
                <a:spcPct val="0"/>
              </a:spcBef>
              <a:spcAft>
                <a:spcPct val="0"/>
              </a:spcAft>
            </a:pPr>
            <a:r>
              <a:rPr lang="en-US" altLang="en-US" sz="1125" dirty="0">
                <a:solidFill>
                  <a:srgbClr val="000000"/>
                </a:solidFill>
                <a:ea typeface="Times New Roman" panose="02020603050405020304" pitchFamily="18" charset="0"/>
                <a:cs typeface="Calibri" panose="020F0502020204030204" pitchFamily="34" charset="0"/>
              </a:rPr>
              <a:t>All benefit-eligible employees may participate in the Retirement Plan the first of the month following their date of hire. After one year of service, the university contributes 8% for all employees that contribute 5% on a pre-tax basis. Employees may join the plan immediately after hire with match if they have completed one year of full-time service at another college or university in the twelve months prior to hire. The Teachers Insurance and Annuity Association (TIAA) administers this plan. </a:t>
            </a:r>
          </a:p>
          <a:p>
            <a:pPr defTabSz="857250" eaLnBrk="0" fontAlgn="base" hangingPunct="0">
              <a:spcBef>
                <a:spcPct val="0"/>
              </a:spcBef>
              <a:spcAft>
                <a:spcPct val="0"/>
              </a:spcAft>
            </a:pPr>
            <a:endParaRPr lang="en-US" altLang="en-US" sz="1125" dirty="0">
              <a:solidFill>
                <a:srgbClr val="000000"/>
              </a:solidFill>
              <a:ea typeface="Times New Roman" panose="02020603050405020304" pitchFamily="18" charset="0"/>
              <a:cs typeface="Calibri" panose="020F0502020204030204" pitchFamily="34" charset="0"/>
            </a:endParaRPr>
          </a:p>
          <a:p>
            <a:pPr defTabSz="857250" eaLnBrk="0" fontAlgn="base" hangingPunct="0">
              <a:spcBef>
                <a:spcPct val="0"/>
              </a:spcBef>
              <a:spcAft>
                <a:spcPct val="0"/>
              </a:spcAft>
            </a:pPr>
            <a:r>
              <a:rPr lang="en-US" altLang="en-US" sz="1125" i="1" dirty="0">
                <a:solidFill>
                  <a:srgbClr val="000000"/>
                </a:solidFill>
                <a:ea typeface="Times New Roman" panose="02020603050405020304" pitchFamily="18" charset="0"/>
                <a:cs typeface="Calibri" panose="020F0502020204030204" pitchFamily="34" charset="0"/>
              </a:rPr>
              <a:t>* Twelve months of full-time service in higher education immediately prior to employment at Daemen will be counted towards the waiting period, as long as a letter from the previous college’s or university’s HR department is provided upon hire. </a:t>
            </a:r>
            <a:endParaRPr lang="en-US" altLang="en-US" sz="375" i="1" dirty="0">
              <a:solidFill>
                <a:srgbClr val="000000"/>
              </a:solidFill>
              <a:cs typeface="Arial" charset="0"/>
            </a:endParaRPr>
          </a:p>
        </p:txBody>
      </p:sp>
      <p:sp>
        <p:nvSpPr>
          <p:cNvPr id="7" name="Rectangle 6">
            <a:extLst>
              <a:ext uri="{FF2B5EF4-FFF2-40B4-BE49-F238E27FC236}">
                <a16:creationId xmlns:a16="http://schemas.microsoft.com/office/drawing/2014/main" id="{020716DA-C3A9-4873-BB2A-D024EFD06B76}"/>
              </a:ext>
            </a:extLst>
          </p:cNvPr>
          <p:cNvSpPr/>
          <p:nvPr/>
        </p:nvSpPr>
        <p:spPr>
          <a:xfrm>
            <a:off x="240440" y="645858"/>
            <a:ext cx="6377117" cy="611706"/>
          </a:xfrm>
          <a:prstGeom prst="rect">
            <a:avLst/>
          </a:prstGeom>
        </p:spPr>
        <p:txBody>
          <a:bodyPr wrap="square">
            <a:spAutoFit/>
          </a:bodyPr>
          <a:lstStyle/>
          <a:p>
            <a:pPr defTabSz="828973" fontAlgn="base">
              <a:tabLst>
                <a:tab pos="-107156" algn="l"/>
              </a:tabLst>
            </a:pPr>
            <a:r>
              <a:rPr lang="en-US" sz="1125" dirty="0">
                <a:solidFill>
                  <a:srgbClr val="000000"/>
                </a:solidFill>
                <a:ea typeface="Times New Roman" panose="02020603050405020304" pitchFamily="18" charset="0"/>
                <a:cs typeface="Arial" panose="020B0604020202020204" pitchFamily="34" charset="0"/>
              </a:rPr>
              <a:t>This Plan provides benefits for both domestic travel greater than one hundred miles from your legal residence as well as international travel. There is no elimination period of cost for this benefit. Travel must be business related. </a:t>
            </a:r>
            <a:endParaRPr lang="en-US" sz="1125" dirty="0">
              <a:solidFill>
                <a:srgbClr val="000000"/>
              </a:solidFill>
              <a:ea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12F0256-4A15-4320-B23A-A301B22DAA80}"/>
              </a:ext>
            </a:extLst>
          </p:cNvPr>
          <p:cNvSpPr txBox="1"/>
          <p:nvPr/>
        </p:nvSpPr>
        <p:spPr>
          <a:xfrm>
            <a:off x="0" y="1623681"/>
            <a:ext cx="6858000" cy="352084"/>
          </a:xfrm>
          <a:prstGeom prst="rect">
            <a:avLst/>
          </a:prstGeom>
          <a:solidFill>
            <a:schemeClr val="accent2">
              <a:lumMod val="40000"/>
              <a:lumOff val="60000"/>
            </a:schemeClr>
          </a:solidFill>
        </p:spPr>
        <p:txBody>
          <a:bodyPr>
            <a:spAutoFit/>
          </a:bodyPr>
          <a:lstStyle/>
          <a:p>
            <a:pPr defTabSz="828973" fontAlgn="base">
              <a:spcBef>
                <a:spcPct val="0"/>
              </a:spcBef>
              <a:spcAft>
                <a:spcPct val="0"/>
              </a:spcAft>
              <a:defRPr/>
            </a:pPr>
            <a:r>
              <a:rPr lang="en-US" sz="1688" b="1" dirty="0">
                <a:solidFill>
                  <a:srgbClr val="132647"/>
                </a:solidFill>
                <a:latin typeface="Century Gothic" pitchFamily="34" charset="0"/>
                <a:cs typeface="Arial" charset="0"/>
              </a:rPr>
              <a:t>    RELOCATION EXPENSE</a:t>
            </a:r>
          </a:p>
        </p:txBody>
      </p:sp>
      <p:sp>
        <p:nvSpPr>
          <p:cNvPr id="18" name="Rectangle 17">
            <a:extLst>
              <a:ext uri="{FF2B5EF4-FFF2-40B4-BE49-F238E27FC236}">
                <a16:creationId xmlns:a16="http://schemas.microsoft.com/office/drawing/2014/main" id="{7B6E656A-3BBE-4D66-B49A-304D138C35BE}"/>
              </a:ext>
            </a:extLst>
          </p:cNvPr>
          <p:cNvSpPr/>
          <p:nvPr/>
        </p:nvSpPr>
        <p:spPr>
          <a:xfrm>
            <a:off x="240438" y="2118153"/>
            <a:ext cx="6377117" cy="611706"/>
          </a:xfrm>
          <a:prstGeom prst="rect">
            <a:avLst/>
          </a:prstGeom>
        </p:spPr>
        <p:txBody>
          <a:bodyPr wrap="square">
            <a:spAutoFit/>
          </a:bodyPr>
          <a:lstStyle/>
          <a:p>
            <a:pPr defTabSz="828973" fontAlgn="base">
              <a:tabLst>
                <a:tab pos="-107156" algn="l"/>
              </a:tabLst>
            </a:pPr>
            <a:r>
              <a:rPr lang="en-US" sz="1125" dirty="0">
                <a:solidFill>
                  <a:srgbClr val="000000"/>
                </a:solidFill>
                <a:ea typeface="Times New Roman" panose="02020603050405020304" pitchFamily="18" charset="0"/>
                <a:cs typeface="Arial" panose="020B0604020202020204" pitchFamily="34" charset="0"/>
              </a:rPr>
              <a:t>Upon approval of the appropriate Dean or Vice-President, the university pays up to one-half the cost of moving normal household goods (not to exceed $3000.00 and excluding charges for packaging, storage or insurance).  Actual receipts are required; photocopies are not accepted.</a:t>
            </a:r>
            <a:endParaRPr lang="en-US" sz="1125" dirty="0">
              <a:solidFill>
                <a:srgbClr val="000000"/>
              </a:solidFill>
              <a:ea typeface="Times New Roman" panose="02020603050405020304" pitchFamily="18" charset="0"/>
              <a:cs typeface="Times New Roman" panose="02020603050405020304" pitchFamily="18" charset="0"/>
            </a:endParaRPr>
          </a:p>
        </p:txBody>
      </p:sp>
      <p:pic>
        <p:nvPicPr>
          <p:cNvPr id="1028" name="Picture 4" descr="Understanding Employee Retirement Plan Options">
            <a:extLst>
              <a:ext uri="{FF2B5EF4-FFF2-40B4-BE49-F238E27FC236}">
                <a16:creationId xmlns:a16="http://schemas.microsoft.com/office/drawing/2014/main" id="{A44AD571-4811-4B82-8094-235287C6D973}"/>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684187" y="5475248"/>
            <a:ext cx="5489621" cy="28820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057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184613"/>
            <a:ext cx="6858000" cy="352084"/>
          </a:xfrm>
          <a:prstGeom prst="rect">
            <a:avLst/>
          </a:prstGeom>
          <a:solidFill>
            <a:schemeClr val="accent2">
              <a:lumMod val="40000"/>
              <a:lumOff val="60000"/>
            </a:schemeClr>
          </a:solidFill>
        </p:spPr>
        <p:txBody>
          <a:bodyPr>
            <a:spAutoFit/>
          </a:bodyPr>
          <a:lstStyle/>
          <a:p>
            <a:pPr defTabSz="828973" fontAlgn="base">
              <a:spcBef>
                <a:spcPct val="0"/>
              </a:spcBef>
              <a:spcAft>
                <a:spcPct val="0"/>
              </a:spcAft>
              <a:defRPr/>
            </a:pPr>
            <a:r>
              <a:rPr lang="en-US" sz="1688" b="1" dirty="0">
                <a:solidFill>
                  <a:srgbClr val="132647"/>
                </a:solidFill>
                <a:latin typeface="Century Gothic" pitchFamily="34" charset="0"/>
                <a:cs typeface="Arial" charset="0"/>
              </a:rPr>
              <a:t>    STAFF VACATION ACCRUAL</a:t>
            </a:r>
          </a:p>
        </p:txBody>
      </p:sp>
      <p:sp>
        <p:nvSpPr>
          <p:cNvPr id="17" name="TextBox 16"/>
          <p:cNvSpPr txBox="1"/>
          <p:nvPr/>
        </p:nvSpPr>
        <p:spPr>
          <a:xfrm>
            <a:off x="0" y="6465256"/>
            <a:ext cx="6858000" cy="352084"/>
          </a:xfrm>
          <a:prstGeom prst="rect">
            <a:avLst/>
          </a:prstGeom>
          <a:solidFill>
            <a:schemeClr val="accent2">
              <a:lumMod val="40000"/>
              <a:lumOff val="60000"/>
            </a:schemeClr>
          </a:solidFill>
        </p:spPr>
        <p:txBody>
          <a:bodyPr>
            <a:spAutoFit/>
          </a:bodyPr>
          <a:lstStyle/>
          <a:p>
            <a:pPr defTabSz="828973" fontAlgn="base">
              <a:spcBef>
                <a:spcPct val="0"/>
              </a:spcBef>
              <a:spcAft>
                <a:spcPct val="0"/>
              </a:spcAft>
              <a:defRPr/>
            </a:pPr>
            <a:r>
              <a:rPr lang="en-US" sz="1688" b="1" dirty="0">
                <a:solidFill>
                  <a:srgbClr val="132647"/>
                </a:solidFill>
                <a:latin typeface="Century Gothic" pitchFamily="34" charset="0"/>
                <a:cs typeface="Arial" charset="0"/>
              </a:rPr>
              <a:t>    SICK/PERSONAL TIME</a:t>
            </a:r>
          </a:p>
        </p:txBody>
      </p:sp>
      <p:sp>
        <p:nvSpPr>
          <p:cNvPr id="2" name="AutoShape 2" descr="Image result for metlife"/>
          <p:cNvSpPr>
            <a:spLocks noChangeAspect="1" noChangeArrowheads="1"/>
          </p:cNvSpPr>
          <p:nvPr/>
        </p:nvSpPr>
        <p:spPr bwMode="auto">
          <a:xfrm>
            <a:off x="145852" y="-63996"/>
            <a:ext cx="285750"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5725" tIns="42863" rIns="85725" bIns="42863" numCol="1" anchor="t" anchorCtr="0" compatLnSpc="1">
            <a:prstTxWarp prst="textNoShape">
              <a:avLst/>
            </a:prstTxWarp>
          </a:bodyPr>
          <a:lstStyle/>
          <a:p>
            <a:pPr defTabSz="828973" fontAlgn="base">
              <a:spcBef>
                <a:spcPct val="0"/>
              </a:spcBef>
              <a:spcAft>
                <a:spcPct val="0"/>
              </a:spcAft>
            </a:pPr>
            <a:endParaRPr lang="en-US" sz="1594">
              <a:solidFill>
                <a:srgbClr val="000000"/>
              </a:solidFill>
              <a:latin typeface="Century Gothic" pitchFamily="34" charset="0"/>
              <a:cs typeface="Arial" charset="0"/>
            </a:endParaRPr>
          </a:p>
        </p:txBody>
      </p:sp>
      <p:sp>
        <p:nvSpPr>
          <p:cNvPr id="3" name="AutoShape 4" descr="Image result for metlife"/>
          <p:cNvSpPr>
            <a:spLocks noChangeAspect="1" noChangeArrowheads="1"/>
          </p:cNvSpPr>
          <p:nvPr/>
        </p:nvSpPr>
        <p:spPr bwMode="auto">
          <a:xfrm>
            <a:off x="288727" y="78879"/>
            <a:ext cx="285750"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5725" tIns="42863" rIns="85725" bIns="42863" numCol="1" anchor="t" anchorCtr="0" compatLnSpc="1">
            <a:prstTxWarp prst="textNoShape">
              <a:avLst/>
            </a:prstTxWarp>
          </a:bodyPr>
          <a:lstStyle/>
          <a:p>
            <a:pPr defTabSz="828973" fontAlgn="base">
              <a:spcBef>
                <a:spcPct val="0"/>
              </a:spcBef>
              <a:spcAft>
                <a:spcPct val="0"/>
              </a:spcAft>
            </a:pPr>
            <a:endParaRPr lang="en-US" sz="1594">
              <a:solidFill>
                <a:srgbClr val="000000"/>
              </a:solidFill>
              <a:latin typeface="Century Gothic" pitchFamily="34" charset="0"/>
              <a:cs typeface="Arial" charset="0"/>
            </a:endParaRPr>
          </a:p>
        </p:txBody>
      </p:sp>
      <p:sp>
        <p:nvSpPr>
          <p:cNvPr id="4" name="AutoShape 6" descr="Image result for metlife"/>
          <p:cNvSpPr>
            <a:spLocks noChangeAspect="1" noChangeArrowheads="1"/>
          </p:cNvSpPr>
          <p:nvPr/>
        </p:nvSpPr>
        <p:spPr bwMode="auto">
          <a:xfrm>
            <a:off x="431602" y="221754"/>
            <a:ext cx="285750"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5725" tIns="42863" rIns="85725" bIns="42863" numCol="1" anchor="t" anchorCtr="0" compatLnSpc="1">
            <a:prstTxWarp prst="textNoShape">
              <a:avLst/>
            </a:prstTxWarp>
          </a:bodyPr>
          <a:lstStyle/>
          <a:p>
            <a:pPr defTabSz="828973" fontAlgn="base">
              <a:spcBef>
                <a:spcPct val="0"/>
              </a:spcBef>
              <a:spcAft>
                <a:spcPct val="0"/>
              </a:spcAft>
            </a:pPr>
            <a:endParaRPr lang="en-US" sz="1594">
              <a:solidFill>
                <a:srgbClr val="000000"/>
              </a:solidFill>
              <a:latin typeface="Century Gothic" pitchFamily="34" charset="0"/>
              <a:cs typeface="Arial" charset="0"/>
            </a:endParaRPr>
          </a:p>
        </p:txBody>
      </p:sp>
      <p:sp>
        <p:nvSpPr>
          <p:cNvPr id="6" name="Rectangle 1">
            <a:extLst>
              <a:ext uri="{FF2B5EF4-FFF2-40B4-BE49-F238E27FC236}">
                <a16:creationId xmlns:a16="http://schemas.microsoft.com/office/drawing/2014/main" id="{C78C042A-0DFB-4F9B-94F7-867EC62D55B6}"/>
              </a:ext>
            </a:extLst>
          </p:cNvPr>
          <p:cNvSpPr>
            <a:spLocks noChangeArrowheads="1"/>
          </p:cNvSpPr>
          <p:nvPr/>
        </p:nvSpPr>
        <p:spPr bwMode="auto">
          <a:xfrm>
            <a:off x="240440" y="6937971"/>
            <a:ext cx="6437247" cy="152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725" tIns="42863" rIns="85725" bIns="42863" numCol="1" anchor="ctr" anchorCtr="0" compatLnSpc="1">
            <a:prstTxWarp prst="textNoShape">
              <a:avLst/>
            </a:prstTxWarp>
            <a:spAutoFit/>
          </a:bodyPr>
          <a:lstStyle/>
          <a:p>
            <a:pPr defTabSz="857250" eaLnBrk="0" fontAlgn="base" hangingPunct="0">
              <a:spcBef>
                <a:spcPct val="0"/>
              </a:spcBef>
              <a:spcAft>
                <a:spcPct val="0"/>
              </a:spcAft>
            </a:pPr>
            <a:r>
              <a:rPr lang="en-US" altLang="en-US" sz="1125" dirty="0">
                <a:solidFill>
                  <a:srgbClr val="000000"/>
                </a:solidFill>
                <a:ea typeface="Times New Roman" panose="02020603050405020304" pitchFamily="18" charset="0"/>
                <a:cs typeface="Calibri" panose="020F0502020204030204" pitchFamily="34" charset="0"/>
              </a:rPr>
              <a:t>Full and part time </a:t>
            </a:r>
            <a:r>
              <a:rPr lang="en-US" altLang="en-US" sz="1125" b="1" dirty="0">
                <a:solidFill>
                  <a:srgbClr val="000000"/>
                </a:solidFill>
                <a:ea typeface="Times New Roman" panose="02020603050405020304" pitchFamily="18" charset="0"/>
                <a:cs typeface="Calibri" panose="020F0502020204030204" pitchFamily="34" charset="0"/>
              </a:rPr>
              <a:t>hourly employees </a:t>
            </a:r>
            <a:r>
              <a:rPr lang="en-US" altLang="en-US" sz="1125" dirty="0">
                <a:solidFill>
                  <a:srgbClr val="000000"/>
                </a:solidFill>
                <a:ea typeface="Times New Roman" panose="02020603050405020304" pitchFamily="18" charset="0"/>
                <a:cs typeface="Calibri" panose="020F0502020204030204" pitchFamily="34" charset="0"/>
              </a:rPr>
              <a:t>will accrue leave time at a rate of 1 hour per 30 hours worked upon hire. This benefit time rolls over each year to a maximum of 56 hours and is not paid out upon separation of employment.</a:t>
            </a:r>
          </a:p>
          <a:p>
            <a:pPr defTabSz="857250" eaLnBrk="0" fontAlgn="base" hangingPunct="0">
              <a:spcBef>
                <a:spcPct val="0"/>
              </a:spcBef>
              <a:spcAft>
                <a:spcPct val="0"/>
              </a:spcAft>
            </a:pPr>
            <a:endParaRPr lang="en-US" altLang="en-US" sz="1125" dirty="0">
              <a:solidFill>
                <a:srgbClr val="000000"/>
              </a:solidFill>
              <a:ea typeface="Times New Roman" panose="02020603050405020304" pitchFamily="18" charset="0"/>
              <a:cs typeface="Calibri" panose="020F0502020204030204" pitchFamily="34" charset="0"/>
            </a:endParaRPr>
          </a:p>
          <a:p>
            <a:pPr defTabSz="857250" eaLnBrk="0" fontAlgn="base" hangingPunct="0">
              <a:spcBef>
                <a:spcPct val="0"/>
              </a:spcBef>
              <a:spcAft>
                <a:spcPct val="0"/>
              </a:spcAft>
            </a:pPr>
            <a:r>
              <a:rPr lang="en-US" altLang="en-US" sz="1125" dirty="0">
                <a:solidFill>
                  <a:srgbClr val="000000"/>
                </a:solidFill>
                <a:ea typeface="Times New Roman" panose="02020603050405020304" pitchFamily="18" charset="0"/>
                <a:cs typeface="Calibri" panose="020F0502020204030204" pitchFamily="34" charset="0"/>
              </a:rPr>
              <a:t>Full time </a:t>
            </a:r>
            <a:r>
              <a:rPr lang="en-US" altLang="en-US" sz="1125" b="1" dirty="0">
                <a:solidFill>
                  <a:srgbClr val="000000"/>
                </a:solidFill>
                <a:ea typeface="Times New Roman" panose="02020603050405020304" pitchFamily="18" charset="0"/>
                <a:cs typeface="Calibri" panose="020F0502020204030204" pitchFamily="34" charset="0"/>
              </a:rPr>
              <a:t>salaried employees </a:t>
            </a:r>
            <a:r>
              <a:rPr lang="en-US" altLang="en-US" sz="1125" dirty="0">
                <a:solidFill>
                  <a:srgbClr val="000000"/>
                </a:solidFill>
                <a:ea typeface="Times New Roman" panose="02020603050405020304" pitchFamily="18" charset="0"/>
                <a:cs typeface="Calibri" panose="020F0502020204030204" pitchFamily="34" charset="0"/>
              </a:rPr>
              <a:t>(including Faculty) receive paid sick leave in case of any injury, illness, medical condition or any of the reasons covered by NYS Sick Leave. Sick leave will accrue at a rate of 3.5 hours per pay period to a maximum of 84 hours. Sick time will rollover each year to a maximum of 84 hours.  Sick leave is not paid out upon separation of employment.</a:t>
            </a:r>
            <a:endParaRPr lang="en-US" altLang="en-US" sz="1125" i="1" dirty="0">
              <a:solidFill>
                <a:srgbClr val="000000"/>
              </a:solidFill>
              <a:cs typeface="Calibri" panose="020F0502020204030204" pitchFamily="34" charset="0"/>
            </a:endParaRPr>
          </a:p>
          <a:p>
            <a:pPr defTabSz="857250" eaLnBrk="0" fontAlgn="base" hangingPunct="0">
              <a:spcBef>
                <a:spcPct val="0"/>
              </a:spcBef>
              <a:spcAft>
                <a:spcPct val="0"/>
              </a:spcAft>
            </a:pPr>
            <a:endParaRPr lang="en-US" altLang="en-US" sz="375" i="1" dirty="0">
              <a:solidFill>
                <a:srgbClr val="000000"/>
              </a:solidFill>
              <a:cs typeface="Arial" charset="0"/>
            </a:endParaRPr>
          </a:p>
        </p:txBody>
      </p:sp>
      <p:sp>
        <p:nvSpPr>
          <p:cNvPr id="7" name="Rectangle 6">
            <a:extLst>
              <a:ext uri="{FF2B5EF4-FFF2-40B4-BE49-F238E27FC236}">
                <a16:creationId xmlns:a16="http://schemas.microsoft.com/office/drawing/2014/main" id="{020716DA-C3A9-4873-BB2A-D024EFD06B76}"/>
              </a:ext>
            </a:extLst>
          </p:cNvPr>
          <p:cNvSpPr/>
          <p:nvPr/>
        </p:nvSpPr>
        <p:spPr>
          <a:xfrm>
            <a:off x="240440" y="645858"/>
            <a:ext cx="6377117" cy="1446550"/>
          </a:xfrm>
          <a:prstGeom prst="rect">
            <a:avLst/>
          </a:prstGeom>
        </p:spPr>
        <p:txBody>
          <a:bodyPr wrap="square">
            <a:spAutoFit/>
          </a:bodyPr>
          <a:lstStyle/>
          <a:p>
            <a:pPr defTabSz="828973" fontAlgn="base">
              <a:tabLst>
                <a:tab pos="-107156" algn="l"/>
              </a:tabLst>
            </a:pPr>
            <a:r>
              <a:rPr lang="en-US" sz="1100" dirty="0">
                <a:solidFill>
                  <a:srgbClr val="000000"/>
                </a:solidFill>
                <a:ea typeface="Times New Roman" panose="02020603050405020304" pitchFamily="18" charset="0"/>
                <a:cs typeface="Arial" panose="020B0604020202020204" pitchFamily="34" charset="0"/>
              </a:rPr>
              <a:t>Daemen University provides full time employees with paid vacation time.  Hours begin accruing with the first full two-week pay period and the employee may begin taking accrued time after three months of employment.  Employees may accrue up to thirty days of vacation.</a:t>
            </a:r>
          </a:p>
          <a:p>
            <a:pPr defTabSz="828973" fontAlgn="base">
              <a:tabLst>
                <a:tab pos="-107156" algn="l"/>
              </a:tabLst>
            </a:pPr>
            <a:endParaRPr lang="en-US" sz="1100" dirty="0">
              <a:solidFill>
                <a:srgbClr val="000000"/>
              </a:solidFill>
              <a:ea typeface="Times New Roman" panose="02020603050405020304" pitchFamily="18" charset="0"/>
              <a:cs typeface="Arial" panose="020B0604020202020204" pitchFamily="34" charset="0"/>
            </a:endParaRPr>
          </a:p>
          <a:p>
            <a:pPr defTabSz="828973" fontAlgn="base">
              <a:tabLst>
                <a:tab pos="-107156" algn="l"/>
              </a:tabLst>
            </a:pPr>
            <a:r>
              <a:rPr lang="en-US" sz="1100" dirty="0">
                <a:solidFill>
                  <a:srgbClr val="000000"/>
                </a:solidFill>
                <a:ea typeface="Times New Roman" panose="02020603050405020304" pitchFamily="18" charset="0"/>
                <a:cs typeface="Arial" panose="020B0604020202020204" pitchFamily="34" charset="0"/>
              </a:rPr>
              <a:t>Full time </a:t>
            </a:r>
            <a:r>
              <a:rPr lang="en-US" sz="1100" b="1" dirty="0">
                <a:solidFill>
                  <a:srgbClr val="000000"/>
                </a:solidFill>
                <a:ea typeface="Times New Roman" panose="02020603050405020304" pitchFamily="18" charset="0"/>
                <a:cs typeface="Arial" panose="020B0604020202020204" pitchFamily="34" charset="0"/>
              </a:rPr>
              <a:t>hourly employees </a:t>
            </a:r>
            <a:r>
              <a:rPr lang="en-US" sz="1100" dirty="0">
                <a:solidFill>
                  <a:srgbClr val="000000"/>
                </a:solidFill>
                <a:ea typeface="Times New Roman" panose="02020603050405020304" pitchFamily="18" charset="0"/>
                <a:cs typeface="Arial" panose="020B0604020202020204" pitchFamily="34" charset="0"/>
              </a:rPr>
              <a:t>accrue two weeks vacation per year. Hourly vacation accrual increases to three weeks per year after five years of service and four weeks per year after ten years of service. </a:t>
            </a:r>
          </a:p>
          <a:p>
            <a:pPr defTabSz="828973" fontAlgn="base">
              <a:tabLst>
                <a:tab pos="-107156" algn="l"/>
              </a:tabLst>
            </a:pPr>
            <a:endParaRPr lang="en-US" sz="1100" dirty="0">
              <a:solidFill>
                <a:srgbClr val="000000"/>
              </a:solidFill>
              <a:ea typeface="Times New Roman" panose="02020603050405020304" pitchFamily="18" charset="0"/>
              <a:cs typeface="Arial" panose="020B0604020202020204" pitchFamily="34" charset="0"/>
            </a:endParaRPr>
          </a:p>
          <a:p>
            <a:pPr defTabSz="828973" fontAlgn="base">
              <a:tabLst>
                <a:tab pos="-107156" algn="l"/>
              </a:tabLst>
            </a:pPr>
            <a:r>
              <a:rPr lang="en-US" sz="1100" dirty="0">
                <a:solidFill>
                  <a:srgbClr val="000000"/>
                </a:solidFill>
                <a:ea typeface="Times New Roman" panose="02020603050405020304" pitchFamily="18" charset="0"/>
                <a:cs typeface="Arial" panose="020B0604020202020204" pitchFamily="34" charset="0"/>
              </a:rPr>
              <a:t>Full time </a:t>
            </a:r>
            <a:r>
              <a:rPr lang="en-US" sz="1100" b="1" dirty="0">
                <a:solidFill>
                  <a:srgbClr val="000000"/>
                </a:solidFill>
                <a:ea typeface="Times New Roman" panose="02020603050405020304" pitchFamily="18" charset="0"/>
                <a:cs typeface="Arial" panose="020B0604020202020204" pitchFamily="34" charset="0"/>
              </a:rPr>
              <a:t>salaried employees </a:t>
            </a:r>
            <a:r>
              <a:rPr lang="en-US" sz="1100" dirty="0">
                <a:solidFill>
                  <a:srgbClr val="000000"/>
                </a:solidFill>
                <a:ea typeface="Times New Roman" panose="02020603050405020304" pitchFamily="18" charset="0"/>
                <a:cs typeface="Arial" panose="020B0604020202020204" pitchFamily="34" charset="0"/>
              </a:rPr>
              <a:t>accrue four weeks vacation per year. </a:t>
            </a:r>
          </a:p>
        </p:txBody>
      </p:sp>
      <p:sp>
        <p:nvSpPr>
          <p:cNvPr id="16" name="TextBox 15">
            <a:extLst>
              <a:ext uri="{FF2B5EF4-FFF2-40B4-BE49-F238E27FC236}">
                <a16:creationId xmlns:a16="http://schemas.microsoft.com/office/drawing/2014/main" id="{912F0256-4A15-4320-B23A-A301B22DAA80}"/>
              </a:ext>
            </a:extLst>
          </p:cNvPr>
          <p:cNvSpPr txBox="1"/>
          <p:nvPr/>
        </p:nvSpPr>
        <p:spPr>
          <a:xfrm>
            <a:off x="0" y="2206029"/>
            <a:ext cx="6858000" cy="352084"/>
          </a:xfrm>
          <a:prstGeom prst="rect">
            <a:avLst/>
          </a:prstGeom>
          <a:solidFill>
            <a:schemeClr val="accent2">
              <a:lumMod val="40000"/>
              <a:lumOff val="60000"/>
            </a:schemeClr>
          </a:solidFill>
        </p:spPr>
        <p:txBody>
          <a:bodyPr>
            <a:spAutoFit/>
          </a:bodyPr>
          <a:lstStyle/>
          <a:p>
            <a:pPr defTabSz="828973" fontAlgn="base">
              <a:spcBef>
                <a:spcPct val="0"/>
              </a:spcBef>
              <a:spcAft>
                <a:spcPct val="0"/>
              </a:spcAft>
              <a:defRPr/>
            </a:pPr>
            <a:r>
              <a:rPr lang="en-US" sz="1688" b="1" dirty="0">
                <a:solidFill>
                  <a:srgbClr val="132647"/>
                </a:solidFill>
                <a:latin typeface="Century Gothic" pitchFamily="34" charset="0"/>
                <a:cs typeface="Arial" charset="0"/>
              </a:rPr>
              <a:t>    HOLIDAYS</a:t>
            </a:r>
          </a:p>
        </p:txBody>
      </p:sp>
      <p:sp>
        <p:nvSpPr>
          <p:cNvPr id="18" name="Rectangle 17">
            <a:extLst>
              <a:ext uri="{FF2B5EF4-FFF2-40B4-BE49-F238E27FC236}">
                <a16:creationId xmlns:a16="http://schemas.microsoft.com/office/drawing/2014/main" id="{7B6E656A-3BBE-4D66-B49A-304D138C35BE}"/>
              </a:ext>
            </a:extLst>
          </p:cNvPr>
          <p:cNvSpPr/>
          <p:nvPr/>
        </p:nvSpPr>
        <p:spPr>
          <a:xfrm>
            <a:off x="240440" y="2657733"/>
            <a:ext cx="6377117" cy="3727944"/>
          </a:xfrm>
          <a:prstGeom prst="rect">
            <a:avLst/>
          </a:prstGeom>
        </p:spPr>
        <p:txBody>
          <a:bodyPr wrap="square">
            <a:spAutoFit/>
          </a:bodyPr>
          <a:lstStyle/>
          <a:p>
            <a:pPr defTabSz="828973" fontAlgn="base">
              <a:tabLst>
                <a:tab pos="-107156" algn="l"/>
              </a:tabLst>
            </a:pPr>
            <a:r>
              <a:rPr lang="en-US" sz="1125" dirty="0">
                <a:solidFill>
                  <a:srgbClr val="000000"/>
                </a:solidFill>
                <a:ea typeface="Times New Roman" panose="02020603050405020304" pitchFamily="18" charset="0"/>
                <a:cs typeface="Arial" panose="020B0604020202020204" pitchFamily="34" charset="0"/>
              </a:rPr>
              <a:t>The University observes the following holidays. Most full-time employees are excused from work with pay on these days:</a:t>
            </a:r>
          </a:p>
          <a:p>
            <a:pPr defTabSz="828973" fontAlgn="base">
              <a:tabLst>
                <a:tab pos="-107156" algn="l"/>
              </a:tabLst>
            </a:pPr>
            <a:endParaRPr lang="en-US" sz="1125" dirty="0">
              <a:solidFill>
                <a:srgbClr val="000000"/>
              </a:solidFill>
              <a:ea typeface="Times New Roman" panose="02020603050405020304" pitchFamily="18" charset="0"/>
              <a:cs typeface="Arial" panose="020B0604020202020204" pitchFamily="34" charset="0"/>
            </a:endParaRPr>
          </a:p>
          <a:p>
            <a:pPr defTabSz="828973" fontAlgn="base">
              <a:tabLst>
                <a:tab pos="-107156" algn="l"/>
              </a:tabLst>
            </a:pPr>
            <a:r>
              <a:rPr lang="en-US" sz="1125" dirty="0">
                <a:solidFill>
                  <a:srgbClr val="000000"/>
                </a:solidFill>
                <a:ea typeface="Times New Roman" panose="02020603050405020304" pitchFamily="18" charset="0"/>
                <a:cs typeface="Arial" panose="020B0604020202020204" pitchFamily="34" charset="0"/>
              </a:rPr>
              <a:t>	</a:t>
            </a:r>
          </a:p>
          <a:p>
            <a:pPr defTabSz="828973" fontAlgn="base">
              <a:tabLst>
                <a:tab pos="-107156" algn="l"/>
              </a:tabLst>
            </a:pPr>
            <a:endParaRPr lang="en-US" sz="1125" dirty="0">
              <a:solidFill>
                <a:srgbClr val="000000"/>
              </a:solidFill>
              <a:ea typeface="Times New Roman" panose="02020603050405020304" pitchFamily="18" charset="0"/>
              <a:cs typeface="Arial" panose="020B0604020202020204" pitchFamily="34" charset="0"/>
            </a:endParaRPr>
          </a:p>
          <a:p>
            <a:pPr defTabSz="828973" fontAlgn="base">
              <a:tabLst>
                <a:tab pos="-107156" algn="l"/>
              </a:tabLst>
            </a:pPr>
            <a:endParaRPr lang="en-US" sz="1125" dirty="0">
              <a:solidFill>
                <a:srgbClr val="000000"/>
              </a:solidFill>
              <a:ea typeface="Times New Roman" panose="02020603050405020304" pitchFamily="18" charset="0"/>
              <a:cs typeface="Arial" panose="020B0604020202020204" pitchFamily="34" charset="0"/>
            </a:endParaRPr>
          </a:p>
          <a:p>
            <a:pPr defTabSz="828973" fontAlgn="base">
              <a:tabLst>
                <a:tab pos="-107156" algn="l"/>
              </a:tabLst>
            </a:pPr>
            <a:endParaRPr lang="en-US" sz="1125" dirty="0">
              <a:solidFill>
                <a:srgbClr val="000000"/>
              </a:solidFill>
              <a:ea typeface="Times New Roman" panose="02020603050405020304" pitchFamily="18" charset="0"/>
              <a:cs typeface="Arial" panose="020B0604020202020204" pitchFamily="34" charset="0"/>
            </a:endParaRPr>
          </a:p>
          <a:p>
            <a:pPr defTabSz="828973" fontAlgn="base">
              <a:tabLst>
                <a:tab pos="-107156" algn="l"/>
              </a:tabLst>
            </a:pPr>
            <a:endParaRPr lang="en-US" sz="1125" dirty="0">
              <a:solidFill>
                <a:srgbClr val="000000"/>
              </a:solidFill>
              <a:ea typeface="Times New Roman" panose="02020603050405020304" pitchFamily="18" charset="0"/>
              <a:cs typeface="Arial" panose="020B0604020202020204" pitchFamily="34" charset="0"/>
            </a:endParaRPr>
          </a:p>
          <a:p>
            <a:pPr defTabSz="828973" fontAlgn="base">
              <a:tabLst>
                <a:tab pos="-107156" algn="l"/>
              </a:tabLst>
            </a:pPr>
            <a:endParaRPr lang="en-US" sz="1125" dirty="0">
              <a:solidFill>
                <a:srgbClr val="000000"/>
              </a:solidFill>
              <a:ea typeface="Times New Roman" panose="02020603050405020304" pitchFamily="18" charset="0"/>
              <a:cs typeface="Arial" panose="020B0604020202020204" pitchFamily="34" charset="0"/>
            </a:endParaRPr>
          </a:p>
          <a:p>
            <a:pPr defTabSz="828973" fontAlgn="base">
              <a:tabLst>
                <a:tab pos="-107156" algn="l"/>
              </a:tabLst>
            </a:pPr>
            <a:endParaRPr lang="en-US" sz="1125" dirty="0">
              <a:solidFill>
                <a:srgbClr val="000000"/>
              </a:solidFill>
              <a:ea typeface="Times New Roman" panose="02020603050405020304" pitchFamily="18" charset="0"/>
              <a:cs typeface="Arial" panose="020B0604020202020204" pitchFamily="34" charset="0"/>
            </a:endParaRPr>
          </a:p>
          <a:p>
            <a:pPr defTabSz="828973" fontAlgn="base">
              <a:tabLst>
                <a:tab pos="-107156" algn="l"/>
              </a:tabLst>
            </a:pPr>
            <a:endParaRPr lang="en-US" sz="1125" dirty="0">
              <a:solidFill>
                <a:srgbClr val="000000"/>
              </a:solidFill>
              <a:ea typeface="Times New Roman" panose="02020603050405020304" pitchFamily="18" charset="0"/>
              <a:cs typeface="Arial" panose="020B0604020202020204" pitchFamily="34" charset="0"/>
            </a:endParaRPr>
          </a:p>
          <a:p>
            <a:pPr defTabSz="828973" fontAlgn="base">
              <a:tabLst>
                <a:tab pos="-107156" algn="l"/>
              </a:tabLst>
            </a:pPr>
            <a:endParaRPr lang="en-US" sz="1125" dirty="0">
              <a:solidFill>
                <a:srgbClr val="000000"/>
              </a:solidFill>
              <a:ea typeface="Times New Roman" panose="02020603050405020304" pitchFamily="18" charset="0"/>
              <a:cs typeface="Arial" panose="020B0604020202020204" pitchFamily="34" charset="0"/>
            </a:endParaRPr>
          </a:p>
          <a:p>
            <a:pPr defTabSz="828973" fontAlgn="base">
              <a:tabLst>
                <a:tab pos="-107156" algn="l"/>
              </a:tabLst>
            </a:pPr>
            <a:endParaRPr lang="en-US" sz="1125" dirty="0">
              <a:solidFill>
                <a:srgbClr val="000000"/>
              </a:solidFill>
              <a:ea typeface="Times New Roman" panose="02020603050405020304" pitchFamily="18" charset="0"/>
              <a:cs typeface="Arial" panose="020B0604020202020204" pitchFamily="34" charset="0"/>
            </a:endParaRPr>
          </a:p>
          <a:p>
            <a:pPr defTabSz="828973" fontAlgn="base">
              <a:tabLst>
                <a:tab pos="-107156" algn="l"/>
              </a:tabLst>
            </a:pPr>
            <a:r>
              <a:rPr lang="en-US" sz="1125" dirty="0">
                <a:solidFill>
                  <a:srgbClr val="000000"/>
                </a:solidFill>
                <a:ea typeface="Times New Roman" panose="02020603050405020304" pitchFamily="18" charset="0"/>
                <a:cs typeface="Arial" panose="020B0604020202020204" pitchFamily="34" charset="0"/>
              </a:rPr>
              <a:t>There may be times when it becomes more advantageous for both the University and the employee to have the day AFTER Christmas and New Year’s off instead of the day before. In addition, the University may occasionally change the Holiday Schedule as circumstances require.  When this occurs, you will be informed accordingly.</a:t>
            </a:r>
          </a:p>
          <a:p>
            <a:pPr defTabSz="828973" fontAlgn="base">
              <a:tabLst>
                <a:tab pos="-107156" algn="l"/>
              </a:tabLst>
            </a:pPr>
            <a:endParaRPr lang="en-US" sz="1125" dirty="0">
              <a:solidFill>
                <a:srgbClr val="000000"/>
              </a:solidFill>
              <a:ea typeface="Times New Roman" panose="02020603050405020304" pitchFamily="18" charset="0"/>
              <a:cs typeface="Arial" panose="020B0604020202020204" pitchFamily="34" charset="0"/>
            </a:endParaRPr>
          </a:p>
          <a:p>
            <a:pPr defTabSz="828973" fontAlgn="base">
              <a:tabLst>
                <a:tab pos="-107156" algn="l"/>
              </a:tabLst>
            </a:pPr>
            <a:r>
              <a:rPr lang="en-US" sz="1125" dirty="0">
                <a:solidFill>
                  <a:srgbClr val="000000"/>
                </a:solidFill>
                <a:ea typeface="Times New Roman" panose="02020603050405020304" pitchFamily="18" charset="0"/>
                <a:cs typeface="Arial" panose="020B0604020202020204" pitchFamily="34" charset="0"/>
              </a:rPr>
              <a:t>The University typically closes during the week between Christmas and New Year’s.  This will be announced during the Fall of each year.  If the University closes, full time employees are excused from work with pay, except for some essential staff.</a:t>
            </a:r>
          </a:p>
        </p:txBody>
      </p:sp>
      <p:sp>
        <p:nvSpPr>
          <p:cNvPr id="9" name="Rectangle 8">
            <a:extLst>
              <a:ext uri="{FF2B5EF4-FFF2-40B4-BE49-F238E27FC236}">
                <a16:creationId xmlns:a16="http://schemas.microsoft.com/office/drawing/2014/main" id="{BC9110BA-A1FF-44BC-B58E-2444846D2C49}"/>
              </a:ext>
            </a:extLst>
          </p:cNvPr>
          <p:cNvSpPr/>
          <p:nvPr/>
        </p:nvSpPr>
        <p:spPr>
          <a:xfrm>
            <a:off x="981310" y="3220789"/>
            <a:ext cx="2152185" cy="153886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bg1"/>
                </a:solidFill>
              </a:rPr>
              <a:t>New Year’s Eve</a:t>
            </a:r>
          </a:p>
          <a:p>
            <a:pPr marL="171450" indent="-171450">
              <a:buFont typeface="Arial" panose="020B0604020202020204" pitchFamily="34" charset="0"/>
              <a:buChar char="•"/>
            </a:pPr>
            <a:r>
              <a:rPr lang="en-US" sz="1200" dirty="0">
                <a:solidFill>
                  <a:schemeClr val="bg1"/>
                </a:solidFill>
              </a:rPr>
              <a:t>New Year’s Day</a:t>
            </a:r>
          </a:p>
          <a:p>
            <a:pPr marL="171450" indent="-171450">
              <a:buFont typeface="Arial" panose="020B0604020202020204" pitchFamily="34" charset="0"/>
              <a:buChar char="•"/>
            </a:pPr>
            <a:r>
              <a:rPr lang="en-US" sz="1200" dirty="0">
                <a:solidFill>
                  <a:schemeClr val="bg1"/>
                </a:solidFill>
              </a:rPr>
              <a:t>Martin Luther King Day</a:t>
            </a:r>
          </a:p>
          <a:p>
            <a:pPr marL="171450" indent="-171450">
              <a:buFont typeface="Arial" panose="020B0604020202020204" pitchFamily="34" charset="0"/>
              <a:buChar char="•"/>
            </a:pPr>
            <a:r>
              <a:rPr lang="en-US" sz="1200" dirty="0">
                <a:solidFill>
                  <a:schemeClr val="bg1"/>
                </a:solidFill>
              </a:rPr>
              <a:t>President’s Day</a:t>
            </a:r>
          </a:p>
          <a:p>
            <a:pPr marL="171450" indent="-171450">
              <a:buFont typeface="Arial" panose="020B0604020202020204" pitchFamily="34" charset="0"/>
              <a:buChar char="•"/>
            </a:pPr>
            <a:r>
              <a:rPr lang="en-US" sz="1200" dirty="0">
                <a:solidFill>
                  <a:schemeClr val="bg1"/>
                </a:solidFill>
              </a:rPr>
              <a:t>Good Friday</a:t>
            </a:r>
          </a:p>
          <a:p>
            <a:pPr marL="171450" indent="-171450">
              <a:buFont typeface="Arial" panose="020B0604020202020204" pitchFamily="34" charset="0"/>
              <a:buChar char="•"/>
            </a:pPr>
            <a:r>
              <a:rPr lang="en-US" sz="1200" dirty="0">
                <a:solidFill>
                  <a:schemeClr val="bg1"/>
                </a:solidFill>
              </a:rPr>
              <a:t>Easter Monday</a:t>
            </a:r>
          </a:p>
          <a:p>
            <a:pPr marL="171450" indent="-171450">
              <a:buFont typeface="Arial" panose="020B0604020202020204" pitchFamily="34" charset="0"/>
              <a:buChar char="•"/>
            </a:pPr>
            <a:r>
              <a:rPr lang="en-US" sz="1200" dirty="0">
                <a:solidFill>
                  <a:schemeClr val="bg1"/>
                </a:solidFill>
              </a:rPr>
              <a:t>Memorial Day</a:t>
            </a:r>
          </a:p>
          <a:p>
            <a:pPr marL="171450" indent="-171450">
              <a:buFont typeface="Arial" panose="020B0604020202020204" pitchFamily="34" charset="0"/>
              <a:buChar char="•"/>
            </a:pPr>
            <a:r>
              <a:rPr lang="en-US" sz="1200" dirty="0">
                <a:solidFill>
                  <a:schemeClr val="bg1"/>
                </a:solidFill>
              </a:rPr>
              <a:t>Juneteenth</a:t>
            </a:r>
          </a:p>
        </p:txBody>
      </p:sp>
      <p:sp>
        <p:nvSpPr>
          <p:cNvPr id="19" name="Rectangle 18">
            <a:extLst>
              <a:ext uri="{FF2B5EF4-FFF2-40B4-BE49-F238E27FC236}">
                <a16:creationId xmlns:a16="http://schemas.microsoft.com/office/drawing/2014/main" id="{F146F256-086E-407A-A782-62CC7145591B}"/>
              </a:ext>
            </a:extLst>
          </p:cNvPr>
          <p:cNvSpPr/>
          <p:nvPr/>
        </p:nvSpPr>
        <p:spPr>
          <a:xfrm>
            <a:off x="3429000" y="3220789"/>
            <a:ext cx="2152185" cy="153886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bg1"/>
                </a:solidFill>
              </a:rPr>
              <a:t>Independence Day</a:t>
            </a:r>
          </a:p>
          <a:p>
            <a:pPr marL="171450" indent="-171450">
              <a:buFont typeface="Arial" panose="020B0604020202020204" pitchFamily="34" charset="0"/>
              <a:buChar char="•"/>
            </a:pPr>
            <a:r>
              <a:rPr lang="en-US" sz="1200" dirty="0">
                <a:solidFill>
                  <a:schemeClr val="bg1"/>
                </a:solidFill>
              </a:rPr>
              <a:t>Labor Day</a:t>
            </a:r>
          </a:p>
          <a:p>
            <a:pPr marL="171450" indent="-171450">
              <a:buFont typeface="Arial" panose="020B0604020202020204" pitchFamily="34" charset="0"/>
              <a:buChar char="•"/>
            </a:pPr>
            <a:r>
              <a:rPr lang="en-US" sz="1200" dirty="0">
                <a:solidFill>
                  <a:schemeClr val="bg1"/>
                </a:solidFill>
              </a:rPr>
              <a:t>Indigenous People’s Day</a:t>
            </a:r>
          </a:p>
          <a:p>
            <a:pPr marL="171450" indent="-171450">
              <a:buFont typeface="Arial" panose="020B0604020202020204" pitchFamily="34" charset="0"/>
              <a:buChar char="•"/>
            </a:pPr>
            <a:r>
              <a:rPr lang="en-US" sz="1200" dirty="0">
                <a:solidFill>
                  <a:schemeClr val="bg1"/>
                </a:solidFill>
              </a:rPr>
              <a:t>Thanksgiving Day</a:t>
            </a:r>
          </a:p>
          <a:p>
            <a:pPr marL="171450" indent="-171450">
              <a:buFont typeface="Arial" panose="020B0604020202020204" pitchFamily="34" charset="0"/>
              <a:buChar char="•"/>
            </a:pPr>
            <a:r>
              <a:rPr lang="en-US" sz="1200" dirty="0">
                <a:solidFill>
                  <a:schemeClr val="bg1"/>
                </a:solidFill>
              </a:rPr>
              <a:t>Friday after Thanksgiving</a:t>
            </a:r>
          </a:p>
          <a:p>
            <a:pPr marL="171450" indent="-171450">
              <a:buFont typeface="Arial" panose="020B0604020202020204" pitchFamily="34" charset="0"/>
              <a:buChar char="•"/>
            </a:pPr>
            <a:r>
              <a:rPr lang="en-US" sz="1200" dirty="0">
                <a:solidFill>
                  <a:schemeClr val="bg1"/>
                </a:solidFill>
              </a:rPr>
              <a:t>Christmas Eve</a:t>
            </a:r>
          </a:p>
          <a:p>
            <a:pPr marL="171450" indent="-171450">
              <a:buFont typeface="Arial" panose="020B0604020202020204" pitchFamily="34" charset="0"/>
              <a:buChar char="•"/>
            </a:pPr>
            <a:r>
              <a:rPr lang="en-US" sz="1200" dirty="0">
                <a:solidFill>
                  <a:schemeClr val="bg1"/>
                </a:solidFill>
              </a:rPr>
              <a:t>Christmas Day</a:t>
            </a:r>
          </a:p>
        </p:txBody>
      </p:sp>
    </p:spTree>
    <p:extLst>
      <p:ext uri="{BB962C8B-B14F-4D97-AF65-F5344CB8AC3E}">
        <p14:creationId xmlns:p14="http://schemas.microsoft.com/office/powerpoint/2010/main" val="812491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184613"/>
            <a:ext cx="6858000" cy="352084"/>
          </a:xfrm>
          <a:prstGeom prst="rect">
            <a:avLst/>
          </a:prstGeom>
          <a:solidFill>
            <a:schemeClr val="accent2">
              <a:lumMod val="40000"/>
              <a:lumOff val="60000"/>
            </a:schemeClr>
          </a:solidFill>
        </p:spPr>
        <p:txBody>
          <a:bodyPr>
            <a:spAutoFit/>
          </a:bodyPr>
          <a:lstStyle/>
          <a:p>
            <a:pPr defTabSz="828973" fontAlgn="base">
              <a:spcBef>
                <a:spcPct val="0"/>
              </a:spcBef>
              <a:spcAft>
                <a:spcPct val="0"/>
              </a:spcAft>
              <a:defRPr/>
            </a:pPr>
            <a:r>
              <a:rPr lang="en-US" sz="1688" b="1" dirty="0">
                <a:solidFill>
                  <a:srgbClr val="132647"/>
                </a:solidFill>
                <a:latin typeface="Century Gothic" pitchFamily="34" charset="0"/>
                <a:cs typeface="Arial" charset="0"/>
              </a:rPr>
              <a:t>    DAEMEN TUITION WAIVER BENEFIT</a:t>
            </a:r>
          </a:p>
        </p:txBody>
      </p:sp>
      <p:sp>
        <p:nvSpPr>
          <p:cNvPr id="17" name="TextBox 16"/>
          <p:cNvSpPr txBox="1"/>
          <p:nvPr/>
        </p:nvSpPr>
        <p:spPr>
          <a:xfrm>
            <a:off x="0" y="7220946"/>
            <a:ext cx="6858000" cy="352084"/>
          </a:xfrm>
          <a:prstGeom prst="rect">
            <a:avLst/>
          </a:prstGeom>
          <a:solidFill>
            <a:schemeClr val="accent2">
              <a:lumMod val="40000"/>
              <a:lumOff val="60000"/>
            </a:schemeClr>
          </a:solidFill>
        </p:spPr>
        <p:txBody>
          <a:bodyPr>
            <a:spAutoFit/>
          </a:bodyPr>
          <a:lstStyle/>
          <a:p>
            <a:pPr defTabSz="828973" fontAlgn="base">
              <a:spcBef>
                <a:spcPct val="0"/>
              </a:spcBef>
              <a:spcAft>
                <a:spcPct val="0"/>
              </a:spcAft>
              <a:defRPr/>
            </a:pPr>
            <a:r>
              <a:rPr lang="en-US" sz="1688" b="1" dirty="0">
                <a:solidFill>
                  <a:srgbClr val="132647"/>
                </a:solidFill>
                <a:latin typeface="Century Gothic" pitchFamily="34" charset="0"/>
                <a:cs typeface="Arial" charset="0"/>
              </a:rPr>
              <a:t>    TUITION EXCHANGE SCHOLARSHIP PROGRAM</a:t>
            </a:r>
          </a:p>
        </p:txBody>
      </p:sp>
      <p:sp>
        <p:nvSpPr>
          <p:cNvPr id="2" name="AutoShape 2" descr="Image result for metlife"/>
          <p:cNvSpPr>
            <a:spLocks noChangeAspect="1" noChangeArrowheads="1"/>
          </p:cNvSpPr>
          <p:nvPr/>
        </p:nvSpPr>
        <p:spPr bwMode="auto">
          <a:xfrm>
            <a:off x="145852" y="-63996"/>
            <a:ext cx="285750"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5725" tIns="42863" rIns="85725" bIns="42863" numCol="1" anchor="t" anchorCtr="0" compatLnSpc="1">
            <a:prstTxWarp prst="textNoShape">
              <a:avLst/>
            </a:prstTxWarp>
          </a:bodyPr>
          <a:lstStyle/>
          <a:p>
            <a:pPr defTabSz="828973" fontAlgn="base">
              <a:spcBef>
                <a:spcPct val="0"/>
              </a:spcBef>
              <a:spcAft>
                <a:spcPct val="0"/>
              </a:spcAft>
            </a:pPr>
            <a:endParaRPr lang="en-US" sz="1594">
              <a:solidFill>
                <a:srgbClr val="000000"/>
              </a:solidFill>
              <a:latin typeface="Century Gothic" pitchFamily="34" charset="0"/>
              <a:cs typeface="Arial" charset="0"/>
            </a:endParaRPr>
          </a:p>
        </p:txBody>
      </p:sp>
      <p:sp>
        <p:nvSpPr>
          <p:cNvPr id="3" name="AutoShape 4" descr="Image result for metlife"/>
          <p:cNvSpPr>
            <a:spLocks noChangeAspect="1" noChangeArrowheads="1"/>
          </p:cNvSpPr>
          <p:nvPr/>
        </p:nvSpPr>
        <p:spPr bwMode="auto">
          <a:xfrm>
            <a:off x="288727" y="78879"/>
            <a:ext cx="285750"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5725" tIns="42863" rIns="85725" bIns="42863" numCol="1" anchor="t" anchorCtr="0" compatLnSpc="1">
            <a:prstTxWarp prst="textNoShape">
              <a:avLst/>
            </a:prstTxWarp>
          </a:bodyPr>
          <a:lstStyle/>
          <a:p>
            <a:pPr defTabSz="828973" fontAlgn="base">
              <a:spcBef>
                <a:spcPct val="0"/>
              </a:spcBef>
              <a:spcAft>
                <a:spcPct val="0"/>
              </a:spcAft>
            </a:pPr>
            <a:endParaRPr lang="en-US" sz="1594">
              <a:solidFill>
                <a:srgbClr val="000000"/>
              </a:solidFill>
              <a:latin typeface="Century Gothic" pitchFamily="34" charset="0"/>
              <a:cs typeface="Arial" charset="0"/>
            </a:endParaRPr>
          </a:p>
        </p:txBody>
      </p:sp>
      <p:sp>
        <p:nvSpPr>
          <p:cNvPr id="4" name="AutoShape 6" descr="Image result for metlife"/>
          <p:cNvSpPr>
            <a:spLocks noChangeAspect="1" noChangeArrowheads="1"/>
          </p:cNvSpPr>
          <p:nvPr/>
        </p:nvSpPr>
        <p:spPr bwMode="auto">
          <a:xfrm>
            <a:off x="431602" y="221754"/>
            <a:ext cx="285750"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5725" tIns="42863" rIns="85725" bIns="42863" numCol="1" anchor="t" anchorCtr="0" compatLnSpc="1">
            <a:prstTxWarp prst="textNoShape">
              <a:avLst/>
            </a:prstTxWarp>
          </a:bodyPr>
          <a:lstStyle/>
          <a:p>
            <a:pPr defTabSz="828973" fontAlgn="base">
              <a:spcBef>
                <a:spcPct val="0"/>
              </a:spcBef>
              <a:spcAft>
                <a:spcPct val="0"/>
              </a:spcAft>
            </a:pPr>
            <a:endParaRPr lang="en-US" sz="1594">
              <a:solidFill>
                <a:srgbClr val="000000"/>
              </a:solidFill>
              <a:latin typeface="Century Gothic" pitchFamily="34" charset="0"/>
              <a:cs typeface="Arial" charset="0"/>
            </a:endParaRPr>
          </a:p>
        </p:txBody>
      </p:sp>
      <p:sp>
        <p:nvSpPr>
          <p:cNvPr id="6" name="Rectangle 1">
            <a:extLst>
              <a:ext uri="{FF2B5EF4-FFF2-40B4-BE49-F238E27FC236}">
                <a16:creationId xmlns:a16="http://schemas.microsoft.com/office/drawing/2014/main" id="{C78C042A-0DFB-4F9B-94F7-867EC62D55B6}"/>
              </a:ext>
            </a:extLst>
          </p:cNvPr>
          <p:cNvSpPr>
            <a:spLocks noChangeArrowheads="1"/>
          </p:cNvSpPr>
          <p:nvPr/>
        </p:nvSpPr>
        <p:spPr bwMode="auto">
          <a:xfrm>
            <a:off x="288727" y="7691451"/>
            <a:ext cx="6437247" cy="60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725" tIns="42863" rIns="85725" bIns="42863" numCol="1" anchor="ctr" anchorCtr="0" compatLnSpc="1">
            <a:prstTxWarp prst="textNoShape">
              <a:avLst/>
            </a:prstTxWarp>
            <a:spAutoFit/>
          </a:bodyPr>
          <a:lstStyle/>
          <a:p>
            <a:pPr defTabSz="857250" eaLnBrk="0" fontAlgn="base" hangingPunct="0">
              <a:spcBef>
                <a:spcPct val="0"/>
              </a:spcBef>
              <a:spcAft>
                <a:spcPct val="0"/>
              </a:spcAft>
            </a:pPr>
            <a:r>
              <a:rPr lang="en-US" altLang="en-US" sz="1125" dirty="0">
                <a:solidFill>
                  <a:srgbClr val="000000"/>
                </a:solidFill>
                <a:ea typeface="Times New Roman" panose="02020603050405020304" pitchFamily="18" charset="0"/>
                <a:cs typeface="Calibri" panose="020F0502020204030204" pitchFamily="34" charset="0"/>
              </a:rPr>
              <a:t>Applications for Tuition Exchange scholarships are accepted for dependent children of full-time employees after five years of service. There are over 500 colleges and universities nationwide participating in the Tuition Exchange Program and scholarships are not guaranteed.</a:t>
            </a:r>
            <a:endParaRPr lang="en-US" altLang="en-US" sz="375" dirty="0">
              <a:solidFill>
                <a:srgbClr val="000000"/>
              </a:solidFill>
              <a:cs typeface="Arial" charset="0"/>
            </a:endParaRPr>
          </a:p>
        </p:txBody>
      </p:sp>
      <p:sp>
        <p:nvSpPr>
          <p:cNvPr id="7" name="Rectangle 6">
            <a:extLst>
              <a:ext uri="{FF2B5EF4-FFF2-40B4-BE49-F238E27FC236}">
                <a16:creationId xmlns:a16="http://schemas.microsoft.com/office/drawing/2014/main" id="{020716DA-C3A9-4873-BB2A-D024EFD06B76}"/>
              </a:ext>
            </a:extLst>
          </p:cNvPr>
          <p:cNvSpPr/>
          <p:nvPr/>
        </p:nvSpPr>
        <p:spPr>
          <a:xfrm>
            <a:off x="240441" y="682548"/>
            <a:ext cx="6377117" cy="1304203"/>
          </a:xfrm>
          <a:prstGeom prst="rect">
            <a:avLst/>
          </a:prstGeom>
        </p:spPr>
        <p:txBody>
          <a:bodyPr wrap="square">
            <a:spAutoFit/>
          </a:bodyPr>
          <a:lstStyle/>
          <a:p>
            <a:pPr defTabSz="828973" fontAlgn="base">
              <a:tabLst>
                <a:tab pos="-107156" algn="l"/>
              </a:tabLst>
            </a:pPr>
            <a:r>
              <a:rPr lang="en-US" sz="1125" dirty="0">
                <a:solidFill>
                  <a:srgbClr val="000000"/>
                </a:solidFill>
                <a:ea typeface="Times New Roman" panose="02020603050405020304" pitchFamily="18" charset="0"/>
                <a:cs typeface="Arial" panose="020B0604020202020204" pitchFamily="34" charset="0"/>
              </a:rPr>
              <a:t>Full time employees are eligible for 100% tuition waiver for undergraduate classes at Daemen University the semester after hire.  This benefit is also available to the employee’s spouse/same sex domestic partner and dependent children.</a:t>
            </a:r>
          </a:p>
          <a:p>
            <a:pPr defTabSz="828973" fontAlgn="base">
              <a:tabLst>
                <a:tab pos="-107156" algn="l"/>
              </a:tabLst>
            </a:pPr>
            <a:endParaRPr lang="en-US" sz="1125" dirty="0">
              <a:solidFill>
                <a:srgbClr val="000000"/>
              </a:solidFill>
              <a:ea typeface="Times New Roman" panose="02020603050405020304" pitchFamily="18" charset="0"/>
              <a:cs typeface="Arial" panose="020B0604020202020204" pitchFamily="34" charset="0"/>
            </a:endParaRPr>
          </a:p>
          <a:p>
            <a:pPr defTabSz="828973" fontAlgn="base">
              <a:tabLst>
                <a:tab pos="-107156" algn="l"/>
              </a:tabLst>
            </a:pPr>
            <a:r>
              <a:rPr lang="en-US" sz="1125" dirty="0">
                <a:solidFill>
                  <a:srgbClr val="000000"/>
                </a:solidFill>
                <a:ea typeface="Times New Roman" panose="02020603050405020304" pitchFamily="18" charset="0"/>
                <a:cs typeface="Arial" panose="020B0604020202020204" pitchFamily="34" charset="0"/>
              </a:rPr>
              <a:t>100% tuition waiver for graduate level courses at Daemen University are available to full time employees and the spouse/same sex domestic partner of the employee.  Dependent children of the employee are eligible for a 50% tuition waiver.</a:t>
            </a:r>
          </a:p>
        </p:txBody>
      </p:sp>
      <p:sp>
        <p:nvSpPr>
          <p:cNvPr id="16" name="TextBox 15">
            <a:extLst>
              <a:ext uri="{FF2B5EF4-FFF2-40B4-BE49-F238E27FC236}">
                <a16:creationId xmlns:a16="http://schemas.microsoft.com/office/drawing/2014/main" id="{912F0256-4A15-4320-B23A-A301B22DAA80}"/>
              </a:ext>
            </a:extLst>
          </p:cNvPr>
          <p:cNvSpPr txBox="1"/>
          <p:nvPr/>
        </p:nvSpPr>
        <p:spPr>
          <a:xfrm>
            <a:off x="0" y="2132602"/>
            <a:ext cx="6858000" cy="352084"/>
          </a:xfrm>
          <a:prstGeom prst="rect">
            <a:avLst/>
          </a:prstGeom>
          <a:solidFill>
            <a:schemeClr val="accent2">
              <a:lumMod val="40000"/>
              <a:lumOff val="60000"/>
            </a:schemeClr>
          </a:solidFill>
        </p:spPr>
        <p:txBody>
          <a:bodyPr>
            <a:spAutoFit/>
          </a:bodyPr>
          <a:lstStyle/>
          <a:p>
            <a:pPr defTabSz="828973" fontAlgn="base">
              <a:spcBef>
                <a:spcPct val="0"/>
              </a:spcBef>
              <a:spcAft>
                <a:spcPct val="0"/>
              </a:spcAft>
              <a:defRPr/>
            </a:pPr>
            <a:r>
              <a:rPr lang="en-US" sz="1688" b="1" dirty="0">
                <a:solidFill>
                  <a:srgbClr val="132647"/>
                </a:solidFill>
                <a:latin typeface="Century Gothic" pitchFamily="34" charset="0"/>
                <a:cs typeface="Arial" charset="0"/>
              </a:rPr>
              <a:t>    CIC SCHOLARSHIP PROGRAM</a:t>
            </a:r>
          </a:p>
        </p:txBody>
      </p:sp>
      <p:sp>
        <p:nvSpPr>
          <p:cNvPr id="18" name="Rectangle 17">
            <a:extLst>
              <a:ext uri="{FF2B5EF4-FFF2-40B4-BE49-F238E27FC236}">
                <a16:creationId xmlns:a16="http://schemas.microsoft.com/office/drawing/2014/main" id="{7B6E656A-3BBE-4D66-B49A-304D138C35BE}"/>
              </a:ext>
            </a:extLst>
          </p:cNvPr>
          <p:cNvSpPr/>
          <p:nvPr/>
        </p:nvSpPr>
        <p:spPr>
          <a:xfrm>
            <a:off x="240441" y="2630537"/>
            <a:ext cx="6377117" cy="784830"/>
          </a:xfrm>
          <a:prstGeom prst="rect">
            <a:avLst/>
          </a:prstGeom>
        </p:spPr>
        <p:txBody>
          <a:bodyPr wrap="square">
            <a:spAutoFit/>
          </a:bodyPr>
          <a:lstStyle/>
          <a:p>
            <a:pPr defTabSz="828973" fontAlgn="base">
              <a:tabLst>
                <a:tab pos="-107156" algn="l"/>
              </a:tabLst>
            </a:pPr>
            <a:r>
              <a:rPr lang="en-US" sz="1125" dirty="0">
                <a:solidFill>
                  <a:srgbClr val="000000"/>
                </a:solidFill>
                <a:ea typeface="Times New Roman" panose="02020603050405020304" pitchFamily="18" charset="0"/>
                <a:cs typeface="Arial" panose="020B0604020202020204" pitchFamily="34" charset="0"/>
              </a:rPr>
              <a:t>Full time employees and their dependents as defined by IRS regulations are eligible to apply for tuition benefits through the CIC networks of schools. Charges covered by this program are determined by the host institution but generally cover full tuition. This benefit is available the semester after hire and covers undergraduate courses only. </a:t>
            </a:r>
            <a:endParaRPr lang="en-US" sz="1125" dirty="0">
              <a:solidFill>
                <a:srgbClr val="000000"/>
              </a:solidFill>
              <a:ea typeface="Times New Roman" panose="02020603050405020304" pitchFamily="18" charset="0"/>
              <a:cs typeface="Times New Roman" panose="02020603050405020304" pitchFamily="18" charset="0"/>
            </a:endParaRPr>
          </a:p>
        </p:txBody>
      </p:sp>
      <p:pic>
        <p:nvPicPr>
          <p:cNvPr id="2050" name="Picture 2" descr="Tuition Comparison - Blue Ridge Community College">
            <a:extLst>
              <a:ext uri="{FF2B5EF4-FFF2-40B4-BE49-F238E27FC236}">
                <a16:creationId xmlns:a16="http://schemas.microsoft.com/office/drawing/2014/main" id="{348E73C2-1D8D-4C49-B7C1-4EB1434A7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602" y="3687980"/>
            <a:ext cx="5633154" cy="316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380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56" name="Picture 2"/>
          <p:cNvPicPr>
            <a:picLocks noChangeAspect="1"/>
          </p:cNvPicPr>
          <p:nvPr/>
        </p:nvPicPr>
        <p:blipFill>
          <a:blip r:embed="rId2" cstate="print">
            <a:extLst>
              <a:ext uri="{28A0092B-C50C-407E-A947-70E740481C1C}">
                <a14:useLocalDpi xmlns:a14="http://schemas.microsoft.com/office/drawing/2010/main" val="0"/>
              </a:ext>
            </a:extLst>
          </a:blip>
          <a:srcRect t="1332" b="30473"/>
          <a:stretch>
            <a:fillRect/>
          </a:stretch>
        </p:blipFill>
        <p:spPr bwMode="auto">
          <a:xfrm>
            <a:off x="412115" y="5775159"/>
            <a:ext cx="6033770" cy="2859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2639282992"/>
              </p:ext>
            </p:extLst>
          </p:nvPr>
        </p:nvGraphicFramePr>
        <p:xfrm>
          <a:off x="233111" y="1096379"/>
          <a:ext cx="6391777" cy="3485820"/>
        </p:xfrm>
        <a:graphic>
          <a:graphicData uri="http://schemas.openxmlformats.org/drawingml/2006/table">
            <a:tbl>
              <a:tblPr firstRow="1" firstCol="1" bandRow="1">
                <a:tableStyleId>{5C22544A-7EE6-4342-B048-85BDC9FD1C3A}</a:tableStyleId>
              </a:tblPr>
              <a:tblGrid>
                <a:gridCol w="1419726">
                  <a:extLst>
                    <a:ext uri="{9D8B030D-6E8A-4147-A177-3AD203B41FA5}">
                      <a16:colId xmlns:a16="http://schemas.microsoft.com/office/drawing/2014/main" val="20000"/>
                    </a:ext>
                  </a:extLst>
                </a:gridCol>
                <a:gridCol w="1404547">
                  <a:extLst>
                    <a:ext uri="{9D8B030D-6E8A-4147-A177-3AD203B41FA5}">
                      <a16:colId xmlns:a16="http://schemas.microsoft.com/office/drawing/2014/main" val="20001"/>
                    </a:ext>
                  </a:extLst>
                </a:gridCol>
                <a:gridCol w="1189168">
                  <a:extLst>
                    <a:ext uri="{9D8B030D-6E8A-4147-A177-3AD203B41FA5}">
                      <a16:colId xmlns:a16="http://schemas.microsoft.com/office/drawing/2014/main" val="20002"/>
                    </a:ext>
                  </a:extLst>
                </a:gridCol>
                <a:gridCol w="2378336">
                  <a:extLst>
                    <a:ext uri="{9D8B030D-6E8A-4147-A177-3AD203B41FA5}">
                      <a16:colId xmlns:a16="http://schemas.microsoft.com/office/drawing/2014/main" val="20003"/>
                    </a:ext>
                  </a:extLst>
                </a:gridCol>
              </a:tblGrid>
              <a:tr h="288064">
                <a:tc>
                  <a:txBody>
                    <a:bodyPr/>
                    <a:lstStyle/>
                    <a:p>
                      <a:pPr marL="0" marR="0" algn="r">
                        <a:spcBef>
                          <a:spcPts val="0"/>
                        </a:spcBef>
                        <a:spcAft>
                          <a:spcPts val="0"/>
                        </a:spcAft>
                      </a:pPr>
                      <a:r>
                        <a:rPr lang="en-US" sz="1100">
                          <a:effectLst/>
                          <a:latin typeface="Calibri" panose="020F0502020204030204" pitchFamily="34" charset="0"/>
                          <a:cs typeface="Calibri" panose="020F0502020204030204" pitchFamily="34" charset="0"/>
                        </a:rPr>
                        <a:t>Plan</a:t>
                      </a:r>
                      <a:endParaRPr lang="en-US" sz="1100" dirty="0">
                        <a:solidFill>
                          <a:srgbClr val="262626"/>
                        </a:solidFill>
                        <a:effectLst/>
                        <a:latin typeface="Calibri" panose="020F0502020204030204" pitchFamily="34" charset="0"/>
                        <a:ea typeface="Corbel"/>
                        <a:cs typeface="Calibri" panose="020F0502020204030204" pitchFamily="34" charset="0"/>
                      </a:endParaRPr>
                    </a:p>
                  </a:txBody>
                  <a:tcPr marL="58717" marR="58717"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3"/>
                    </a:solidFill>
                  </a:tcPr>
                </a:tc>
                <a:tc>
                  <a:txBody>
                    <a:bodyPr/>
                    <a:lstStyle/>
                    <a:p>
                      <a:pPr marL="0" marR="0" algn="ctr">
                        <a:spcBef>
                          <a:spcPts val="0"/>
                        </a:spcBef>
                        <a:spcAft>
                          <a:spcPts val="0"/>
                        </a:spcAft>
                      </a:pPr>
                      <a:r>
                        <a:rPr lang="en-US" sz="1100">
                          <a:effectLst/>
                          <a:latin typeface="Calibri" panose="020F0502020204030204" pitchFamily="34" charset="0"/>
                          <a:cs typeface="Calibri" panose="020F0502020204030204" pitchFamily="34" charset="0"/>
                        </a:rPr>
                        <a:t>Contact</a:t>
                      </a:r>
                      <a:endParaRPr lang="en-US" sz="1100" dirty="0">
                        <a:solidFill>
                          <a:srgbClr val="262626"/>
                        </a:solidFill>
                        <a:effectLst/>
                        <a:latin typeface="Calibri" panose="020F0502020204030204" pitchFamily="34" charset="0"/>
                        <a:ea typeface="Corbel"/>
                        <a:cs typeface="Calibri" panose="020F0502020204030204" pitchFamily="34" charset="0"/>
                      </a:endParaRPr>
                    </a:p>
                  </a:txBody>
                  <a:tcPr marL="58717" marR="58717" marT="0" marB="0" anchor="ctr">
                    <a:lnT w="12700" cap="flat" cmpd="sng" algn="ctr">
                      <a:noFill/>
                      <a:prstDash val="solid"/>
                      <a:round/>
                      <a:headEnd type="none" w="med" len="med"/>
                      <a:tailEnd type="none" w="med" len="med"/>
                    </a:lnT>
                    <a:solidFill>
                      <a:schemeClr val="accent3"/>
                    </a:solidFill>
                  </a:tcPr>
                </a:tc>
                <a:tc>
                  <a:txBody>
                    <a:bodyPr/>
                    <a:lstStyle/>
                    <a:p>
                      <a:pPr marL="0" marR="0" algn="ctr">
                        <a:spcBef>
                          <a:spcPts val="0"/>
                        </a:spcBef>
                        <a:spcAft>
                          <a:spcPts val="0"/>
                        </a:spcAft>
                      </a:pPr>
                      <a:r>
                        <a:rPr lang="en-US" sz="1100">
                          <a:effectLst/>
                          <a:latin typeface="Calibri" panose="020F0502020204030204" pitchFamily="34" charset="0"/>
                          <a:cs typeface="Calibri" panose="020F0502020204030204" pitchFamily="34" charset="0"/>
                        </a:rPr>
                        <a:t>Phone Number</a:t>
                      </a:r>
                      <a:endParaRPr lang="en-US" sz="1100" dirty="0">
                        <a:solidFill>
                          <a:srgbClr val="262626"/>
                        </a:solidFill>
                        <a:effectLst/>
                        <a:latin typeface="Calibri" panose="020F0502020204030204" pitchFamily="34" charset="0"/>
                        <a:ea typeface="Corbel"/>
                        <a:cs typeface="Calibri" panose="020F0502020204030204" pitchFamily="34" charset="0"/>
                      </a:endParaRPr>
                    </a:p>
                  </a:txBody>
                  <a:tcPr marL="58717" marR="58717" marT="0" marB="0" anchor="ctr">
                    <a:lnT w="12700" cap="flat" cmpd="sng" algn="ctr">
                      <a:noFill/>
                      <a:prstDash val="solid"/>
                      <a:round/>
                      <a:headEnd type="none" w="med" len="med"/>
                      <a:tailEnd type="none" w="med" len="med"/>
                    </a:lnT>
                    <a:solidFill>
                      <a:schemeClr val="accent3"/>
                    </a:solidFill>
                  </a:tcPr>
                </a:tc>
                <a:tc>
                  <a:txBody>
                    <a:bodyPr/>
                    <a:lstStyle/>
                    <a:p>
                      <a:pPr marL="0" marR="0" algn="ctr">
                        <a:spcBef>
                          <a:spcPts val="0"/>
                        </a:spcBef>
                        <a:spcAft>
                          <a:spcPts val="0"/>
                        </a:spcAft>
                      </a:pPr>
                      <a:r>
                        <a:rPr lang="en-US" sz="1100">
                          <a:effectLst/>
                          <a:latin typeface="Calibri" panose="020F0502020204030204" pitchFamily="34" charset="0"/>
                          <a:cs typeface="Calibri" panose="020F0502020204030204" pitchFamily="34" charset="0"/>
                        </a:rPr>
                        <a:t>Website</a:t>
                      </a:r>
                      <a:endParaRPr lang="en-US" sz="1100" dirty="0">
                        <a:solidFill>
                          <a:srgbClr val="262626"/>
                        </a:solidFill>
                        <a:effectLst/>
                        <a:latin typeface="Calibri" panose="020F0502020204030204" pitchFamily="34" charset="0"/>
                        <a:ea typeface="Corbel"/>
                        <a:cs typeface="Calibri" panose="020F0502020204030204" pitchFamily="34" charset="0"/>
                      </a:endParaRPr>
                    </a:p>
                  </a:txBody>
                  <a:tcPr marL="58717" marR="58717"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3"/>
                    </a:solidFill>
                  </a:tcPr>
                </a:tc>
                <a:extLst>
                  <a:ext uri="{0D108BD9-81ED-4DB2-BD59-A6C34878D82A}">
                    <a16:rowId xmlns:a16="http://schemas.microsoft.com/office/drawing/2014/main" val="10000"/>
                  </a:ext>
                </a:extLst>
              </a:tr>
              <a:tr h="433182">
                <a:tc>
                  <a:txBody>
                    <a:bodyPr/>
                    <a:lstStyle/>
                    <a:p>
                      <a:pPr marL="0" marR="0" algn="r">
                        <a:spcBef>
                          <a:spcPts val="0"/>
                        </a:spcBef>
                        <a:spcAft>
                          <a:spcPts val="0"/>
                        </a:spcAft>
                      </a:pPr>
                      <a:r>
                        <a:rPr lang="en-US" sz="1100">
                          <a:solidFill>
                            <a:schemeClr val="tx1"/>
                          </a:solidFill>
                          <a:effectLst/>
                          <a:latin typeface="Calibri" panose="020F0502020204030204" pitchFamily="34" charset="0"/>
                          <a:cs typeface="Calibri" panose="020F0502020204030204" pitchFamily="34" charset="0"/>
                        </a:rPr>
                        <a:t>Medical Plan</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58717" marR="58717" marT="0" marB="0" anchor="ctr">
                    <a:lnL w="12700" cap="flat" cmpd="sng" algn="ctr">
                      <a:noFill/>
                      <a:prstDash val="solid"/>
                      <a:round/>
                      <a:headEnd type="none" w="med" len="med"/>
                      <a:tailEnd type="none" w="med" len="med"/>
                    </a:lnL>
                    <a:lnB w="12700" cap="flat" cmpd="sng" algn="ctr">
                      <a:solidFill>
                        <a:schemeClr val="accent3">
                          <a:lumMod val="50000"/>
                        </a:schemeClr>
                      </a:solidFill>
                      <a:prstDash val="solid"/>
                      <a:round/>
                      <a:headEnd type="none" w="med" len="med"/>
                      <a:tailEnd type="none" w="med" len="med"/>
                    </a:lnB>
                    <a:solidFill>
                      <a:schemeClr val="tx2">
                        <a:lumMod val="20000"/>
                        <a:lumOff val="80000"/>
                      </a:schemeClr>
                    </a:solidFill>
                  </a:tcPr>
                </a:tc>
                <a:tc>
                  <a:txBody>
                    <a:bodyPr/>
                    <a:lstStyle/>
                    <a:p>
                      <a:pPr marL="0" marR="0" algn="ctr" defTabSz="885596" rtl="0" eaLnBrk="1" latinLnBrk="0" hangingPunct="1">
                        <a:spcBef>
                          <a:spcPts val="0"/>
                        </a:spcBef>
                        <a:spcAft>
                          <a:spcPts val="0"/>
                        </a:spcAft>
                      </a:pPr>
                      <a:r>
                        <a:rPr lang="en-US" sz="1100" kern="1200">
                          <a:solidFill>
                            <a:schemeClr val="tx1"/>
                          </a:solidFill>
                          <a:effectLst/>
                          <a:latin typeface="Calibri" panose="020F0502020204030204" pitchFamily="34" charset="0"/>
                          <a:ea typeface="+mn-ea"/>
                          <a:cs typeface="Calibri" panose="020F0502020204030204" pitchFamily="34" charset="0"/>
                        </a:rPr>
                        <a:t>Univera</a:t>
                      </a:r>
                      <a:endParaRPr lang="en-US" sz="1100" kern="1200" dirty="0">
                        <a:solidFill>
                          <a:schemeClr val="tx1"/>
                        </a:solidFill>
                        <a:effectLst/>
                        <a:latin typeface="Calibri" panose="020F0502020204030204" pitchFamily="34" charset="0"/>
                        <a:ea typeface="+mn-ea"/>
                        <a:cs typeface="Calibri" panose="020F0502020204030204" pitchFamily="34" charset="0"/>
                      </a:endParaRPr>
                    </a:p>
                  </a:txBody>
                  <a:tcPr marL="58717" marR="58717" marT="0" marB="0" anchor="ctr">
                    <a:lnB w="12700" cap="flat" cmpd="sng" algn="ctr">
                      <a:solidFill>
                        <a:schemeClr val="accent3">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latin typeface="Calibri" panose="020F0502020204030204" pitchFamily="34" charset="0"/>
                          <a:ea typeface="Corbel"/>
                          <a:cs typeface="Calibri" panose="020F0502020204030204" pitchFamily="34" charset="0"/>
                        </a:rPr>
                        <a:t>800-499-1275</a:t>
                      </a:r>
                      <a:endParaRPr lang="en-US" sz="1100" kern="1200" dirty="0">
                        <a:solidFill>
                          <a:schemeClr val="tx1"/>
                        </a:solidFill>
                        <a:effectLst/>
                        <a:latin typeface="Calibri" panose="020F0502020204030204" pitchFamily="34" charset="0"/>
                        <a:ea typeface="+mn-ea"/>
                        <a:cs typeface="Calibri" panose="020F0502020204030204" pitchFamily="34" charset="0"/>
                      </a:endParaRPr>
                    </a:p>
                  </a:txBody>
                  <a:tcPr marL="58717" marR="58717" marT="0" marB="0" anchor="ctr">
                    <a:lnB w="12700" cap="flat" cmpd="sng" algn="ctr">
                      <a:solidFill>
                        <a:schemeClr val="accent3">
                          <a:lumMod val="50000"/>
                        </a:schemeClr>
                      </a:solidFill>
                      <a:prstDash val="solid"/>
                      <a:round/>
                      <a:headEnd type="none" w="med" len="med"/>
                      <a:tailEnd type="none" w="med" len="med"/>
                    </a:lnB>
                    <a:solidFill>
                      <a:schemeClr val="tx2">
                        <a:lumMod val="20000"/>
                        <a:lumOff val="80000"/>
                      </a:schemeClr>
                    </a:solidFill>
                  </a:tcPr>
                </a:tc>
                <a:tc>
                  <a:txBody>
                    <a:bodyPr/>
                    <a:lstStyle/>
                    <a:p>
                      <a:pPr marL="0" marR="0" algn="ctr" defTabSz="885596" rtl="0" eaLnBrk="1" latinLnBrk="0" hangingPunct="1">
                        <a:spcBef>
                          <a:spcPts val="0"/>
                        </a:spcBef>
                        <a:spcAft>
                          <a:spcPts val="0"/>
                        </a:spcAft>
                      </a:pPr>
                      <a:r>
                        <a:rPr lang="en-US" sz="1100" u="sng" kern="1200" dirty="0">
                          <a:solidFill>
                            <a:schemeClr val="tx1"/>
                          </a:solidFill>
                          <a:effectLst/>
                          <a:latin typeface="Calibri" panose="020F0502020204030204" pitchFamily="34" charset="0"/>
                          <a:ea typeface="+mn-ea"/>
                          <a:cs typeface="Calibri" panose="020F0502020204030204" pitchFamily="34" charset="0"/>
                        </a:rPr>
                        <a:t>www.univerahealthcare.com</a:t>
                      </a:r>
                    </a:p>
                  </a:txBody>
                  <a:tcPr marL="58717" marR="58717" marT="0" marB="0" anchor="ctr">
                    <a:lnR w="12700" cap="flat" cmpd="sng" algn="ctr">
                      <a:noFill/>
                      <a:prstDash val="solid"/>
                      <a:round/>
                      <a:headEnd type="none" w="med" len="med"/>
                      <a:tailEnd type="none" w="med" len="med"/>
                    </a:lnR>
                    <a:lnB w="12700" cap="flat" cmpd="sng" algn="ctr">
                      <a:solidFill>
                        <a:schemeClr val="accent3">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342900">
                <a:tc>
                  <a:txBody>
                    <a:bodyPr/>
                    <a:lstStyle/>
                    <a:p>
                      <a:pPr marL="0" marR="0" algn="r">
                        <a:spcBef>
                          <a:spcPts val="0"/>
                        </a:spcBef>
                        <a:spcAft>
                          <a:spcPts val="0"/>
                        </a:spcAft>
                      </a:pPr>
                      <a:r>
                        <a:rPr lang="en-US" sz="1100">
                          <a:solidFill>
                            <a:schemeClr val="tx1"/>
                          </a:solidFill>
                          <a:effectLst/>
                          <a:latin typeface="Calibri" panose="020F0502020204030204" pitchFamily="34" charset="0"/>
                          <a:cs typeface="Calibri" panose="020F0502020204030204" pitchFamily="34" charset="0"/>
                        </a:rPr>
                        <a:t>Dental </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58717" marR="58717" marT="0" marB="0" anchor="ctr">
                    <a:lnL w="12700" cap="flat" cmpd="sng" algn="ctr">
                      <a:noFill/>
                      <a:prstDash val="solid"/>
                      <a:round/>
                      <a:headEnd type="none" w="med" len="med"/>
                      <a:tailEnd type="none" w="med" len="med"/>
                    </a:lnL>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100">
                          <a:solidFill>
                            <a:schemeClr val="tx1"/>
                          </a:solidFill>
                          <a:effectLst/>
                          <a:latin typeface="Calibri" panose="020F0502020204030204" pitchFamily="34" charset="0"/>
                          <a:ea typeface="Corbel"/>
                          <a:cs typeface="Calibri" panose="020F0502020204030204" pitchFamily="34" charset="0"/>
                        </a:rPr>
                        <a:t>Guardian</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58717" marR="58717" marT="0" marB="0" anchor="ct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latin typeface="Calibri" panose="020F0502020204030204" pitchFamily="34" charset="0"/>
                          <a:cs typeface="Calibri" panose="020F0502020204030204" pitchFamily="34" charset="0"/>
                        </a:rPr>
                        <a:t>888-600-1600</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58717" marR="58717" marT="0" marB="0" anchor="ct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100" u="sng" dirty="0">
                          <a:solidFill>
                            <a:schemeClr val="tx1"/>
                          </a:solidFill>
                          <a:effectLst/>
                          <a:latin typeface="Calibri" panose="020F0502020204030204" pitchFamily="34" charset="0"/>
                          <a:ea typeface="Corbel"/>
                          <a:cs typeface="Calibri" panose="020F0502020204030204" pitchFamily="34" charset="0"/>
                        </a:rPr>
                        <a:t>www.guardianlife.com</a:t>
                      </a:r>
                    </a:p>
                  </a:txBody>
                  <a:tcPr marL="58717" marR="58717" marT="0" marB="0" anchor="ctr">
                    <a:lnR w="12700" cap="flat" cmpd="sng" algn="ctr">
                      <a:no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288064">
                <a:tc>
                  <a:txBody>
                    <a:bodyPr/>
                    <a:lstStyle/>
                    <a:p>
                      <a:pPr marL="0" marR="0" algn="r">
                        <a:spcBef>
                          <a:spcPts val="0"/>
                        </a:spcBef>
                        <a:spcAft>
                          <a:spcPts val="0"/>
                        </a:spcAft>
                      </a:pPr>
                      <a:r>
                        <a:rPr lang="en-US" sz="1100">
                          <a:solidFill>
                            <a:schemeClr val="tx1"/>
                          </a:solidFill>
                          <a:effectLst/>
                          <a:latin typeface="Calibri" panose="020F0502020204030204" pitchFamily="34" charset="0"/>
                          <a:cs typeface="Calibri" panose="020F0502020204030204" pitchFamily="34" charset="0"/>
                        </a:rPr>
                        <a:t>Vision</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58717" marR="58717" marT="0" marB="0" anchor="ctr">
                    <a:lnL w="12700" cap="flat" cmpd="sng" algn="ctr">
                      <a:noFill/>
                      <a:prstDash val="solid"/>
                      <a:round/>
                      <a:headEnd type="none" w="med" len="med"/>
                      <a:tailEnd type="none" w="med" len="med"/>
                    </a:lnL>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100">
                          <a:solidFill>
                            <a:schemeClr val="tx1"/>
                          </a:solidFill>
                          <a:effectLst/>
                          <a:latin typeface="Calibri" panose="020F0502020204030204" pitchFamily="34" charset="0"/>
                          <a:ea typeface="Corbel"/>
                          <a:cs typeface="Calibri" panose="020F0502020204030204" pitchFamily="34" charset="0"/>
                        </a:rPr>
                        <a:t>Guardian</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58717" marR="58717" marT="0" marB="0" anchor="ct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latin typeface="Calibri" panose="020F0502020204030204" pitchFamily="34" charset="0"/>
                          <a:cs typeface="Calibri" panose="020F0502020204030204" pitchFamily="34" charset="0"/>
                        </a:rPr>
                        <a:t>888-600-1600</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58717" marR="58717" marT="0" marB="0" anchor="ct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100" u="sng" dirty="0">
                          <a:solidFill>
                            <a:schemeClr val="tx1"/>
                          </a:solidFill>
                          <a:effectLst/>
                          <a:latin typeface="Calibri" panose="020F0502020204030204" pitchFamily="34" charset="0"/>
                          <a:cs typeface="Calibri" panose="020F0502020204030204" pitchFamily="34" charset="0"/>
                        </a:rPr>
                        <a:t>www.guardianlife.com</a:t>
                      </a:r>
                      <a:endParaRPr lang="en-US" sz="1100" dirty="0">
                        <a:solidFill>
                          <a:schemeClr val="tx1"/>
                        </a:solidFill>
                        <a:effectLst/>
                        <a:latin typeface="Calibri" panose="020F0502020204030204" pitchFamily="34" charset="0"/>
                        <a:cs typeface="Calibri" panose="020F0502020204030204" pitchFamily="34" charset="0"/>
                      </a:endParaRPr>
                    </a:p>
                  </a:txBody>
                  <a:tcPr marL="58717" marR="58717" marT="0" marB="0" anchor="ctr">
                    <a:lnR w="12700" cap="flat" cmpd="sng" algn="ctr">
                      <a:no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381005">
                <a:tc>
                  <a:txBody>
                    <a:bodyPr/>
                    <a:lstStyle/>
                    <a:p>
                      <a:pPr marL="0" marR="0" algn="r">
                        <a:spcBef>
                          <a:spcPts val="0"/>
                        </a:spcBef>
                        <a:spcAft>
                          <a:spcPts val="0"/>
                        </a:spcAft>
                      </a:pPr>
                      <a:r>
                        <a:rPr lang="en-US" sz="1100">
                          <a:solidFill>
                            <a:schemeClr val="tx1"/>
                          </a:solidFill>
                          <a:effectLst/>
                          <a:latin typeface="Calibri" panose="020F0502020204030204" pitchFamily="34" charset="0"/>
                          <a:cs typeface="Calibri" panose="020F0502020204030204" pitchFamily="34" charset="0"/>
                        </a:rPr>
                        <a:t>Flexible Spending Accounts</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58717" marR="58717" marT="0" marB="0" anchor="ctr">
                    <a:lnL w="12700" cap="flat" cmpd="sng" algn="ctr">
                      <a:noFill/>
                      <a:prstDash val="solid"/>
                      <a:round/>
                      <a:headEnd type="none" w="med" len="med"/>
                      <a:tailEnd type="none" w="med" len="med"/>
                    </a:lnL>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tx2">
                        <a:lumMod val="20000"/>
                        <a:lumOff val="80000"/>
                      </a:schemeClr>
                    </a:solidFill>
                  </a:tcPr>
                </a:tc>
                <a:tc>
                  <a:txBody>
                    <a:bodyPr/>
                    <a:lstStyle/>
                    <a:p>
                      <a:pPr marL="0" marR="0" indent="0" algn="ctr" defTabSz="885596" rtl="0" eaLnBrk="1" fontAlgn="auto" latinLnBrk="0" hangingPunct="1">
                        <a:lnSpc>
                          <a:spcPct val="100000"/>
                        </a:lnSpc>
                        <a:spcBef>
                          <a:spcPts val="0"/>
                        </a:spcBef>
                        <a:spcAft>
                          <a:spcPts val="0"/>
                        </a:spcAft>
                        <a:buClrTx/>
                        <a:buSzTx/>
                        <a:buFontTx/>
                        <a:buNone/>
                        <a:tabLst/>
                        <a:defRPr/>
                      </a:pPr>
                      <a:r>
                        <a:rPr lang="en-US" sz="1100" dirty="0">
                          <a:solidFill>
                            <a:schemeClr val="tx1"/>
                          </a:solidFill>
                          <a:effectLst/>
                          <a:latin typeface="Calibri" panose="020F0502020204030204" pitchFamily="34" charset="0"/>
                          <a:cs typeface="Calibri" panose="020F0502020204030204" pitchFamily="34" charset="0"/>
                        </a:rPr>
                        <a:t>Benefit Resource</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58717" marR="58717" marT="0" marB="0" anchor="ct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a:txBody>
                    <a:bodyPr/>
                    <a:lstStyle/>
                    <a:p>
                      <a:pPr marL="0" marR="0" indent="0" algn="ctr" defTabSz="885596" rtl="0" eaLnBrk="1" fontAlgn="auto" latinLnBrk="0" hangingPunct="1">
                        <a:lnSpc>
                          <a:spcPct val="100000"/>
                        </a:lnSpc>
                        <a:spcBef>
                          <a:spcPts val="0"/>
                        </a:spcBef>
                        <a:spcAft>
                          <a:spcPts val="0"/>
                        </a:spcAft>
                        <a:buClrTx/>
                        <a:buSzTx/>
                        <a:buFontTx/>
                        <a:buNone/>
                        <a:tabLst/>
                        <a:defRPr/>
                      </a:pPr>
                      <a:r>
                        <a:rPr lang="en-US" sz="1100" dirty="0">
                          <a:solidFill>
                            <a:schemeClr val="tx1"/>
                          </a:solidFill>
                          <a:effectLst/>
                          <a:latin typeface="Calibri" panose="020F0502020204030204" pitchFamily="34" charset="0"/>
                          <a:cs typeface="Calibri" panose="020F0502020204030204" pitchFamily="34" charset="0"/>
                        </a:rPr>
                        <a:t>  800-473-9595</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58717" marR="58717" marT="0" marB="0" anchor="ct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100" dirty="0">
                          <a:solidFill>
                            <a:schemeClr val="tx1"/>
                          </a:solidFill>
                          <a:effectLst/>
                          <a:latin typeface="Calibri" panose="020F0502020204030204" pitchFamily="34" charset="0"/>
                          <a:cs typeface="Calibri" panose="020F0502020204030204" pitchFamily="34" charset="0"/>
                        </a:rPr>
                        <a:t> </a:t>
                      </a:r>
                      <a:r>
                        <a:rPr lang="en-US" sz="1100" u="sng" dirty="0">
                          <a:solidFill>
                            <a:schemeClr val="tx1"/>
                          </a:solidFill>
                          <a:effectLst/>
                          <a:latin typeface="Calibri" panose="020F0502020204030204" pitchFamily="34" charset="0"/>
                          <a:cs typeface="Calibri" panose="020F0502020204030204" pitchFamily="34" charset="0"/>
                        </a:rPr>
                        <a:t>www.benefitresource.com</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58717" marR="58717" marT="0" marB="0" anchor="ctr">
                    <a:lnR w="12700" cap="flat" cmpd="sng" algn="ctr">
                      <a:no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381005">
                <a:tc>
                  <a:txBody>
                    <a:bodyPr/>
                    <a:lstStyle/>
                    <a:p>
                      <a:pPr marL="0" marR="0" algn="r">
                        <a:spcBef>
                          <a:spcPts val="0"/>
                        </a:spcBef>
                        <a:spcAft>
                          <a:spcPts val="0"/>
                        </a:spcAft>
                      </a:pPr>
                      <a:r>
                        <a:rPr lang="en-US" sz="1100">
                          <a:solidFill>
                            <a:schemeClr val="tx1"/>
                          </a:solidFill>
                          <a:effectLst/>
                          <a:latin typeface="Calibri" panose="020F0502020204030204" pitchFamily="34" charset="0"/>
                          <a:ea typeface="Corbel"/>
                          <a:cs typeface="Calibri" panose="020F0502020204030204" pitchFamily="34" charset="0"/>
                        </a:rPr>
                        <a:t>Health Savings Account</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58717" marR="58717" marT="0" marB="0" anchor="ctr">
                    <a:lnL w="12700" cap="flat" cmpd="sng" algn="ctr">
                      <a:noFill/>
                      <a:prstDash val="solid"/>
                      <a:round/>
                      <a:headEnd type="none" w="med" len="med"/>
                      <a:tailEnd type="none" w="med" len="med"/>
                    </a:lnL>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tx2">
                        <a:lumMod val="20000"/>
                        <a:lumOff val="80000"/>
                      </a:schemeClr>
                    </a:solidFill>
                  </a:tcPr>
                </a:tc>
                <a:tc>
                  <a:txBody>
                    <a:bodyPr/>
                    <a:lstStyle/>
                    <a:p>
                      <a:pPr marL="0" marR="0" indent="0" algn="ctr" defTabSz="885596" rtl="0" eaLnBrk="1" fontAlgn="auto" latinLnBrk="0" hangingPunct="1">
                        <a:lnSpc>
                          <a:spcPct val="100000"/>
                        </a:lnSpc>
                        <a:spcBef>
                          <a:spcPts val="0"/>
                        </a:spcBef>
                        <a:spcAft>
                          <a:spcPts val="0"/>
                        </a:spcAft>
                        <a:buClrTx/>
                        <a:buSzTx/>
                        <a:buFontTx/>
                        <a:buNone/>
                        <a:tabLst/>
                        <a:defRPr/>
                      </a:pPr>
                      <a:r>
                        <a:rPr lang="en-US" sz="1100">
                          <a:solidFill>
                            <a:schemeClr val="tx1"/>
                          </a:solidFill>
                          <a:effectLst/>
                          <a:latin typeface="Calibri" panose="020F0502020204030204" pitchFamily="34" charset="0"/>
                          <a:ea typeface="Corbel"/>
                          <a:cs typeface="Calibri" panose="020F0502020204030204" pitchFamily="34" charset="0"/>
                        </a:rPr>
                        <a:t>LakeShore Savings</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58717" marR="58717" marT="0" marB="0" anchor="ct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latin typeface="Calibri" panose="020F0502020204030204" pitchFamily="34" charset="0"/>
                          <a:ea typeface="Corbel"/>
                          <a:cs typeface="Calibri" panose="020F0502020204030204" pitchFamily="34" charset="0"/>
                        </a:rPr>
                        <a:t>716-898-2101</a:t>
                      </a:r>
                    </a:p>
                  </a:txBody>
                  <a:tcPr marL="58717" marR="58717" marT="0" marB="0" anchor="ct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100" u="sng" dirty="0">
                          <a:solidFill>
                            <a:schemeClr val="tx1"/>
                          </a:solidFill>
                          <a:effectLst/>
                          <a:latin typeface="Calibri" panose="020F0502020204030204" pitchFamily="34" charset="0"/>
                          <a:ea typeface="Corbel"/>
                          <a:cs typeface="Calibri" panose="020F0502020204030204" pitchFamily="34" charset="0"/>
                        </a:rPr>
                        <a:t>lakeshoresavings.com</a:t>
                      </a:r>
                    </a:p>
                  </a:txBody>
                  <a:tcPr marL="58717" marR="58717" marT="0" marB="0" anchor="ctr">
                    <a:lnR w="12700" cap="flat" cmpd="sng" algn="ctr">
                      <a:no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extLst>
                  <a:ext uri="{0D108BD9-81ED-4DB2-BD59-A6C34878D82A}">
                    <a16:rowId xmlns:a16="http://schemas.microsoft.com/office/drawing/2014/main" val="746529950"/>
                  </a:ext>
                </a:extLst>
              </a:tr>
              <a:tr h="342900">
                <a:tc>
                  <a:txBody>
                    <a:bodyPr/>
                    <a:lstStyle/>
                    <a:p>
                      <a:pPr marL="0" marR="0" algn="r">
                        <a:spcBef>
                          <a:spcPts val="0"/>
                        </a:spcBef>
                        <a:spcAft>
                          <a:spcPts val="0"/>
                        </a:spcAft>
                      </a:pPr>
                      <a:r>
                        <a:rPr lang="en-US" sz="1100">
                          <a:solidFill>
                            <a:schemeClr val="tx1"/>
                          </a:solidFill>
                          <a:effectLst/>
                          <a:latin typeface="Calibri" panose="020F0502020204030204" pitchFamily="34" charset="0"/>
                          <a:cs typeface="Calibri" panose="020F0502020204030204" pitchFamily="34" charset="0"/>
                        </a:rPr>
                        <a:t>Life &amp; AD&amp;D Insurance</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58717" marR="58717" marT="0" marB="0" anchor="ctr">
                    <a:lnL w="12700" cap="flat" cmpd="sng" algn="ctr">
                      <a:noFill/>
                      <a:prstDash val="solid"/>
                      <a:round/>
                      <a:headEnd type="none" w="med" len="med"/>
                      <a:tailEnd type="none" w="med" len="med"/>
                    </a:lnL>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100">
                          <a:solidFill>
                            <a:schemeClr val="tx1"/>
                          </a:solidFill>
                          <a:effectLst/>
                          <a:latin typeface="Calibri" panose="020F0502020204030204" pitchFamily="34" charset="0"/>
                          <a:cs typeface="Calibri" panose="020F0502020204030204" pitchFamily="34" charset="0"/>
                        </a:rPr>
                        <a:t>Guardian</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58717" marR="58717" marT="0" marB="0" anchor="ct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a:txBody>
                    <a:bodyPr/>
                    <a:lstStyle/>
                    <a:p>
                      <a:pPr marL="0" marR="0" lvl="0" indent="0" algn="ctr" defTabSz="830246" rtl="0" eaLnBrk="1" fontAlgn="auto" latinLnBrk="0" hangingPunct="1">
                        <a:lnSpc>
                          <a:spcPct val="100000"/>
                        </a:lnSpc>
                        <a:spcBef>
                          <a:spcPts val="0"/>
                        </a:spcBef>
                        <a:spcAft>
                          <a:spcPts val="0"/>
                        </a:spcAft>
                        <a:buClrTx/>
                        <a:buSzTx/>
                        <a:buFontTx/>
                        <a:buNone/>
                        <a:tabLst/>
                        <a:defRPr/>
                      </a:pPr>
                      <a:r>
                        <a:rPr lang="en-US" sz="1100" dirty="0">
                          <a:solidFill>
                            <a:schemeClr val="tx1"/>
                          </a:solidFill>
                          <a:effectLst/>
                          <a:latin typeface="Calibri" panose="020F0502020204030204" pitchFamily="34" charset="0"/>
                          <a:cs typeface="Calibri" panose="020F0502020204030204" pitchFamily="34" charset="0"/>
                        </a:rPr>
                        <a:t> 888-600-1600</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58717" marR="58717" marT="0" marB="0" anchor="ct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100" u="sng" dirty="0">
                          <a:solidFill>
                            <a:schemeClr val="tx1"/>
                          </a:solidFill>
                          <a:effectLst/>
                          <a:latin typeface="Calibri" panose="020F0502020204030204" pitchFamily="34" charset="0"/>
                          <a:cs typeface="Calibri" panose="020F0502020204030204" pitchFamily="34" charset="0"/>
                        </a:rPr>
                        <a:t>www.guardianlife.com</a:t>
                      </a:r>
                      <a:endParaRPr lang="en-US" sz="1100" u="sng" dirty="0">
                        <a:solidFill>
                          <a:schemeClr val="tx1"/>
                        </a:solidFill>
                        <a:effectLst/>
                        <a:latin typeface="Calibri" panose="020F0502020204030204" pitchFamily="34" charset="0"/>
                        <a:ea typeface="Corbel"/>
                        <a:cs typeface="Calibri" panose="020F0502020204030204" pitchFamily="34" charset="0"/>
                      </a:endParaRPr>
                    </a:p>
                  </a:txBody>
                  <a:tcPr marL="58717" marR="58717" marT="0" marB="0" anchor="ctr">
                    <a:lnR w="12700" cap="flat" cmpd="sng" algn="ctr">
                      <a:no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r h="514350">
                <a:tc>
                  <a:txBody>
                    <a:bodyPr/>
                    <a:lstStyle/>
                    <a:p>
                      <a:pPr marL="0" marR="0" algn="r">
                        <a:spcBef>
                          <a:spcPts val="0"/>
                        </a:spcBef>
                        <a:spcAft>
                          <a:spcPts val="0"/>
                        </a:spcAft>
                      </a:pPr>
                      <a:r>
                        <a:rPr lang="en-US" sz="1100">
                          <a:solidFill>
                            <a:schemeClr val="tx1"/>
                          </a:solidFill>
                          <a:effectLst/>
                          <a:latin typeface="Calibri" panose="020F0502020204030204" pitchFamily="34" charset="0"/>
                          <a:cs typeface="Calibri" panose="020F0502020204030204" pitchFamily="34" charset="0"/>
                        </a:rPr>
                        <a:t>Employee Assistance Program (EAP)</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58717" marR="58717" marT="0" marB="0" anchor="ctr">
                    <a:lnL w="12700" cap="flat" cmpd="sng" algn="ctr">
                      <a:noFill/>
                      <a:prstDash val="solid"/>
                      <a:round/>
                      <a:headEnd type="none" w="med" len="med"/>
                      <a:tailEnd type="none" w="med" len="med"/>
                    </a:lnL>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100" dirty="0">
                          <a:solidFill>
                            <a:schemeClr val="tx1"/>
                          </a:solidFill>
                          <a:effectLst/>
                          <a:latin typeface="Calibri" panose="020F0502020204030204" pitchFamily="34" charset="0"/>
                          <a:cs typeface="Calibri" panose="020F0502020204030204" pitchFamily="34" charset="0"/>
                        </a:rPr>
                        <a:t> Guardian</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58717" marR="58717" marT="0" marB="0" anchor="ct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latin typeface="Calibri" panose="020F0502020204030204" pitchFamily="34" charset="0"/>
                          <a:cs typeface="Calibri" panose="020F0502020204030204" pitchFamily="34" charset="0"/>
                        </a:rPr>
                        <a:t>888-600-1600</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58717" marR="58717" marT="0" marB="0" anchor="ct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830246" rtl="0" eaLnBrk="1" fontAlgn="auto" latinLnBrk="0" hangingPunct="1">
                        <a:lnSpc>
                          <a:spcPct val="100000"/>
                        </a:lnSpc>
                        <a:spcBef>
                          <a:spcPts val="0"/>
                        </a:spcBef>
                        <a:spcAft>
                          <a:spcPts val="0"/>
                        </a:spcAft>
                        <a:buClrTx/>
                        <a:buSzTx/>
                        <a:buFontTx/>
                        <a:buNone/>
                        <a:tabLst/>
                        <a:defRPr/>
                      </a:pPr>
                      <a:r>
                        <a:rPr lang="en-US" sz="1100" u="sng" dirty="0">
                          <a:solidFill>
                            <a:schemeClr val="tx1"/>
                          </a:solidFill>
                          <a:effectLst/>
                          <a:latin typeface="Calibri" panose="020F0502020204030204" pitchFamily="34" charset="0"/>
                          <a:cs typeface="Calibri" panose="020F0502020204030204" pitchFamily="34" charset="0"/>
                          <a:hlinkClick r:id="rId3"/>
                        </a:rPr>
                        <a:t>www.guardianlife.com</a:t>
                      </a:r>
                      <a:endParaRPr lang="en-US" sz="1100" u="sng" dirty="0">
                        <a:solidFill>
                          <a:schemeClr val="tx1"/>
                        </a:solidFill>
                        <a:effectLst/>
                        <a:latin typeface="Calibri" panose="020F0502020204030204" pitchFamily="34" charset="0"/>
                        <a:ea typeface="Corbel"/>
                        <a:cs typeface="Calibri" panose="020F0502020204030204" pitchFamily="34" charset="0"/>
                      </a:endParaRPr>
                    </a:p>
                  </a:txBody>
                  <a:tcPr marL="58717" marR="58717" marT="0" marB="0" anchor="ctr">
                    <a:lnR w="12700" cap="flat" cmpd="sng" algn="ctr">
                      <a:no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514350">
                <a:tc>
                  <a:txBody>
                    <a:bodyPr/>
                    <a:lstStyle/>
                    <a:p>
                      <a:pPr marL="0" marR="0" algn="r">
                        <a:spcBef>
                          <a:spcPts val="0"/>
                        </a:spcBef>
                        <a:spcAft>
                          <a:spcPts val="0"/>
                        </a:spcAft>
                      </a:pPr>
                      <a:r>
                        <a:rPr lang="en-US" sz="1100" dirty="0">
                          <a:solidFill>
                            <a:schemeClr val="tx1"/>
                          </a:solidFill>
                          <a:effectLst/>
                          <a:latin typeface="Calibri" panose="020F0502020204030204" pitchFamily="34" charset="0"/>
                          <a:ea typeface="Corbel"/>
                          <a:cs typeface="Calibri" panose="020F0502020204030204" pitchFamily="34" charset="0"/>
                        </a:rPr>
                        <a:t>403(B) Retirement Plan</a:t>
                      </a:r>
                    </a:p>
                  </a:txBody>
                  <a:tcPr marL="58717" marR="58717" marT="0" marB="0" anchor="ctr">
                    <a:lnL w="12700" cap="flat" cmpd="sng" algn="ctr">
                      <a:noFill/>
                      <a:prstDash val="solid"/>
                      <a:round/>
                      <a:headEnd type="none" w="med" len="med"/>
                      <a:tailEnd type="none" w="med" len="med"/>
                    </a:lnL>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100" dirty="0">
                          <a:solidFill>
                            <a:schemeClr val="tx1"/>
                          </a:solidFill>
                          <a:effectLst/>
                          <a:latin typeface="Calibri" panose="020F0502020204030204" pitchFamily="34" charset="0"/>
                          <a:ea typeface="Corbel"/>
                          <a:cs typeface="Calibri" panose="020F0502020204030204" pitchFamily="34" charset="0"/>
                        </a:rPr>
                        <a:t>TIAA</a:t>
                      </a:r>
                    </a:p>
                  </a:txBody>
                  <a:tcPr marL="58717" marR="58717" marT="0" marB="0" anchor="ct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latin typeface="Calibri" panose="020F0502020204030204" pitchFamily="34" charset="0"/>
                          <a:ea typeface="Corbel"/>
                          <a:cs typeface="Calibri" panose="020F0502020204030204" pitchFamily="34" charset="0"/>
                        </a:rPr>
                        <a:t>800-842-2252</a:t>
                      </a:r>
                    </a:p>
                  </a:txBody>
                  <a:tcPr marL="58717" marR="58717" marT="0" marB="0" anchor="ct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830246" rtl="0" eaLnBrk="1" fontAlgn="auto" latinLnBrk="0" hangingPunct="1">
                        <a:lnSpc>
                          <a:spcPct val="100000"/>
                        </a:lnSpc>
                        <a:spcBef>
                          <a:spcPts val="0"/>
                        </a:spcBef>
                        <a:spcAft>
                          <a:spcPts val="0"/>
                        </a:spcAft>
                        <a:buClrTx/>
                        <a:buSzTx/>
                        <a:buFontTx/>
                        <a:buNone/>
                        <a:tabLst/>
                        <a:defRPr/>
                      </a:pPr>
                      <a:r>
                        <a:rPr lang="en-US" sz="1100" u="sng" dirty="0">
                          <a:solidFill>
                            <a:schemeClr val="tx1"/>
                          </a:solidFill>
                          <a:effectLst/>
                          <a:latin typeface="Calibri" panose="020F0502020204030204" pitchFamily="34" charset="0"/>
                          <a:ea typeface="Corbel"/>
                          <a:cs typeface="Calibri" panose="020F0502020204030204" pitchFamily="34" charset="0"/>
                        </a:rPr>
                        <a:t>http://www.tiaa.org/</a:t>
                      </a:r>
                    </a:p>
                  </a:txBody>
                  <a:tcPr marL="58717" marR="58717" marT="0" marB="0" anchor="ctr">
                    <a:lnR w="12700" cap="flat" cmpd="sng" algn="ctr">
                      <a:no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extLst>
                  <a:ext uri="{0D108BD9-81ED-4DB2-BD59-A6C34878D82A}">
                    <a16:rowId xmlns:a16="http://schemas.microsoft.com/office/drawing/2014/main" val="1581127276"/>
                  </a:ext>
                </a:extLst>
              </a:tr>
            </a:tbl>
          </a:graphicData>
        </a:graphic>
      </p:graphicFrame>
      <p:sp>
        <p:nvSpPr>
          <p:cNvPr id="11" name="TextBox 10"/>
          <p:cNvSpPr txBox="1"/>
          <p:nvPr/>
        </p:nvSpPr>
        <p:spPr>
          <a:xfrm>
            <a:off x="0" y="357187"/>
            <a:ext cx="6858000" cy="352084"/>
          </a:xfrm>
          <a:prstGeom prst="rect">
            <a:avLst/>
          </a:prstGeom>
          <a:solidFill>
            <a:schemeClr val="accent2">
              <a:lumMod val="40000"/>
              <a:lumOff val="60000"/>
            </a:schemeClr>
          </a:solidFill>
        </p:spPr>
        <p:txBody>
          <a:bodyPr>
            <a:spAutoFit/>
          </a:bodyPr>
          <a:lstStyle/>
          <a:p>
            <a:pPr defTabSz="828973" fontAlgn="base">
              <a:spcBef>
                <a:spcPct val="0"/>
              </a:spcBef>
              <a:spcAft>
                <a:spcPct val="0"/>
              </a:spcAft>
              <a:defRPr/>
            </a:pPr>
            <a:r>
              <a:rPr lang="en-US" sz="1688" b="1" dirty="0">
                <a:solidFill>
                  <a:srgbClr val="132647"/>
                </a:solidFill>
                <a:latin typeface="Century Gothic" pitchFamily="34" charset="0"/>
                <a:cs typeface="Arial" charset="0"/>
              </a:rPr>
              <a:t>    IMPORTANT CONTACTS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454"/>
            <a:ext cx="6858000" cy="72866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83025" tIns="41513" rIns="83025" bIns="41513" anchor="ctr"/>
          <a:lstStyle/>
          <a:p>
            <a:pPr algn="ctr" defTabSz="830246">
              <a:defRPr/>
            </a:pPr>
            <a:r>
              <a:rPr lang="en-US" sz="2625" b="1" dirty="0">
                <a:solidFill>
                  <a:srgbClr val="FFFFFF"/>
                </a:solidFill>
                <a:latin typeface="Arial"/>
              </a:rPr>
              <a:t>Please contact hr@daemen.edu</a:t>
            </a:r>
          </a:p>
          <a:p>
            <a:pPr algn="ctr" defTabSz="830246">
              <a:defRPr/>
            </a:pPr>
            <a:r>
              <a:rPr lang="en-US" sz="2625" b="1" dirty="0">
                <a:solidFill>
                  <a:srgbClr val="FFFFFF"/>
                </a:solidFill>
                <a:latin typeface="Arial"/>
              </a:rPr>
              <a:t>for benefit questions.</a:t>
            </a:r>
          </a:p>
        </p:txBody>
      </p:sp>
      <p:sp>
        <p:nvSpPr>
          <p:cNvPr id="14" name="Rectangle 13"/>
          <p:cNvSpPr/>
          <p:nvPr/>
        </p:nvSpPr>
        <p:spPr>
          <a:xfrm>
            <a:off x="0" y="6643688"/>
            <a:ext cx="6858000" cy="8780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8973" fontAlgn="base">
              <a:spcBef>
                <a:spcPct val="0"/>
              </a:spcBef>
              <a:spcAft>
                <a:spcPct val="0"/>
              </a:spcAft>
              <a:defRPr/>
            </a:pPr>
            <a:endParaRPr lang="en-US" sz="1594" dirty="0">
              <a:solidFill>
                <a:srgbClr val="FFFFFF"/>
              </a:solidFill>
              <a:latin typeface="Arial"/>
            </a:endParaRPr>
          </a:p>
        </p:txBody>
      </p:sp>
      <p:sp>
        <p:nvSpPr>
          <p:cNvPr id="18" name="Rectangle 17"/>
          <p:cNvSpPr/>
          <p:nvPr/>
        </p:nvSpPr>
        <p:spPr>
          <a:xfrm>
            <a:off x="0" y="6508255"/>
            <a:ext cx="6858000" cy="1681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8973" fontAlgn="base">
              <a:spcBef>
                <a:spcPct val="0"/>
              </a:spcBef>
              <a:spcAft>
                <a:spcPct val="0"/>
              </a:spcAft>
              <a:defRPr/>
            </a:pPr>
            <a:endParaRPr lang="en-US" sz="1594" dirty="0">
              <a:solidFill>
                <a:srgbClr val="FFFFFF"/>
              </a:solidFill>
              <a:latin typeface="Arial"/>
            </a:endParaRPr>
          </a:p>
        </p:txBody>
      </p:sp>
      <p:sp>
        <p:nvSpPr>
          <p:cNvPr id="3" name="Rectangle 2"/>
          <p:cNvSpPr>
            <a:spLocks noChangeArrowheads="1"/>
          </p:cNvSpPr>
          <p:nvPr/>
        </p:nvSpPr>
        <p:spPr bwMode="auto">
          <a:xfrm>
            <a:off x="1" y="-94505"/>
            <a:ext cx="173189" cy="33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5725" tIns="42863" rIns="85725" bIns="42863" numCol="1" anchor="ctr" anchorCtr="0" compatLnSpc="1">
            <a:prstTxWarp prst="textNoShape">
              <a:avLst/>
            </a:prstTxWarp>
            <a:spAutoFit/>
          </a:bodyPr>
          <a:lstStyle/>
          <a:p>
            <a:pPr defTabSz="828973" fontAlgn="base">
              <a:spcBef>
                <a:spcPct val="0"/>
              </a:spcBef>
              <a:spcAft>
                <a:spcPct val="0"/>
              </a:spcAft>
            </a:pPr>
            <a:endParaRPr lang="en-US" sz="1594" dirty="0">
              <a:solidFill>
                <a:srgbClr val="000000"/>
              </a:solidFill>
              <a:latin typeface="Century Gothic" pitchFamily="34" charset="0"/>
              <a:cs typeface="Arial" charset="0"/>
            </a:endParaRPr>
          </a:p>
        </p:txBody>
      </p:sp>
      <p:sp>
        <p:nvSpPr>
          <p:cNvPr id="8" name="Rectangle 7"/>
          <p:cNvSpPr/>
          <p:nvPr/>
        </p:nvSpPr>
        <p:spPr>
          <a:xfrm>
            <a:off x="-2" y="6929438"/>
            <a:ext cx="6858000" cy="2214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8973" fontAlgn="base">
              <a:spcBef>
                <a:spcPct val="0"/>
              </a:spcBef>
              <a:spcAft>
                <a:spcPct val="0"/>
              </a:spcAft>
              <a:defRPr/>
            </a:pPr>
            <a:endParaRPr lang="en-US" sz="1688" b="1" dirty="0">
              <a:solidFill>
                <a:srgbClr val="000000"/>
              </a:solidFill>
              <a:latin typeface="Arial"/>
            </a:endParaRPr>
          </a:p>
          <a:p>
            <a:pPr algn="ctr" defTabSz="828973" fontAlgn="base">
              <a:spcBef>
                <a:spcPct val="0"/>
              </a:spcBef>
              <a:spcAft>
                <a:spcPct val="0"/>
              </a:spcAft>
              <a:defRPr/>
            </a:pPr>
            <a:endParaRPr lang="en-US" sz="1688" b="1" dirty="0">
              <a:solidFill>
                <a:srgbClr val="000000"/>
              </a:solidFill>
              <a:latin typeface="Arial"/>
            </a:endParaRPr>
          </a:p>
          <a:p>
            <a:pPr algn="ctr" defTabSz="828973" fontAlgn="base">
              <a:spcBef>
                <a:spcPct val="0"/>
              </a:spcBef>
              <a:spcAft>
                <a:spcPct val="0"/>
              </a:spcAft>
              <a:defRPr/>
            </a:pPr>
            <a:r>
              <a:rPr lang="en-US" sz="1688" b="1" dirty="0">
                <a:solidFill>
                  <a:srgbClr val="000000"/>
                </a:solidFill>
                <a:latin typeface="Arial"/>
              </a:rPr>
              <a:t>     </a:t>
            </a:r>
          </a:p>
        </p:txBody>
      </p:sp>
      <p:pic>
        <p:nvPicPr>
          <p:cNvPr id="9" name="Picture 8" descr="Text, logo, company name&#10;&#10;Description automatically generated">
            <a:extLst>
              <a:ext uri="{FF2B5EF4-FFF2-40B4-BE49-F238E27FC236}">
                <a16:creationId xmlns:a16="http://schemas.microsoft.com/office/drawing/2014/main" id="{E801E2D0-BB15-4F53-B951-926957F97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236" y="6789496"/>
            <a:ext cx="4185523" cy="2354504"/>
          </a:xfrm>
          <a:prstGeom prst="rect">
            <a:avLst/>
          </a:prstGeom>
        </p:spPr>
      </p:pic>
    </p:spTree>
    <p:extLst>
      <p:ext uri="{BB962C8B-B14F-4D97-AF65-F5344CB8AC3E}">
        <p14:creationId xmlns:p14="http://schemas.microsoft.com/office/powerpoint/2010/main" val="3387965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88485" y="233007"/>
            <a:ext cx="3394079" cy="438582"/>
          </a:xfrm>
          <a:prstGeom prst="rect">
            <a:avLst/>
          </a:prstGeom>
          <a:noFill/>
        </p:spPr>
        <p:txBody>
          <a:bodyPr wrap="square">
            <a:spAutoFit/>
          </a:bodyPr>
          <a:lstStyle/>
          <a:p>
            <a:pPr defTabSz="828973" fontAlgn="base">
              <a:spcBef>
                <a:spcPct val="0"/>
              </a:spcBef>
              <a:spcAft>
                <a:spcPct val="0"/>
              </a:spcAft>
              <a:defRPr/>
            </a:pPr>
            <a:r>
              <a:rPr lang="en-US" sz="2250" b="1" dirty="0">
                <a:solidFill>
                  <a:srgbClr val="132647"/>
                </a:solidFill>
                <a:latin typeface="Century Gothic" pitchFamily="34" charset="0"/>
                <a:cs typeface="Arial" charset="0"/>
              </a:rPr>
              <a:t>	Benefits Basics</a:t>
            </a:r>
          </a:p>
        </p:txBody>
      </p:sp>
      <p:sp>
        <p:nvSpPr>
          <p:cNvPr id="12" name="TextBox 11"/>
          <p:cNvSpPr txBox="1"/>
          <p:nvPr/>
        </p:nvSpPr>
        <p:spPr>
          <a:xfrm>
            <a:off x="205383" y="1186480"/>
            <a:ext cx="2857500" cy="2958823"/>
          </a:xfrm>
          <a:prstGeom prst="rect">
            <a:avLst/>
          </a:prstGeom>
          <a:noFill/>
        </p:spPr>
        <p:txBody>
          <a:bodyPr wrap="square" numCol="1" spcCol="182880">
            <a:spAutoFit/>
          </a:bodyPr>
          <a:lstStyle/>
          <a:p>
            <a:pPr defTabSz="828973" fontAlgn="base">
              <a:lnSpc>
                <a:spcPts val="1500"/>
              </a:lnSpc>
              <a:spcBef>
                <a:spcPct val="0"/>
              </a:spcBef>
              <a:defRPr/>
            </a:pPr>
            <a:r>
              <a:rPr lang="en-US" sz="1000" dirty="0">
                <a:solidFill>
                  <a:srgbClr val="000000"/>
                </a:solidFill>
                <a:latin typeface="Arial" pitchFamily="34" charset="0"/>
                <a:cs typeface="Arial" pitchFamily="34" charset="0"/>
              </a:rPr>
              <a:t>As a full-time Daemen employee, you are eligible for benefits. Benefits are effective on the first day of the month following your date of hire for staff and admin, and effective the </a:t>
            </a:r>
            <a:r>
              <a:rPr lang="en-US" sz="1000" i="1" dirty="0">
                <a:solidFill>
                  <a:srgbClr val="000000"/>
                </a:solidFill>
                <a:latin typeface="Arial" pitchFamily="34" charset="0"/>
                <a:cs typeface="Arial" pitchFamily="34" charset="0"/>
              </a:rPr>
              <a:t>date</a:t>
            </a:r>
            <a:r>
              <a:rPr lang="en-US" sz="1000" dirty="0">
                <a:solidFill>
                  <a:srgbClr val="000000"/>
                </a:solidFill>
                <a:latin typeface="Arial" pitchFamily="34" charset="0"/>
                <a:cs typeface="Arial" pitchFamily="34" charset="0"/>
              </a:rPr>
              <a:t> of hire for faculty. You may enroll your eligible dependents for coverage once you are eligible. Your eligible dependents include your legal spouse, domestic partner, and / or your children up to age 26.</a:t>
            </a:r>
          </a:p>
          <a:p>
            <a:pPr defTabSz="828973" fontAlgn="base">
              <a:lnSpc>
                <a:spcPts val="1500"/>
              </a:lnSpc>
              <a:spcBef>
                <a:spcPct val="0"/>
              </a:spcBef>
              <a:defRPr/>
            </a:pPr>
            <a:endParaRPr lang="en-US" sz="1000" dirty="0">
              <a:solidFill>
                <a:srgbClr val="000000"/>
              </a:solidFill>
              <a:latin typeface="Arial" pitchFamily="34" charset="0"/>
              <a:cs typeface="Arial" pitchFamily="34" charset="0"/>
            </a:endParaRPr>
          </a:p>
          <a:p>
            <a:pPr defTabSz="828973" fontAlgn="base">
              <a:lnSpc>
                <a:spcPts val="1500"/>
              </a:lnSpc>
              <a:spcBef>
                <a:spcPct val="0"/>
              </a:spcBef>
              <a:defRPr/>
            </a:pPr>
            <a:r>
              <a:rPr lang="en-US" sz="1000" dirty="0">
                <a:solidFill>
                  <a:srgbClr val="000000"/>
                </a:solidFill>
                <a:latin typeface="Arial" pitchFamily="34" charset="0"/>
                <a:cs typeface="Arial" pitchFamily="34" charset="0"/>
              </a:rPr>
              <a:t>Once your benefit elections become effective, they remain in effect until the end of the benefit year. You may only change coverage within 30 days of a qualified life event or during Open Enrollment in the spring.</a:t>
            </a:r>
          </a:p>
        </p:txBody>
      </p:sp>
      <p:sp>
        <p:nvSpPr>
          <p:cNvPr id="15" name="TextBox 14"/>
          <p:cNvSpPr txBox="1"/>
          <p:nvPr/>
        </p:nvSpPr>
        <p:spPr>
          <a:xfrm>
            <a:off x="3148151" y="3897617"/>
            <a:ext cx="3619252" cy="4386394"/>
          </a:xfrm>
          <a:prstGeom prst="rect">
            <a:avLst/>
          </a:prstGeom>
          <a:noFill/>
        </p:spPr>
        <p:txBody>
          <a:bodyPr wrap="square" numCol="1" spcCol="182880">
            <a:spAutoFit/>
          </a:bodyPr>
          <a:lstStyle/>
          <a:p>
            <a:pPr defTabSz="828973" fontAlgn="base">
              <a:lnSpc>
                <a:spcPts val="1500"/>
              </a:lnSpc>
              <a:spcBef>
                <a:spcPct val="0"/>
              </a:spcBef>
              <a:spcAft>
                <a:spcPct val="0"/>
              </a:spcAft>
              <a:defRPr/>
            </a:pPr>
            <a:r>
              <a:rPr lang="en-US" sz="1000" dirty="0">
                <a:solidFill>
                  <a:srgbClr val="000000"/>
                </a:solidFill>
                <a:latin typeface="Arial" pitchFamily="34" charset="0"/>
                <a:cs typeface="Arial" pitchFamily="34" charset="0"/>
              </a:rPr>
              <a:t>Generally, you may change your benefit elections only during the annual enrollment period. However, you may change your benefit elections during the year if you experience a qualified life event, including:</a:t>
            </a:r>
          </a:p>
          <a:p>
            <a:pPr defTabSz="828973" fontAlgn="base">
              <a:spcBef>
                <a:spcPct val="0"/>
              </a:spcBef>
              <a:spcAft>
                <a:spcPct val="0"/>
              </a:spcAft>
              <a:defRPr/>
            </a:pPr>
            <a:endParaRPr lang="en-US" sz="1000" dirty="0">
              <a:solidFill>
                <a:srgbClr val="000000"/>
              </a:solidFill>
              <a:latin typeface="Arial" pitchFamily="34" charset="0"/>
              <a:cs typeface="Arial" pitchFamily="34" charset="0"/>
            </a:endParaRPr>
          </a:p>
          <a:p>
            <a:pPr marL="166688" indent="-116086" defTabSz="828973" fontAlgn="base">
              <a:lnSpc>
                <a:spcPts val="1500"/>
              </a:lnSpc>
              <a:spcBef>
                <a:spcPct val="0"/>
              </a:spcBef>
              <a:spcAft>
                <a:spcPct val="0"/>
              </a:spcAft>
              <a:buClr>
                <a:srgbClr val="9CB084">
                  <a:lumMod val="75000"/>
                </a:srgbClr>
              </a:buClr>
              <a:buSzPct val="150000"/>
              <a:buFont typeface="Arial" pitchFamily="34" charset="0"/>
              <a:buChar char="•"/>
              <a:defRPr/>
            </a:pPr>
            <a:r>
              <a:rPr lang="en-US" sz="1000" dirty="0">
                <a:solidFill>
                  <a:srgbClr val="000000"/>
                </a:solidFill>
                <a:latin typeface="Arial" pitchFamily="34" charset="0"/>
                <a:cs typeface="Arial" pitchFamily="34" charset="0"/>
              </a:rPr>
              <a:t>Marriage</a:t>
            </a:r>
          </a:p>
          <a:p>
            <a:pPr marL="166688" indent="-116086" defTabSz="828973" fontAlgn="base">
              <a:lnSpc>
                <a:spcPts val="1500"/>
              </a:lnSpc>
              <a:spcBef>
                <a:spcPct val="0"/>
              </a:spcBef>
              <a:spcAft>
                <a:spcPct val="0"/>
              </a:spcAft>
              <a:buClr>
                <a:srgbClr val="9CB084">
                  <a:lumMod val="75000"/>
                </a:srgbClr>
              </a:buClr>
              <a:buSzPct val="150000"/>
              <a:buFont typeface="Arial" pitchFamily="34" charset="0"/>
              <a:buChar char="•"/>
              <a:defRPr/>
            </a:pPr>
            <a:r>
              <a:rPr lang="en-US" sz="1000" dirty="0">
                <a:solidFill>
                  <a:srgbClr val="000000"/>
                </a:solidFill>
                <a:latin typeface="Arial" pitchFamily="34" charset="0"/>
                <a:cs typeface="Arial" pitchFamily="34" charset="0"/>
              </a:rPr>
              <a:t>Divorce or legal separation </a:t>
            </a:r>
          </a:p>
          <a:p>
            <a:pPr marL="166688" indent="-116086" defTabSz="828973" fontAlgn="base">
              <a:lnSpc>
                <a:spcPts val="1500"/>
              </a:lnSpc>
              <a:spcBef>
                <a:spcPct val="0"/>
              </a:spcBef>
              <a:spcAft>
                <a:spcPct val="0"/>
              </a:spcAft>
              <a:buClr>
                <a:srgbClr val="9CB084">
                  <a:lumMod val="75000"/>
                </a:srgbClr>
              </a:buClr>
              <a:buSzPct val="150000"/>
              <a:buFont typeface="Arial" pitchFamily="34" charset="0"/>
              <a:buChar char="•"/>
              <a:defRPr/>
            </a:pPr>
            <a:r>
              <a:rPr lang="en-US" sz="1000" dirty="0">
                <a:solidFill>
                  <a:srgbClr val="000000"/>
                </a:solidFill>
                <a:latin typeface="Arial" pitchFamily="34" charset="0"/>
                <a:cs typeface="Arial" pitchFamily="34" charset="0"/>
              </a:rPr>
              <a:t>Birth of your child </a:t>
            </a:r>
          </a:p>
          <a:p>
            <a:pPr marL="166688" indent="-116086" defTabSz="828973" fontAlgn="base">
              <a:lnSpc>
                <a:spcPts val="1500"/>
              </a:lnSpc>
              <a:spcBef>
                <a:spcPct val="0"/>
              </a:spcBef>
              <a:spcAft>
                <a:spcPct val="0"/>
              </a:spcAft>
              <a:buClr>
                <a:srgbClr val="9CB084">
                  <a:lumMod val="75000"/>
                </a:srgbClr>
              </a:buClr>
              <a:buSzPct val="150000"/>
              <a:buFont typeface="Arial" pitchFamily="34" charset="0"/>
              <a:buChar char="•"/>
              <a:defRPr/>
            </a:pPr>
            <a:r>
              <a:rPr lang="en-US" sz="1000" dirty="0">
                <a:solidFill>
                  <a:srgbClr val="000000"/>
                </a:solidFill>
                <a:latin typeface="Arial" pitchFamily="34" charset="0"/>
                <a:cs typeface="Arial" pitchFamily="34" charset="0"/>
              </a:rPr>
              <a:t>Death of your spouse</a:t>
            </a:r>
            <a:r>
              <a:rPr lang="en-US" sz="1000" dirty="0">
                <a:solidFill>
                  <a:srgbClr val="FF0000"/>
                </a:solidFill>
                <a:latin typeface="Arial" pitchFamily="34" charset="0"/>
                <a:cs typeface="Arial" pitchFamily="34" charset="0"/>
              </a:rPr>
              <a:t> </a:t>
            </a:r>
            <a:r>
              <a:rPr lang="en-US" sz="1000" dirty="0">
                <a:solidFill>
                  <a:srgbClr val="000000"/>
                </a:solidFill>
                <a:latin typeface="Arial" pitchFamily="34" charset="0"/>
                <a:cs typeface="Arial" pitchFamily="34" charset="0"/>
              </a:rPr>
              <a:t>or dependent child</a:t>
            </a:r>
          </a:p>
          <a:p>
            <a:pPr marL="166688" indent="-116086" defTabSz="828973" fontAlgn="base">
              <a:lnSpc>
                <a:spcPts val="1500"/>
              </a:lnSpc>
              <a:spcBef>
                <a:spcPct val="0"/>
              </a:spcBef>
              <a:spcAft>
                <a:spcPct val="0"/>
              </a:spcAft>
              <a:buClr>
                <a:srgbClr val="9CB084">
                  <a:lumMod val="75000"/>
                </a:srgbClr>
              </a:buClr>
              <a:buSzPct val="150000"/>
              <a:buFont typeface="Arial" pitchFamily="34" charset="0"/>
              <a:buChar char="•"/>
              <a:defRPr/>
            </a:pPr>
            <a:r>
              <a:rPr lang="en-US" sz="1000" dirty="0">
                <a:solidFill>
                  <a:srgbClr val="000000"/>
                </a:solidFill>
                <a:latin typeface="Arial" pitchFamily="34" charset="0"/>
                <a:cs typeface="Arial" pitchFamily="34" charset="0"/>
              </a:rPr>
              <a:t>Adoption of or placement for adoption of your child</a:t>
            </a:r>
          </a:p>
          <a:p>
            <a:pPr marL="166688" indent="-116086" defTabSz="828973" fontAlgn="base">
              <a:lnSpc>
                <a:spcPts val="1500"/>
              </a:lnSpc>
              <a:spcBef>
                <a:spcPct val="0"/>
              </a:spcBef>
              <a:spcAft>
                <a:spcPct val="0"/>
              </a:spcAft>
              <a:buClr>
                <a:srgbClr val="9CB084">
                  <a:lumMod val="75000"/>
                </a:srgbClr>
              </a:buClr>
              <a:buSzPct val="150000"/>
              <a:buFont typeface="Arial" pitchFamily="34" charset="0"/>
              <a:buChar char="•"/>
              <a:defRPr/>
            </a:pPr>
            <a:r>
              <a:rPr lang="en-US" sz="1000" dirty="0">
                <a:solidFill>
                  <a:srgbClr val="000000"/>
                </a:solidFill>
                <a:latin typeface="Arial" pitchFamily="34" charset="0"/>
                <a:cs typeface="Arial" pitchFamily="34" charset="0"/>
              </a:rPr>
              <a:t>Change in employment status of employee, spouse</a:t>
            </a:r>
            <a:r>
              <a:rPr lang="en-US" sz="1000" dirty="0">
                <a:solidFill>
                  <a:srgbClr val="FF0000"/>
                </a:solidFill>
                <a:latin typeface="Arial" pitchFamily="34" charset="0"/>
                <a:cs typeface="Arial" pitchFamily="34" charset="0"/>
              </a:rPr>
              <a:t> </a:t>
            </a:r>
            <a:r>
              <a:rPr lang="en-US" sz="1000" dirty="0">
                <a:solidFill>
                  <a:srgbClr val="000000"/>
                </a:solidFill>
                <a:latin typeface="Arial" pitchFamily="34" charset="0"/>
                <a:cs typeface="Arial" pitchFamily="34" charset="0"/>
              </a:rPr>
              <a:t>or dependent child</a:t>
            </a:r>
          </a:p>
          <a:p>
            <a:pPr marL="166688" indent="-116086" defTabSz="828973" fontAlgn="base">
              <a:lnSpc>
                <a:spcPts val="1500"/>
              </a:lnSpc>
              <a:spcBef>
                <a:spcPct val="0"/>
              </a:spcBef>
              <a:spcAft>
                <a:spcPct val="0"/>
              </a:spcAft>
              <a:buClr>
                <a:srgbClr val="9CB084">
                  <a:lumMod val="75000"/>
                </a:srgbClr>
              </a:buClr>
              <a:buSzPct val="150000"/>
              <a:buFont typeface="Arial" pitchFamily="34" charset="0"/>
              <a:buChar char="•"/>
              <a:defRPr/>
            </a:pPr>
            <a:r>
              <a:rPr lang="en-US" sz="1000" dirty="0">
                <a:solidFill>
                  <a:srgbClr val="000000"/>
                </a:solidFill>
                <a:latin typeface="Arial" pitchFamily="34" charset="0"/>
                <a:cs typeface="Arial" pitchFamily="34" charset="0"/>
              </a:rPr>
              <a:t>Qualification by the Plan Administrator of a child support order for medical coverage</a:t>
            </a:r>
          </a:p>
          <a:p>
            <a:pPr marL="166688" indent="-116086" defTabSz="828973" fontAlgn="base">
              <a:lnSpc>
                <a:spcPts val="1500"/>
              </a:lnSpc>
              <a:spcBef>
                <a:spcPct val="0"/>
              </a:spcBef>
              <a:spcAft>
                <a:spcPts val="563"/>
              </a:spcAft>
              <a:buClr>
                <a:srgbClr val="9CB084">
                  <a:lumMod val="75000"/>
                </a:srgbClr>
              </a:buClr>
              <a:buSzPct val="150000"/>
              <a:buFont typeface="Arial" pitchFamily="34" charset="0"/>
              <a:buChar char="•"/>
              <a:defRPr/>
            </a:pPr>
            <a:r>
              <a:rPr lang="en-US" sz="1000" dirty="0">
                <a:solidFill>
                  <a:srgbClr val="000000"/>
                </a:solidFill>
                <a:latin typeface="Arial" pitchFamily="34" charset="0"/>
                <a:cs typeface="Arial" pitchFamily="34" charset="0"/>
              </a:rPr>
              <a:t>Entitlement to Medicare or Medicaid</a:t>
            </a:r>
          </a:p>
          <a:p>
            <a:pPr defTabSz="828973" fontAlgn="base">
              <a:spcBef>
                <a:spcPct val="0"/>
              </a:spcBef>
              <a:spcAft>
                <a:spcPts val="563"/>
              </a:spcAft>
              <a:defRPr/>
            </a:pPr>
            <a:r>
              <a:rPr lang="en-US" sz="1050" b="1" dirty="0">
                <a:solidFill>
                  <a:srgbClr val="132647"/>
                </a:solidFill>
                <a:latin typeface="Arial" pitchFamily="34" charset="0"/>
                <a:cs typeface="Arial" pitchFamily="34" charset="0"/>
              </a:rPr>
              <a:t>You must notify Employee Engagement within 30 days of the qualified life event. </a:t>
            </a:r>
          </a:p>
          <a:p>
            <a:pPr defTabSz="828973" fontAlgn="base">
              <a:lnSpc>
                <a:spcPts val="1594"/>
              </a:lnSpc>
              <a:defRPr/>
            </a:pPr>
            <a:r>
              <a:rPr lang="en-US" sz="1000" dirty="0">
                <a:solidFill>
                  <a:srgbClr val="000000"/>
                </a:solidFill>
                <a:latin typeface="Arial" pitchFamily="34" charset="0"/>
                <a:cs typeface="Arial" pitchFamily="34" charset="0"/>
              </a:rPr>
              <a:t>Depending on the type of event, you may be asked to provide proof of the event. If you do not contact HR within 30 days of the qualified event, you will have to wait until the next annual enrollment period to make changes (unless you experience another qualified life event).</a:t>
            </a:r>
          </a:p>
        </p:txBody>
      </p:sp>
      <p:pic>
        <p:nvPicPr>
          <p:cNvPr id="4098" name="Picture 2" descr="Medical Insurance – aliviar">
            <a:extLst>
              <a:ext uri="{FF2B5EF4-FFF2-40B4-BE49-F238E27FC236}">
                <a16:creationId xmlns:a16="http://schemas.microsoft.com/office/drawing/2014/main" id="{6C97468D-BE8E-4A21-9681-DC19EDDE9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7575" y="843582"/>
            <a:ext cx="2845733" cy="18958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8E86CED-E90F-4CA8-B799-E9889184345E}"/>
              </a:ext>
            </a:extLst>
          </p:cNvPr>
          <p:cNvSpPr txBox="1"/>
          <p:nvPr/>
        </p:nvSpPr>
        <p:spPr>
          <a:xfrm>
            <a:off x="248614" y="862895"/>
            <a:ext cx="2756980" cy="265457"/>
          </a:xfrm>
          <a:prstGeom prst="rect">
            <a:avLst/>
          </a:prstGeom>
          <a:solidFill>
            <a:schemeClr val="accent2">
              <a:lumMod val="40000"/>
              <a:lumOff val="60000"/>
            </a:schemeClr>
          </a:solidFill>
        </p:spPr>
        <p:txBody>
          <a:bodyPr wrap="square">
            <a:spAutoFit/>
          </a:bodyPr>
          <a:lstStyle/>
          <a:p>
            <a:pPr defTabSz="828973" fontAlgn="base">
              <a:spcBef>
                <a:spcPct val="0"/>
              </a:spcBef>
              <a:spcAft>
                <a:spcPct val="0"/>
              </a:spcAft>
              <a:defRPr/>
            </a:pPr>
            <a:r>
              <a:rPr lang="en-US" sz="1125" b="1" dirty="0">
                <a:solidFill>
                  <a:srgbClr val="132647"/>
                </a:solidFill>
                <a:latin typeface="Arial" panose="020B0604020202020204" pitchFamily="34" charset="0"/>
                <a:cs typeface="Arial" panose="020B0604020202020204" pitchFamily="34" charset="0"/>
              </a:rPr>
              <a:t>ELIGIBILITY</a:t>
            </a:r>
          </a:p>
        </p:txBody>
      </p:sp>
      <p:sp>
        <p:nvSpPr>
          <p:cNvPr id="14" name="TextBox 13">
            <a:extLst>
              <a:ext uri="{FF2B5EF4-FFF2-40B4-BE49-F238E27FC236}">
                <a16:creationId xmlns:a16="http://schemas.microsoft.com/office/drawing/2014/main" id="{0B2FE413-CFDB-4C2D-9B6C-B734A14B201C}"/>
              </a:ext>
            </a:extLst>
          </p:cNvPr>
          <p:cNvSpPr txBox="1"/>
          <p:nvPr/>
        </p:nvSpPr>
        <p:spPr>
          <a:xfrm>
            <a:off x="3148151" y="3578580"/>
            <a:ext cx="3515661" cy="265457"/>
          </a:xfrm>
          <a:prstGeom prst="rect">
            <a:avLst/>
          </a:prstGeom>
          <a:solidFill>
            <a:schemeClr val="accent2">
              <a:lumMod val="40000"/>
              <a:lumOff val="60000"/>
            </a:schemeClr>
          </a:solidFill>
        </p:spPr>
        <p:txBody>
          <a:bodyPr wrap="square">
            <a:spAutoFit/>
          </a:bodyPr>
          <a:lstStyle/>
          <a:p>
            <a:pPr defTabSz="828973" fontAlgn="base">
              <a:spcBef>
                <a:spcPct val="0"/>
              </a:spcBef>
              <a:spcAft>
                <a:spcPct val="0"/>
              </a:spcAft>
              <a:defRPr/>
            </a:pPr>
            <a:r>
              <a:rPr lang="en-US" sz="1125" b="1" dirty="0">
                <a:solidFill>
                  <a:srgbClr val="132647"/>
                </a:solidFill>
                <a:latin typeface="Arial" panose="020B0604020202020204" pitchFamily="34" charset="0"/>
                <a:cs typeface="Arial" panose="020B0604020202020204" pitchFamily="34" charset="0"/>
              </a:rPr>
              <a:t>QUALIFYING LIFE EVENTS</a:t>
            </a:r>
          </a:p>
        </p:txBody>
      </p:sp>
      <p:pic>
        <p:nvPicPr>
          <p:cNvPr id="6" name="Picture 5">
            <a:extLst>
              <a:ext uri="{FF2B5EF4-FFF2-40B4-BE49-F238E27FC236}">
                <a16:creationId xmlns:a16="http://schemas.microsoft.com/office/drawing/2014/main" id="{E483A05E-1745-435A-AADD-4ECAD021EFAA}"/>
              </a:ext>
            </a:extLst>
          </p:cNvPr>
          <p:cNvPicPr>
            <a:picLocks noChangeAspect="1"/>
          </p:cNvPicPr>
          <p:nvPr/>
        </p:nvPicPr>
        <p:blipFill>
          <a:blip r:embed="rId3"/>
          <a:stretch>
            <a:fillRect/>
          </a:stretch>
        </p:blipFill>
        <p:spPr>
          <a:xfrm>
            <a:off x="490835" y="5937969"/>
            <a:ext cx="1724025" cy="1676400"/>
          </a:xfrm>
          <a:prstGeom prst="rect">
            <a:avLst/>
          </a:prstGeom>
        </p:spPr>
      </p:pic>
      <p:pic>
        <p:nvPicPr>
          <p:cNvPr id="8" name="Picture 7">
            <a:extLst>
              <a:ext uri="{FF2B5EF4-FFF2-40B4-BE49-F238E27FC236}">
                <a16:creationId xmlns:a16="http://schemas.microsoft.com/office/drawing/2014/main" id="{CF8BCC9D-71D4-4508-A537-E93F951C52C9}"/>
              </a:ext>
            </a:extLst>
          </p:cNvPr>
          <p:cNvPicPr>
            <a:picLocks noChangeAspect="1"/>
          </p:cNvPicPr>
          <p:nvPr/>
        </p:nvPicPr>
        <p:blipFill>
          <a:blip r:embed="rId4"/>
          <a:stretch>
            <a:fillRect/>
          </a:stretch>
        </p:blipFill>
        <p:spPr>
          <a:xfrm>
            <a:off x="184672" y="4482945"/>
            <a:ext cx="2820922" cy="1566373"/>
          </a:xfrm>
          <a:prstGeom prst="rect">
            <a:avLst/>
          </a:prstGeom>
        </p:spPr>
      </p:pic>
    </p:spTree>
    <p:extLst>
      <p:ext uri="{BB962C8B-B14F-4D97-AF65-F5344CB8AC3E}">
        <p14:creationId xmlns:p14="http://schemas.microsoft.com/office/powerpoint/2010/main" val="467960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241100" y="782750"/>
            <a:ext cx="3330774" cy="1935338"/>
          </a:xfrm>
          <a:prstGeom prst="rect">
            <a:avLst/>
          </a:prstGeom>
          <a:noFill/>
        </p:spPr>
        <p:txBody>
          <a:bodyPr wrap="square">
            <a:spAutoFit/>
          </a:bodyPr>
          <a:lstStyle/>
          <a:p>
            <a:pPr defTabSz="828973" fontAlgn="base">
              <a:lnSpc>
                <a:spcPct val="150000"/>
              </a:lnSpc>
              <a:spcBef>
                <a:spcPct val="0"/>
              </a:spcBef>
              <a:spcAft>
                <a:spcPct val="0"/>
              </a:spcAft>
              <a:defRPr/>
            </a:pPr>
            <a:r>
              <a:rPr lang="en-US" sz="1500" b="1" i="1" dirty="0">
                <a:solidFill>
                  <a:srgbClr val="132647"/>
                </a:solidFill>
                <a:latin typeface="Arial"/>
                <a:cs typeface="Arial" pitchFamily="34" charset="0"/>
              </a:rPr>
              <a:t>Daemen promotes good health!</a:t>
            </a:r>
          </a:p>
          <a:p>
            <a:pPr defTabSz="828973" fontAlgn="base">
              <a:lnSpc>
                <a:spcPct val="150000"/>
              </a:lnSpc>
              <a:spcBef>
                <a:spcPct val="0"/>
              </a:spcBef>
              <a:spcAft>
                <a:spcPct val="0"/>
              </a:spcAft>
              <a:defRPr/>
            </a:pPr>
            <a:endParaRPr lang="en-US" sz="984" i="1" dirty="0">
              <a:solidFill>
                <a:srgbClr val="132647"/>
              </a:solidFill>
              <a:latin typeface="Arial"/>
              <a:cs typeface="Arial" pitchFamily="34" charset="0"/>
            </a:endParaRPr>
          </a:p>
          <a:p>
            <a:pPr defTabSz="828973" fontAlgn="base">
              <a:lnSpc>
                <a:spcPct val="150000"/>
              </a:lnSpc>
              <a:spcBef>
                <a:spcPct val="0"/>
              </a:spcBef>
              <a:spcAft>
                <a:spcPct val="0"/>
              </a:spcAft>
              <a:defRPr/>
            </a:pPr>
            <a:r>
              <a:rPr lang="en-US" sz="984" i="1" dirty="0">
                <a:solidFill>
                  <a:srgbClr val="132647"/>
                </a:solidFill>
                <a:latin typeface="Arial"/>
                <a:cs typeface="Arial" pitchFamily="34" charset="0"/>
              </a:rPr>
              <a:t>Daemen offers medical coverage for employees, spouse and children, including coverage for prescription drugs and free preventive care services. Please remember to get your free annual wellness exam every year. </a:t>
            </a:r>
            <a:endParaRPr lang="en-US" sz="938" i="1" dirty="0">
              <a:solidFill>
                <a:srgbClr val="132647"/>
              </a:solidFill>
              <a:latin typeface="Arial"/>
              <a:cs typeface="Arial" pitchFamily="34" charset="0"/>
            </a:endParaRPr>
          </a:p>
          <a:p>
            <a:pPr defTabSz="828973" fontAlgn="base">
              <a:lnSpc>
                <a:spcPct val="150000"/>
              </a:lnSpc>
              <a:spcBef>
                <a:spcPct val="0"/>
              </a:spcBef>
              <a:spcAft>
                <a:spcPct val="0"/>
              </a:spcAft>
              <a:defRPr/>
            </a:pPr>
            <a:endParaRPr lang="en-US" sz="938" i="1" dirty="0">
              <a:solidFill>
                <a:srgbClr val="132647"/>
              </a:solidFill>
              <a:latin typeface="Arial"/>
              <a:cs typeface="Arial" pitchFamily="34" charset="0"/>
            </a:endParaRPr>
          </a:p>
          <a:p>
            <a:pPr defTabSz="828973" fontAlgn="base">
              <a:spcBef>
                <a:spcPct val="0"/>
              </a:spcBef>
              <a:spcAft>
                <a:spcPct val="0"/>
              </a:spcAft>
              <a:defRPr/>
            </a:pPr>
            <a:endParaRPr lang="en-US" sz="938" dirty="0">
              <a:solidFill>
                <a:srgbClr val="132647"/>
              </a:solidFill>
              <a:latin typeface="Arial"/>
              <a:cs typeface="Arial" charset="0"/>
            </a:endParaRPr>
          </a:p>
        </p:txBody>
      </p:sp>
      <p:sp>
        <p:nvSpPr>
          <p:cNvPr id="28" name="TextBox 27"/>
          <p:cNvSpPr txBox="1"/>
          <p:nvPr/>
        </p:nvSpPr>
        <p:spPr>
          <a:xfrm>
            <a:off x="3643313" y="2728337"/>
            <a:ext cx="3152382" cy="265457"/>
          </a:xfrm>
          <a:prstGeom prst="rect">
            <a:avLst/>
          </a:prstGeom>
          <a:solidFill>
            <a:schemeClr val="accent2">
              <a:lumMod val="40000"/>
              <a:lumOff val="60000"/>
            </a:schemeClr>
          </a:solidFill>
        </p:spPr>
        <p:txBody>
          <a:bodyPr wrap="square">
            <a:spAutoFit/>
          </a:bodyPr>
          <a:lstStyle/>
          <a:p>
            <a:pPr defTabSz="828973" fontAlgn="base">
              <a:spcBef>
                <a:spcPct val="0"/>
              </a:spcBef>
              <a:spcAft>
                <a:spcPct val="0"/>
              </a:spcAft>
              <a:defRPr/>
            </a:pPr>
            <a:r>
              <a:rPr lang="en-US" sz="1125" b="1" dirty="0">
                <a:solidFill>
                  <a:srgbClr val="132647"/>
                </a:solidFill>
                <a:latin typeface="Arial" panose="020B0604020202020204" pitchFamily="34" charset="0"/>
                <a:cs typeface="Arial" panose="020B0604020202020204" pitchFamily="34" charset="0"/>
              </a:rPr>
              <a:t>DEDUCTIBLE</a:t>
            </a:r>
          </a:p>
        </p:txBody>
      </p:sp>
      <p:sp>
        <p:nvSpPr>
          <p:cNvPr id="10" name="TextBox 9"/>
          <p:cNvSpPr txBox="1"/>
          <p:nvPr/>
        </p:nvSpPr>
        <p:spPr>
          <a:xfrm>
            <a:off x="241101" y="3026655"/>
            <a:ext cx="2857501" cy="1800173"/>
          </a:xfrm>
          <a:prstGeom prst="rect">
            <a:avLst/>
          </a:prstGeom>
          <a:noFill/>
        </p:spPr>
        <p:txBody>
          <a:bodyPr wrap="square" numCol="1" spcCol="182880">
            <a:spAutoFit/>
          </a:bodyPr>
          <a:lstStyle/>
          <a:p>
            <a:pPr defTabSz="828973" fontAlgn="base">
              <a:lnSpc>
                <a:spcPts val="1500"/>
              </a:lnSpc>
              <a:spcBef>
                <a:spcPct val="0"/>
              </a:spcBef>
              <a:defRPr/>
            </a:pPr>
            <a:r>
              <a:rPr lang="en-US" sz="844" dirty="0">
                <a:solidFill>
                  <a:srgbClr val="000000"/>
                </a:solidFill>
                <a:latin typeface="Arial" pitchFamily="34" charset="0"/>
                <a:cs typeface="Arial" pitchFamily="34" charset="0"/>
              </a:rPr>
              <a:t>Daemen University offers employees health insurance through the </a:t>
            </a:r>
            <a:r>
              <a:rPr lang="en-US" sz="844" b="1" dirty="0" err="1">
                <a:solidFill>
                  <a:srgbClr val="000000"/>
                </a:solidFill>
                <a:latin typeface="Arial" pitchFamily="34" charset="0"/>
                <a:cs typeface="Arial" pitchFamily="34" charset="0"/>
              </a:rPr>
              <a:t>Univera</a:t>
            </a:r>
            <a:r>
              <a:rPr lang="en-US" sz="844" b="1" dirty="0">
                <a:solidFill>
                  <a:srgbClr val="000000"/>
                </a:solidFill>
                <a:latin typeface="Arial" pitchFamily="34" charset="0"/>
                <a:cs typeface="Arial" pitchFamily="34" charset="0"/>
              </a:rPr>
              <a:t> Signature Hybrid 1 Plan</a:t>
            </a:r>
            <a:r>
              <a:rPr lang="en-US" sz="844" dirty="0">
                <a:solidFill>
                  <a:srgbClr val="000000"/>
                </a:solidFill>
                <a:latin typeface="Arial" pitchFamily="34" charset="0"/>
                <a:cs typeface="Arial" pitchFamily="34" charset="0"/>
              </a:rPr>
              <a:t>. Employee share of premium is calculated annually and open enrollment takes place in April with changes effective June 1st. Dependent children may be covered until age 26 regardless of full time student status. Domestic partners are covered. The Plan requires all covered employees to select a participating primary care physician for each family member enrolled. </a:t>
            </a:r>
          </a:p>
        </p:txBody>
      </p:sp>
      <p:sp>
        <p:nvSpPr>
          <p:cNvPr id="11" name="TextBox 10"/>
          <p:cNvSpPr txBox="1"/>
          <p:nvPr/>
        </p:nvSpPr>
        <p:spPr>
          <a:xfrm>
            <a:off x="241101" y="2728336"/>
            <a:ext cx="3071813" cy="265457"/>
          </a:xfrm>
          <a:prstGeom prst="rect">
            <a:avLst/>
          </a:prstGeom>
          <a:solidFill>
            <a:schemeClr val="accent2">
              <a:lumMod val="40000"/>
              <a:lumOff val="60000"/>
            </a:schemeClr>
          </a:solidFill>
        </p:spPr>
        <p:txBody>
          <a:bodyPr wrap="square">
            <a:spAutoFit/>
          </a:bodyPr>
          <a:lstStyle/>
          <a:p>
            <a:pPr defTabSz="828973" fontAlgn="base">
              <a:spcBef>
                <a:spcPct val="0"/>
              </a:spcBef>
              <a:spcAft>
                <a:spcPct val="0"/>
              </a:spcAft>
              <a:defRPr/>
            </a:pPr>
            <a:r>
              <a:rPr lang="en-US" sz="1125" b="1" dirty="0">
                <a:solidFill>
                  <a:srgbClr val="132647"/>
                </a:solidFill>
                <a:latin typeface="Arial" panose="020B0604020202020204" pitchFamily="34" charset="0"/>
                <a:cs typeface="Arial" panose="020B0604020202020204" pitchFamily="34" charset="0"/>
              </a:rPr>
              <a:t>MEDICAL COVERAGE</a:t>
            </a:r>
          </a:p>
        </p:txBody>
      </p:sp>
      <p:sp>
        <p:nvSpPr>
          <p:cNvPr id="13" name="TextBox 12"/>
          <p:cNvSpPr txBox="1"/>
          <p:nvPr/>
        </p:nvSpPr>
        <p:spPr>
          <a:xfrm>
            <a:off x="241100" y="5516892"/>
            <a:ext cx="2970804" cy="1415452"/>
          </a:xfrm>
          <a:prstGeom prst="rect">
            <a:avLst/>
          </a:prstGeom>
          <a:noFill/>
        </p:spPr>
        <p:txBody>
          <a:bodyPr wrap="square" numCol="1" spcCol="182880">
            <a:spAutoFit/>
          </a:bodyPr>
          <a:lstStyle/>
          <a:p>
            <a:pPr defTabSz="828973" fontAlgn="base">
              <a:lnSpc>
                <a:spcPts val="1500"/>
              </a:lnSpc>
              <a:spcBef>
                <a:spcPct val="0"/>
              </a:spcBef>
              <a:defRPr/>
            </a:pPr>
            <a:r>
              <a:rPr lang="en-US" sz="844" dirty="0">
                <a:solidFill>
                  <a:srgbClr val="000000"/>
                </a:solidFill>
                <a:latin typeface="Arial" pitchFamily="34" charset="0"/>
                <a:cs typeface="Arial" pitchFamily="34" charset="0"/>
              </a:rPr>
              <a:t>The employee share of the premium is deducted from the bi-weekly paycheck, the first two paychecks of every month.  If there are 3 pay periods in a month, the 3rd pay day will not include deductions for medical benefits.  If an employee receives a salary increase during the plan year which results in them moving to a new tier, their contribution rate will be adjusted accordingly.</a:t>
            </a:r>
          </a:p>
        </p:txBody>
      </p:sp>
      <p:sp>
        <p:nvSpPr>
          <p:cNvPr id="14" name="TextBox 13"/>
          <p:cNvSpPr txBox="1"/>
          <p:nvPr/>
        </p:nvSpPr>
        <p:spPr>
          <a:xfrm>
            <a:off x="241100" y="5192232"/>
            <a:ext cx="3071813" cy="265457"/>
          </a:xfrm>
          <a:prstGeom prst="rect">
            <a:avLst/>
          </a:prstGeom>
          <a:solidFill>
            <a:schemeClr val="accent2">
              <a:lumMod val="40000"/>
              <a:lumOff val="60000"/>
            </a:schemeClr>
          </a:solidFill>
        </p:spPr>
        <p:txBody>
          <a:bodyPr wrap="square">
            <a:spAutoFit/>
          </a:bodyPr>
          <a:lstStyle/>
          <a:p>
            <a:pPr defTabSz="828973" fontAlgn="base">
              <a:spcBef>
                <a:spcPct val="0"/>
              </a:spcBef>
              <a:spcAft>
                <a:spcPct val="0"/>
              </a:spcAft>
              <a:defRPr/>
            </a:pPr>
            <a:r>
              <a:rPr lang="en-US" sz="1125" b="1" dirty="0">
                <a:solidFill>
                  <a:srgbClr val="132647"/>
                </a:solidFill>
                <a:latin typeface="Arial" panose="020B0604020202020204" pitchFamily="34" charset="0"/>
                <a:cs typeface="Arial" panose="020B0604020202020204" pitchFamily="34" charset="0"/>
              </a:rPr>
              <a:t>PREMIUMS</a:t>
            </a:r>
          </a:p>
        </p:txBody>
      </p:sp>
      <p:sp>
        <p:nvSpPr>
          <p:cNvPr id="17" name="TextBox 16"/>
          <p:cNvSpPr txBox="1"/>
          <p:nvPr/>
        </p:nvSpPr>
        <p:spPr>
          <a:xfrm>
            <a:off x="3640530" y="3023574"/>
            <a:ext cx="2888755" cy="1030731"/>
          </a:xfrm>
          <a:prstGeom prst="rect">
            <a:avLst/>
          </a:prstGeom>
          <a:noFill/>
        </p:spPr>
        <p:txBody>
          <a:bodyPr wrap="square" numCol="1" spcCol="182880">
            <a:spAutoFit/>
          </a:bodyPr>
          <a:lstStyle/>
          <a:p>
            <a:pPr defTabSz="828973" fontAlgn="base">
              <a:lnSpc>
                <a:spcPts val="1500"/>
              </a:lnSpc>
              <a:spcBef>
                <a:spcPct val="0"/>
              </a:spcBef>
              <a:defRPr/>
            </a:pPr>
            <a:r>
              <a:rPr lang="en-US" sz="844" dirty="0">
                <a:solidFill>
                  <a:srgbClr val="000000"/>
                </a:solidFill>
                <a:latin typeface="Arial" pitchFamily="34" charset="0"/>
                <a:cs typeface="Arial" pitchFamily="34" charset="0"/>
              </a:rPr>
              <a:t>You must meet an annual deductible before the medical plan begins to cover a portion of your costs with the exception of copay services. Once the deductible is met, the medical plan begins to pay for a percentage of covered expenses (this is called coinsurance).</a:t>
            </a:r>
          </a:p>
        </p:txBody>
      </p:sp>
      <p:sp>
        <p:nvSpPr>
          <p:cNvPr id="18" name="TextBox 17"/>
          <p:cNvSpPr txBox="1"/>
          <p:nvPr/>
        </p:nvSpPr>
        <p:spPr>
          <a:xfrm>
            <a:off x="3646097" y="4357688"/>
            <a:ext cx="3152382" cy="265457"/>
          </a:xfrm>
          <a:prstGeom prst="rect">
            <a:avLst/>
          </a:prstGeom>
          <a:solidFill>
            <a:schemeClr val="accent2">
              <a:lumMod val="40000"/>
              <a:lumOff val="60000"/>
            </a:schemeClr>
          </a:solidFill>
        </p:spPr>
        <p:txBody>
          <a:bodyPr wrap="square">
            <a:spAutoFit/>
          </a:bodyPr>
          <a:lstStyle/>
          <a:p>
            <a:pPr defTabSz="828973" fontAlgn="base">
              <a:spcBef>
                <a:spcPct val="0"/>
              </a:spcBef>
              <a:spcAft>
                <a:spcPct val="0"/>
              </a:spcAft>
              <a:defRPr/>
            </a:pPr>
            <a:r>
              <a:rPr lang="en-US" sz="1125" b="1" dirty="0">
                <a:solidFill>
                  <a:srgbClr val="132647"/>
                </a:solidFill>
                <a:latin typeface="Arial" panose="020B0604020202020204" pitchFamily="34" charset="0"/>
                <a:cs typeface="Arial" panose="020B0604020202020204" pitchFamily="34" charset="0"/>
              </a:rPr>
              <a:t>OUT-OF-POCKET MAXIMUMS</a:t>
            </a:r>
          </a:p>
        </p:txBody>
      </p:sp>
      <p:sp>
        <p:nvSpPr>
          <p:cNvPr id="19" name="TextBox 18"/>
          <p:cNvSpPr txBox="1"/>
          <p:nvPr/>
        </p:nvSpPr>
        <p:spPr>
          <a:xfrm>
            <a:off x="3643313" y="4652924"/>
            <a:ext cx="2888755" cy="1607812"/>
          </a:xfrm>
          <a:prstGeom prst="rect">
            <a:avLst/>
          </a:prstGeom>
          <a:noFill/>
        </p:spPr>
        <p:txBody>
          <a:bodyPr wrap="square" numCol="1" spcCol="182880">
            <a:spAutoFit/>
          </a:bodyPr>
          <a:lstStyle/>
          <a:p>
            <a:pPr defTabSz="828973" fontAlgn="base">
              <a:lnSpc>
                <a:spcPts val="1500"/>
              </a:lnSpc>
              <a:spcBef>
                <a:spcPct val="0"/>
              </a:spcBef>
              <a:defRPr/>
            </a:pPr>
            <a:r>
              <a:rPr lang="en-US" sz="844" dirty="0">
                <a:solidFill>
                  <a:srgbClr val="000000"/>
                </a:solidFill>
                <a:latin typeface="Arial" pitchFamily="34" charset="0"/>
                <a:cs typeface="Arial" pitchFamily="34" charset="0"/>
              </a:rPr>
              <a:t>Out-of-pocket maximums apply in-network and out-of-network. This is the maximum amount you will pay for health care costs in a calendar year. Once you have reached the out-of-pocket maximum, the plan will fully cover eligible medical expenses for the rest of the benefits plan year. If you see an out-of-network provider, you may be responsible for out-of-pocket costs that are considered above the “reasonable and customary” fees.</a:t>
            </a:r>
          </a:p>
        </p:txBody>
      </p:sp>
      <p:sp>
        <p:nvSpPr>
          <p:cNvPr id="20" name="TextBox 19"/>
          <p:cNvSpPr txBox="1"/>
          <p:nvPr/>
        </p:nvSpPr>
        <p:spPr>
          <a:xfrm>
            <a:off x="0" y="302121"/>
            <a:ext cx="6860977" cy="352084"/>
          </a:xfrm>
          <a:prstGeom prst="rect">
            <a:avLst/>
          </a:prstGeom>
          <a:solidFill>
            <a:schemeClr val="accent2">
              <a:lumMod val="40000"/>
              <a:lumOff val="60000"/>
            </a:schemeClr>
          </a:solidFill>
        </p:spPr>
        <p:txBody>
          <a:bodyPr>
            <a:spAutoFit/>
          </a:bodyPr>
          <a:lstStyle/>
          <a:p>
            <a:pPr defTabSz="828973" fontAlgn="base">
              <a:spcBef>
                <a:spcPct val="0"/>
              </a:spcBef>
              <a:spcAft>
                <a:spcPct val="0"/>
              </a:spcAft>
              <a:defRPr/>
            </a:pPr>
            <a:r>
              <a:rPr lang="en-US" sz="1688" b="1" dirty="0">
                <a:solidFill>
                  <a:srgbClr val="132647"/>
                </a:solidFill>
                <a:latin typeface="Century Gothic" pitchFamily="34" charset="0"/>
                <a:cs typeface="Arial" charset="0"/>
              </a:rPr>
              <a:t>          Medical Coverage</a:t>
            </a:r>
          </a:p>
        </p:txBody>
      </p:sp>
      <p:sp>
        <p:nvSpPr>
          <p:cNvPr id="21" name="TextBox 20">
            <a:extLst>
              <a:ext uri="{FF2B5EF4-FFF2-40B4-BE49-F238E27FC236}">
                <a16:creationId xmlns:a16="http://schemas.microsoft.com/office/drawing/2014/main" id="{98E751D9-C038-4119-A2E3-81B371DA23E7}"/>
              </a:ext>
            </a:extLst>
          </p:cNvPr>
          <p:cNvSpPr txBox="1"/>
          <p:nvPr/>
        </p:nvSpPr>
        <p:spPr>
          <a:xfrm>
            <a:off x="3643313" y="6478163"/>
            <a:ext cx="3152382" cy="265457"/>
          </a:xfrm>
          <a:prstGeom prst="rect">
            <a:avLst/>
          </a:prstGeom>
          <a:solidFill>
            <a:schemeClr val="accent2">
              <a:lumMod val="40000"/>
              <a:lumOff val="60000"/>
            </a:schemeClr>
          </a:solidFill>
        </p:spPr>
        <p:txBody>
          <a:bodyPr wrap="square">
            <a:spAutoFit/>
          </a:bodyPr>
          <a:lstStyle/>
          <a:p>
            <a:pPr defTabSz="828973" fontAlgn="base">
              <a:spcBef>
                <a:spcPct val="0"/>
              </a:spcBef>
              <a:spcAft>
                <a:spcPct val="0"/>
              </a:spcAft>
              <a:defRPr/>
            </a:pPr>
            <a:r>
              <a:rPr lang="en-US" sz="1125" b="1" dirty="0">
                <a:solidFill>
                  <a:srgbClr val="132647"/>
                </a:solidFill>
                <a:latin typeface="Arial" panose="020B0604020202020204" pitchFamily="34" charset="0"/>
                <a:cs typeface="Arial" panose="020B0604020202020204" pitchFamily="34" charset="0"/>
              </a:rPr>
              <a:t>WELLNESS YOUR WAY</a:t>
            </a:r>
          </a:p>
        </p:txBody>
      </p:sp>
      <p:sp>
        <p:nvSpPr>
          <p:cNvPr id="22" name="TextBox 21">
            <a:extLst>
              <a:ext uri="{FF2B5EF4-FFF2-40B4-BE49-F238E27FC236}">
                <a16:creationId xmlns:a16="http://schemas.microsoft.com/office/drawing/2014/main" id="{27B330B1-FC7B-4427-A231-811308008DDF}"/>
              </a:ext>
            </a:extLst>
          </p:cNvPr>
          <p:cNvSpPr txBox="1"/>
          <p:nvPr/>
        </p:nvSpPr>
        <p:spPr>
          <a:xfrm>
            <a:off x="3640530" y="6773400"/>
            <a:ext cx="2888755" cy="1800173"/>
          </a:xfrm>
          <a:prstGeom prst="rect">
            <a:avLst/>
          </a:prstGeom>
          <a:noFill/>
        </p:spPr>
        <p:txBody>
          <a:bodyPr wrap="square" numCol="1" spcCol="182880">
            <a:spAutoFit/>
          </a:bodyPr>
          <a:lstStyle/>
          <a:p>
            <a:pPr defTabSz="828973" fontAlgn="base">
              <a:lnSpc>
                <a:spcPts val="1500"/>
              </a:lnSpc>
              <a:spcBef>
                <a:spcPct val="0"/>
              </a:spcBef>
              <a:defRPr/>
            </a:pPr>
            <a:r>
              <a:rPr lang="en-US" sz="844" dirty="0">
                <a:solidFill>
                  <a:srgbClr val="000000"/>
                </a:solidFill>
                <a:latin typeface="Arial" pitchFamily="34" charset="0"/>
                <a:cs typeface="Arial" pitchFamily="34" charset="0"/>
              </a:rPr>
              <a:t>The Daemen medical plans provide a $250.00 wellness card to be used during the Plan year to purchase vitamins and supplements from a participating health food store; as credit towards gym membership, chiropractic co-pays or massages.   You can register and claim the rewards in one of two ways.  Online, log into your </a:t>
            </a:r>
            <a:r>
              <a:rPr lang="en-US" sz="844" dirty="0" err="1">
                <a:solidFill>
                  <a:srgbClr val="000000"/>
                </a:solidFill>
                <a:latin typeface="Arial" pitchFamily="34" charset="0"/>
                <a:cs typeface="Arial" pitchFamily="34" charset="0"/>
              </a:rPr>
              <a:t>Univera</a:t>
            </a:r>
            <a:r>
              <a:rPr lang="en-US" sz="844" dirty="0">
                <a:solidFill>
                  <a:srgbClr val="000000"/>
                </a:solidFill>
                <a:latin typeface="Arial" pitchFamily="34" charset="0"/>
                <a:cs typeface="Arial" pitchFamily="34" charset="0"/>
              </a:rPr>
              <a:t> account, and go to Health and Wellness &gt; Rewards &amp; Incentives &gt; Wellness Your Way.  Or call 1-800-327-7130 and use option 1 for Member.</a:t>
            </a:r>
          </a:p>
        </p:txBody>
      </p:sp>
      <p:pic>
        <p:nvPicPr>
          <p:cNvPr id="5126" name="Picture 6" descr="Health insurance, health insurance policy, insurance, medical, medical  insurance, policy icon - Download on Iconfinder">
            <a:extLst>
              <a:ext uri="{FF2B5EF4-FFF2-40B4-BE49-F238E27FC236}">
                <a16:creationId xmlns:a16="http://schemas.microsoft.com/office/drawing/2014/main" id="{64BB33CC-C2B2-4D4F-A56B-5F6E109CD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097" y="7026871"/>
            <a:ext cx="1493508" cy="149350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ccounting for Benefits (an Operational Accounting Overview) – CFO PLANS">
            <a:extLst>
              <a:ext uri="{FF2B5EF4-FFF2-40B4-BE49-F238E27FC236}">
                <a16:creationId xmlns:a16="http://schemas.microsoft.com/office/drawing/2014/main" id="{011BC00C-3FE4-4857-8601-97E6F09ED8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4102" y="796114"/>
            <a:ext cx="2970804" cy="167589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96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81428"/>
            <a:ext cx="6860977" cy="352084"/>
          </a:xfrm>
          <a:prstGeom prst="rect">
            <a:avLst/>
          </a:prstGeom>
          <a:solidFill>
            <a:schemeClr val="accent2">
              <a:lumMod val="40000"/>
              <a:lumOff val="60000"/>
            </a:schemeClr>
          </a:solidFill>
        </p:spPr>
        <p:txBody>
          <a:bodyPr>
            <a:spAutoFit/>
          </a:bodyPr>
          <a:lstStyle/>
          <a:p>
            <a:pPr defTabSz="828973" fontAlgn="base">
              <a:spcBef>
                <a:spcPct val="0"/>
              </a:spcBef>
              <a:spcAft>
                <a:spcPct val="0"/>
              </a:spcAft>
              <a:defRPr/>
            </a:pPr>
            <a:r>
              <a:rPr lang="en-US" sz="1688" b="1" dirty="0">
                <a:solidFill>
                  <a:srgbClr val="132647"/>
                </a:solidFill>
                <a:latin typeface="Century Gothic" pitchFamily="34" charset="0"/>
                <a:cs typeface="Arial" charset="0"/>
              </a:rPr>
              <a:t>          Medical Coverage</a:t>
            </a:r>
          </a:p>
        </p:txBody>
      </p:sp>
      <p:graphicFrame>
        <p:nvGraphicFramePr>
          <p:cNvPr id="3" name="Table 2">
            <a:extLst>
              <a:ext uri="{FF2B5EF4-FFF2-40B4-BE49-F238E27FC236}">
                <a16:creationId xmlns:a16="http://schemas.microsoft.com/office/drawing/2014/main" id="{9338D005-E15A-4A19-9F4C-641A37F11F77}"/>
              </a:ext>
            </a:extLst>
          </p:cNvPr>
          <p:cNvGraphicFramePr>
            <a:graphicFrameLocks noGrp="1"/>
          </p:cNvGraphicFramePr>
          <p:nvPr>
            <p:extLst>
              <p:ext uri="{D42A27DB-BD31-4B8C-83A1-F6EECF244321}">
                <p14:modId xmlns:p14="http://schemas.microsoft.com/office/powerpoint/2010/main" val="2379386063"/>
              </p:ext>
            </p:extLst>
          </p:nvPr>
        </p:nvGraphicFramePr>
        <p:xfrm>
          <a:off x="545689" y="770986"/>
          <a:ext cx="5766619" cy="4285755"/>
        </p:xfrm>
        <a:graphic>
          <a:graphicData uri="http://schemas.openxmlformats.org/drawingml/2006/table">
            <a:tbl>
              <a:tblPr firstRow="1" bandRow="1">
                <a:tableStyleId>{EB344D84-9AFB-497E-A393-DC336BA19D2E}</a:tableStyleId>
              </a:tblPr>
              <a:tblGrid>
                <a:gridCol w="1607575">
                  <a:extLst>
                    <a:ext uri="{9D8B030D-6E8A-4147-A177-3AD203B41FA5}">
                      <a16:colId xmlns:a16="http://schemas.microsoft.com/office/drawing/2014/main" val="3770799990"/>
                    </a:ext>
                  </a:extLst>
                </a:gridCol>
                <a:gridCol w="1806678">
                  <a:extLst>
                    <a:ext uri="{9D8B030D-6E8A-4147-A177-3AD203B41FA5}">
                      <a16:colId xmlns:a16="http://schemas.microsoft.com/office/drawing/2014/main" val="2685474441"/>
                    </a:ext>
                  </a:extLst>
                </a:gridCol>
                <a:gridCol w="2352366">
                  <a:extLst>
                    <a:ext uri="{9D8B030D-6E8A-4147-A177-3AD203B41FA5}">
                      <a16:colId xmlns:a16="http://schemas.microsoft.com/office/drawing/2014/main" val="2548066086"/>
                    </a:ext>
                  </a:extLst>
                </a:gridCol>
              </a:tblGrid>
              <a:tr h="430364">
                <a:tc>
                  <a:txBody>
                    <a:bodyPr/>
                    <a:lstStyle/>
                    <a:p>
                      <a:pPr>
                        <a:lnSpc>
                          <a:spcPct val="107000"/>
                        </a:lnSpc>
                      </a:pPr>
                      <a:endParaRPr lang="en-US" sz="900" dirty="0">
                        <a:effectLst/>
                        <a:latin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900" dirty="0" err="1">
                          <a:effectLst/>
                        </a:rPr>
                        <a:t>Univera</a:t>
                      </a:r>
                      <a:br>
                        <a:rPr lang="en-US" sz="900" dirty="0">
                          <a:effectLst/>
                        </a:rPr>
                      </a:br>
                      <a:r>
                        <a:rPr lang="en-US" sz="900" dirty="0">
                          <a:effectLst/>
                        </a:rPr>
                        <a:t>Signature Hybrid 1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454" marR="7454" marT="7454" marB="0" anchor="ctr"/>
                </a:tc>
                <a:tc>
                  <a:txBody>
                    <a:bodyPr/>
                    <a:lstStyle/>
                    <a:p>
                      <a:pPr marL="0" marR="0" algn="ctr">
                        <a:lnSpc>
                          <a:spcPct val="107000"/>
                        </a:lnSpc>
                        <a:spcBef>
                          <a:spcPts val="0"/>
                        </a:spcBef>
                        <a:spcAft>
                          <a:spcPts val="800"/>
                        </a:spcAft>
                      </a:pPr>
                      <a:r>
                        <a:rPr lang="en-US" sz="900" dirty="0" err="1">
                          <a:effectLst/>
                        </a:rPr>
                        <a:t>Univera</a:t>
                      </a:r>
                      <a:br>
                        <a:rPr lang="en-US" sz="900" dirty="0">
                          <a:effectLst/>
                        </a:rPr>
                      </a:br>
                      <a:r>
                        <a:rPr lang="fr-FR" sz="900" dirty="0">
                          <a:effectLst/>
                        </a:rPr>
                        <a:t>Signature </a:t>
                      </a:r>
                      <a:r>
                        <a:rPr lang="fr-FR" sz="900" dirty="0" err="1">
                          <a:effectLst/>
                        </a:rPr>
                        <a:t>Deductible</a:t>
                      </a:r>
                      <a:r>
                        <a:rPr lang="fr-FR" sz="900" dirty="0">
                          <a:effectLst/>
                        </a:rPr>
                        <a:t> 3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454" marR="7454" marT="7454" marB="0" anchor="ctr"/>
                </a:tc>
                <a:extLst>
                  <a:ext uri="{0D108BD9-81ED-4DB2-BD59-A6C34878D82A}">
                    <a16:rowId xmlns:a16="http://schemas.microsoft.com/office/drawing/2014/main" val="344196441"/>
                  </a:ext>
                </a:extLst>
              </a:tr>
              <a:tr h="356567">
                <a:tc>
                  <a:txBody>
                    <a:bodyPr/>
                    <a:lstStyle/>
                    <a:p>
                      <a:pPr marL="0" marR="0">
                        <a:lnSpc>
                          <a:spcPct val="107000"/>
                        </a:lnSpc>
                        <a:spcBef>
                          <a:spcPts val="0"/>
                        </a:spcBef>
                        <a:spcAft>
                          <a:spcPts val="800"/>
                        </a:spcAft>
                      </a:pPr>
                      <a:r>
                        <a:rPr lang="en-US" sz="900" b="0" dirty="0">
                          <a:solidFill>
                            <a:schemeClr val="tx1"/>
                          </a:solidFill>
                          <a:effectLst/>
                        </a:rPr>
                        <a:t>Physician Copay</a:t>
                      </a:r>
                      <a:br>
                        <a:rPr lang="en-US" sz="900" b="0" dirty="0">
                          <a:solidFill>
                            <a:schemeClr val="tx1"/>
                          </a:solidFill>
                          <a:effectLst/>
                        </a:rPr>
                      </a:br>
                      <a:r>
                        <a:rPr lang="en-US" sz="900" b="0" dirty="0">
                          <a:solidFill>
                            <a:schemeClr val="tx1"/>
                          </a:solidFill>
                          <a:effectLst/>
                        </a:rPr>
                        <a:t>Specialist Copay</a:t>
                      </a:r>
                      <a:endParaRPr lang="en-US" sz="900" b="0" dirty="0">
                        <a:solidFill>
                          <a:schemeClr val="tx1"/>
                        </a:solidFill>
                        <a:effectLst/>
                        <a:latin typeface="+mn-lt"/>
                        <a:ea typeface="Calibri" panose="020F0502020204030204" pitchFamily="34" charset="0"/>
                        <a:cs typeface="Times New Roman" panose="02020603050405020304" pitchFamily="18" charset="0"/>
                      </a:endParaRPr>
                    </a:p>
                  </a:txBody>
                  <a:tcPr marL="7454" marR="7454" marT="2485" marB="0" anchor="ctr"/>
                </a:tc>
                <a:tc>
                  <a:txBody>
                    <a:bodyPr/>
                    <a:lstStyle/>
                    <a:p>
                      <a:pPr marL="0" marR="0" algn="ctr">
                        <a:lnSpc>
                          <a:spcPct val="107000"/>
                        </a:lnSpc>
                        <a:spcBef>
                          <a:spcPts val="0"/>
                        </a:spcBef>
                        <a:spcAft>
                          <a:spcPts val="800"/>
                        </a:spcAft>
                      </a:pPr>
                      <a:r>
                        <a:rPr lang="en-US" sz="900" dirty="0">
                          <a:effectLst/>
                        </a:rPr>
                        <a:t>$30</a:t>
                      </a:r>
                      <a:br>
                        <a:rPr lang="en-US" sz="900" dirty="0">
                          <a:effectLst/>
                        </a:rPr>
                      </a:br>
                      <a:r>
                        <a:rPr lang="en-US" sz="900" dirty="0">
                          <a:effectLst/>
                        </a:rPr>
                        <a:t>$30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454" marR="7454" marT="2485" marB="0" anchor="ctr"/>
                </a:tc>
                <a:tc>
                  <a:txBody>
                    <a:bodyPr/>
                    <a:lstStyle/>
                    <a:p>
                      <a:pPr marL="0" marR="0" algn="ctr">
                        <a:lnSpc>
                          <a:spcPct val="107000"/>
                        </a:lnSpc>
                        <a:spcBef>
                          <a:spcPts val="0"/>
                        </a:spcBef>
                        <a:spcAft>
                          <a:spcPts val="800"/>
                        </a:spcAft>
                      </a:pPr>
                      <a:r>
                        <a:rPr lang="en-US" sz="900" dirty="0">
                          <a:effectLst/>
                        </a:rPr>
                        <a:t>20% after Deductible</a:t>
                      </a:r>
                      <a:br>
                        <a:rPr lang="en-US" sz="900" dirty="0">
                          <a:effectLst/>
                        </a:rPr>
                      </a:br>
                      <a:r>
                        <a:rPr lang="en-US" sz="900" dirty="0">
                          <a:effectLst/>
                        </a:rPr>
                        <a:t>20% after Deductible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454" marR="7454" marT="2485" marB="0" anchor="ctr"/>
                </a:tc>
                <a:extLst>
                  <a:ext uri="{0D108BD9-81ED-4DB2-BD59-A6C34878D82A}">
                    <a16:rowId xmlns:a16="http://schemas.microsoft.com/office/drawing/2014/main" val="3312922325"/>
                  </a:ext>
                </a:extLst>
              </a:tr>
              <a:tr h="250466">
                <a:tc>
                  <a:txBody>
                    <a:bodyPr/>
                    <a:lstStyle/>
                    <a:p>
                      <a:pPr marL="0" marR="0">
                        <a:lnSpc>
                          <a:spcPct val="107000"/>
                        </a:lnSpc>
                        <a:spcBef>
                          <a:spcPts val="0"/>
                        </a:spcBef>
                        <a:spcAft>
                          <a:spcPts val="800"/>
                        </a:spcAft>
                      </a:pPr>
                      <a:r>
                        <a:rPr lang="en-US" sz="900" b="0" dirty="0">
                          <a:solidFill>
                            <a:schemeClr val="tx1"/>
                          </a:solidFill>
                          <a:effectLst/>
                        </a:rPr>
                        <a:t>Hospital Copay</a:t>
                      </a:r>
                      <a:endParaRPr lang="en-US" sz="900" b="0" dirty="0">
                        <a:solidFill>
                          <a:schemeClr val="tx1"/>
                        </a:solidFill>
                        <a:effectLst/>
                        <a:latin typeface="+mn-lt"/>
                        <a:ea typeface="Calibri" panose="020F0502020204030204" pitchFamily="34" charset="0"/>
                        <a:cs typeface="Times New Roman" panose="02020603050405020304" pitchFamily="18" charset="0"/>
                      </a:endParaRPr>
                    </a:p>
                  </a:txBody>
                  <a:tcPr marL="7454" marR="7454" marT="29817" marB="0" anchor="ctr"/>
                </a:tc>
                <a:tc>
                  <a:txBody>
                    <a:bodyPr/>
                    <a:lstStyle/>
                    <a:p>
                      <a:pPr marL="0" marR="0" algn="ctr">
                        <a:lnSpc>
                          <a:spcPct val="107000"/>
                        </a:lnSpc>
                        <a:spcBef>
                          <a:spcPts val="0"/>
                        </a:spcBef>
                        <a:spcAft>
                          <a:spcPts val="800"/>
                        </a:spcAft>
                      </a:pPr>
                      <a:r>
                        <a:rPr lang="en-US" sz="900" dirty="0">
                          <a:effectLst/>
                        </a:rPr>
                        <a:t>$500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454" marR="7454" marT="29817" marB="0" anchor="ctr"/>
                </a:tc>
                <a:tc>
                  <a:txBody>
                    <a:bodyPr/>
                    <a:lstStyle/>
                    <a:p>
                      <a:pPr marL="0" marR="0" algn="ctr">
                        <a:lnSpc>
                          <a:spcPct val="107000"/>
                        </a:lnSpc>
                        <a:spcBef>
                          <a:spcPts val="0"/>
                        </a:spcBef>
                        <a:spcAft>
                          <a:spcPts val="800"/>
                        </a:spcAft>
                      </a:pPr>
                      <a:r>
                        <a:rPr lang="en-US" sz="900" dirty="0">
                          <a:effectLst/>
                        </a:rPr>
                        <a:t>20% after Deductible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454" marR="7454" marT="29817" marB="0" anchor="ctr"/>
                </a:tc>
                <a:extLst>
                  <a:ext uri="{0D108BD9-81ED-4DB2-BD59-A6C34878D82A}">
                    <a16:rowId xmlns:a16="http://schemas.microsoft.com/office/drawing/2014/main" val="1853878654"/>
                  </a:ext>
                </a:extLst>
              </a:tr>
              <a:tr h="304386">
                <a:tc>
                  <a:txBody>
                    <a:bodyPr/>
                    <a:lstStyle/>
                    <a:p>
                      <a:pPr marL="0" marR="0">
                        <a:lnSpc>
                          <a:spcPct val="107000"/>
                        </a:lnSpc>
                        <a:spcBef>
                          <a:spcPts val="0"/>
                        </a:spcBef>
                        <a:spcAft>
                          <a:spcPts val="800"/>
                        </a:spcAft>
                      </a:pPr>
                      <a:r>
                        <a:rPr lang="en-US" sz="900" b="0" dirty="0">
                          <a:solidFill>
                            <a:schemeClr val="tx1"/>
                          </a:solidFill>
                          <a:effectLst/>
                        </a:rPr>
                        <a:t>Outpatient Surgery Copay</a:t>
                      </a:r>
                      <a:endParaRPr lang="en-US" sz="900" b="0" dirty="0">
                        <a:solidFill>
                          <a:schemeClr val="tx1"/>
                        </a:solidFill>
                        <a:effectLst/>
                        <a:latin typeface="+mn-lt"/>
                        <a:ea typeface="Calibri" panose="020F0502020204030204" pitchFamily="34" charset="0"/>
                        <a:cs typeface="Times New Roman" panose="02020603050405020304" pitchFamily="18" charset="0"/>
                      </a:endParaRPr>
                    </a:p>
                  </a:txBody>
                  <a:tcPr marL="7454" marR="7454" marT="29817" marB="0" anchor="ctr"/>
                </a:tc>
                <a:tc>
                  <a:txBody>
                    <a:bodyPr/>
                    <a:lstStyle/>
                    <a:p>
                      <a:pPr marL="0" marR="0" algn="ctr">
                        <a:lnSpc>
                          <a:spcPct val="107000"/>
                        </a:lnSpc>
                        <a:spcBef>
                          <a:spcPts val="0"/>
                        </a:spcBef>
                        <a:spcAft>
                          <a:spcPts val="800"/>
                        </a:spcAft>
                      </a:pPr>
                      <a:r>
                        <a:rPr lang="en-US" sz="900" dirty="0">
                          <a:effectLst/>
                        </a:rPr>
                        <a:t>$75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454" marR="7454" marT="29817" marB="0" anchor="ctr"/>
                </a:tc>
                <a:tc>
                  <a:txBody>
                    <a:bodyPr/>
                    <a:lstStyle/>
                    <a:p>
                      <a:pPr marL="0" marR="0" algn="ctr">
                        <a:lnSpc>
                          <a:spcPct val="107000"/>
                        </a:lnSpc>
                        <a:spcBef>
                          <a:spcPts val="0"/>
                        </a:spcBef>
                        <a:spcAft>
                          <a:spcPts val="800"/>
                        </a:spcAft>
                      </a:pPr>
                      <a:r>
                        <a:rPr lang="en-US" sz="900">
                          <a:effectLst/>
                        </a:rPr>
                        <a:t>20% after Deductible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454" marR="7454" marT="29817" marB="0" anchor="ctr"/>
                </a:tc>
                <a:extLst>
                  <a:ext uri="{0D108BD9-81ED-4DB2-BD59-A6C34878D82A}">
                    <a16:rowId xmlns:a16="http://schemas.microsoft.com/office/drawing/2014/main" val="1955685070"/>
                  </a:ext>
                </a:extLst>
              </a:tr>
              <a:tr h="185365">
                <a:tc>
                  <a:txBody>
                    <a:bodyPr/>
                    <a:lstStyle/>
                    <a:p>
                      <a:pPr marL="0" marR="0">
                        <a:lnSpc>
                          <a:spcPct val="107000"/>
                        </a:lnSpc>
                        <a:spcBef>
                          <a:spcPts val="0"/>
                        </a:spcBef>
                        <a:spcAft>
                          <a:spcPts val="800"/>
                        </a:spcAft>
                      </a:pPr>
                      <a:r>
                        <a:rPr lang="en-US" sz="900" b="0" dirty="0">
                          <a:solidFill>
                            <a:schemeClr val="tx1"/>
                          </a:solidFill>
                          <a:effectLst/>
                        </a:rPr>
                        <a:t>Emergency Room</a:t>
                      </a:r>
                      <a:endParaRPr lang="en-US" sz="900" b="0" dirty="0">
                        <a:solidFill>
                          <a:schemeClr val="tx1"/>
                        </a:solidFill>
                        <a:effectLst/>
                        <a:latin typeface="+mn-lt"/>
                        <a:ea typeface="Calibri" panose="020F0502020204030204" pitchFamily="34" charset="0"/>
                        <a:cs typeface="Times New Roman" panose="02020603050405020304" pitchFamily="18" charset="0"/>
                      </a:endParaRPr>
                    </a:p>
                  </a:txBody>
                  <a:tcPr marL="7454" marR="7454" marT="29817" marB="0" anchor="ctr"/>
                </a:tc>
                <a:tc>
                  <a:txBody>
                    <a:bodyPr/>
                    <a:lstStyle/>
                    <a:p>
                      <a:pPr marL="0" marR="0" algn="ctr">
                        <a:lnSpc>
                          <a:spcPct val="107000"/>
                        </a:lnSpc>
                        <a:spcBef>
                          <a:spcPts val="0"/>
                        </a:spcBef>
                        <a:spcAft>
                          <a:spcPts val="800"/>
                        </a:spcAft>
                      </a:pPr>
                      <a:r>
                        <a:rPr lang="en-US" sz="900" dirty="0">
                          <a:effectLst/>
                        </a:rPr>
                        <a:t>$100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454" marR="7454" marT="29817" marB="0" anchor="ctr"/>
                </a:tc>
                <a:tc>
                  <a:txBody>
                    <a:bodyPr/>
                    <a:lstStyle/>
                    <a:p>
                      <a:pPr marL="0" marR="0" algn="ctr">
                        <a:lnSpc>
                          <a:spcPct val="107000"/>
                        </a:lnSpc>
                        <a:spcBef>
                          <a:spcPts val="0"/>
                        </a:spcBef>
                        <a:spcAft>
                          <a:spcPts val="800"/>
                        </a:spcAft>
                      </a:pPr>
                      <a:r>
                        <a:rPr lang="en-US" sz="900">
                          <a:effectLst/>
                        </a:rPr>
                        <a:t>20% after Deductible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454" marR="7454" marT="29817" marB="0" anchor="ctr"/>
                </a:tc>
                <a:extLst>
                  <a:ext uri="{0D108BD9-81ED-4DB2-BD59-A6C34878D82A}">
                    <a16:rowId xmlns:a16="http://schemas.microsoft.com/office/drawing/2014/main" val="1798171424"/>
                  </a:ext>
                </a:extLst>
              </a:tr>
              <a:tr h="186856">
                <a:tc>
                  <a:txBody>
                    <a:bodyPr/>
                    <a:lstStyle/>
                    <a:p>
                      <a:pPr marL="0" marR="0">
                        <a:lnSpc>
                          <a:spcPct val="107000"/>
                        </a:lnSpc>
                        <a:spcBef>
                          <a:spcPts val="0"/>
                        </a:spcBef>
                        <a:spcAft>
                          <a:spcPts val="800"/>
                        </a:spcAft>
                      </a:pPr>
                      <a:r>
                        <a:rPr lang="en-US" sz="900" b="0" dirty="0">
                          <a:solidFill>
                            <a:schemeClr val="tx1"/>
                          </a:solidFill>
                          <a:effectLst/>
                        </a:rPr>
                        <a:t>Urgent Care</a:t>
                      </a:r>
                      <a:endParaRPr lang="en-US" sz="900" b="0" dirty="0">
                        <a:solidFill>
                          <a:schemeClr val="tx1"/>
                        </a:solidFill>
                        <a:effectLst/>
                        <a:latin typeface="+mn-lt"/>
                        <a:ea typeface="Calibri" panose="020F0502020204030204" pitchFamily="34" charset="0"/>
                        <a:cs typeface="Times New Roman" panose="02020603050405020304" pitchFamily="18" charset="0"/>
                      </a:endParaRPr>
                    </a:p>
                  </a:txBody>
                  <a:tcPr marL="7454" marR="7454" marT="2485" marB="0" anchor="ctr"/>
                </a:tc>
                <a:tc>
                  <a:txBody>
                    <a:bodyPr/>
                    <a:lstStyle/>
                    <a:p>
                      <a:pPr marL="0" marR="0" algn="ctr">
                        <a:lnSpc>
                          <a:spcPct val="107000"/>
                        </a:lnSpc>
                        <a:spcBef>
                          <a:spcPts val="0"/>
                        </a:spcBef>
                        <a:spcAft>
                          <a:spcPts val="800"/>
                        </a:spcAft>
                      </a:pPr>
                      <a:r>
                        <a:rPr lang="en-US" sz="900" dirty="0">
                          <a:effectLst/>
                        </a:rPr>
                        <a:t>$50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454" marR="7454" marT="2485" marB="0" anchor="ctr"/>
                </a:tc>
                <a:tc>
                  <a:txBody>
                    <a:bodyPr/>
                    <a:lstStyle/>
                    <a:p>
                      <a:pPr marL="0" marR="0" algn="ctr">
                        <a:lnSpc>
                          <a:spcPct val="107000"/>
                        </a:lnSpc>
                        <a:spcBef>
                          <a:spcPts val="0"/>
                        </a:spcBef>
                        <a:spcAft>
                          <a:spcPts val="800"/>
                        </a:spcAft>
                      </a:pPr>
                      <a:r>
                        <a:rPr lang="en-US" sz="900" dirty="0">
                          <a:effectLst/>
                        </a:rPr>
                        <a:t>20% after Deductible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454" marR="7454" marT="2485" marB="0" anchor="ctr"/>
                </a:tc>
                <a:extLst>
                  <a:ext uri="{0D108BD9-81ED-4DB2-BD59-A6C34878D82A}">
                    <a16:rowId xmlns:a16="http://schemas.microsoft.com/office/drawing/2014/main" val="271882778"/>
                  </a:ext>
                </a:extLst>
              </a:tr>
              <a:tr h="384396">
                <a:tc>
                  <a:txBody>
                    <a:bodyPr/>
                    <a:lstStyle/>
                    <a:p>
                      <a:pPr marL="0" marR="0">
                        <a:lnSpc>
                          <a:spcPct val="107000"/>
                        </a:lnSpc>
                        <a:spcBef>
                          <a:spcPts val="0"/>
                        </a:spcBef>
                        <a:spcAft>
                          <a:spcPts val="800"/>
                        </a:spcAft>
                      </a:pPr>
                      <a:r>
                        <a:rPr lang="en-US" sz="900" b="0" dirty="0">
                          <a:solidFill>
                            <a:schemeClr val="tx1"/>
                          </a:solidFill>
                          <a:effectLst/>
                        </a:rPr>
                        <a:t>Prescription Drug</a:t>
                      </a:r>
                      <a:endParaRPr lang="en-US" sz="900" b="0" dirty="0">
                        <a:solidFill>
                          <a:schemeClr val="tx1"/>
                        </a:solidFill>
                        <a:effectLst/>
                        <a:latin typeface="+mn-lt"/>
                        <a:ea typeface="Calibri" panose="020F0502020204030204" pitchFamily="34" charset="0"/>
                        <a:cs typeface="Times New Roman" panose="02020603050405020304" pitchFamily="18" charset="0"/>
                      </a:endParaRPr>
                    </a:p>
                  </a:txBody>
                  <a:tcPr marL="7454" marR="7454" marT="30314" marB="0" anchor="ctr"/>
                </a:tc>
                <a:tc>
                  <a:txBody>
                    <a:bodyPr/>
                    <a:lstStyle/>
                    <a:p>
                      <a:pPr marL="0" marR="0" algn="ctr">
                        <a:lnSpc>
                          <a:spcPct val="107000"/>
                        </a:lnSpc>
                        <a:spcBef>
                          <a:spcPts val="0"/>
                        </a:spcBef>
                        <a:spcAft>
                          <a:spcPts val="800"/>
                        </a:spcAft>
                      </a:pPr>
                      <a:r>
                        <a:rPr lang="en-US" sz="900" dirty="0">
                          <a:effectLst/>
                        </a:rPr>
                        <a:t>$10/$50/$100</a:t>
                      </a:r>
                      <a:br>
                        <a:rPr lang="en-US" sz="900" dirty="0">
                          <a:effectLst/>
                        </a:rPr>
                      </a:br>
                      <a:r>
                        <a:rPr lang="en-US" sz="900" dirty="0">
                          <a:effectLst/>
                        </a:rPr>
                        <a:t>2 Copays / 90 Day Supply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454" marR="7454" marT="30314" marB="0" anchor="ctr"/>
                </a:tc>
                <a:tc>
                  <a:txBody>
                    <a:bodyPr/>
                    <a:lstStyle/>
                    <a:p>
                      <a:pPr marL="0" marR="0" algn="ctr">
                        <a:lnSpc>
                          <a:spcPct val="107000"/>
                        </a:lnSpc>
                        <a:spcBef>
                          <a:spcPts val="0"/>
                        </a:spcBef>
                        <a:spcAft>
                          <a:spcPts val="800"/>
                        </a:spcAft>
                      </a:pPr>
                      <a:r>
                        <a:rPr lang="en-US" sz="900" dirty="0">
                          <a:effectLst/>
                        </a:rPr>
                        <a:t>$10/$50/$100 after Deductible</a:t>
                      </a:r>
                      <a:br>
                        <a:rPr lang="en-US" sz="900" dirty="0">
                          <a:effectLst/>
                        </a:rPr>
                      </a:br>
                      <a:r>
                        <a:rPr lang="en-US" sz="900" dirty="0">
                          <a:effectLst/>
                        </a:rPr>
                        <a:t>2.5 Copays / 90 Day Supply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454" marR="7454" marT="30314" marB="0" anchor="ctr"/>
                </a:tc>
                <a:extLst>
                  <a:ext uri="{0D108BD9-81ED-4DB2-BD59-A6C34878D82A}">
                    <a16:rowId xmlns:a16="http://schemas.microsoft.com/office/drawing/2014/main" val="1762746053"/>
                  </a:ext>
                </a:extLst>
              </a:tr>
              <a:tr h="228600">
                <a:tc>
                  <a:txBody>
                    <a:bodyPr/>
                    <a:lstStyle/>
                    <a:p>
                      <a:pPr marL="0" marR="0">
                        <a:lnSpc>
                          <a:spcPct val="107000"/>
                        </a:lnSpc>
                        <a:spcBef>
                          <a:spcPts val="0"/>
                        </a:spcBef>
                        <a:spcAft>
                          <a:spcPts val="800"/>
                        </a:spcAft>
                      </a:pPr>
                      <a:r>
                        <a:rPr lang="en-US" sz="900" b="0" dirty="0">
                          <a:solidFill>
                            <a:schemeClr val="tx1"/>
                          </a:solidFill>
                          <a:effectLst/>
                        </a:rPr>
                        <a:t>Dependent Rider</a:t>
                      </a:r>
                      <a:endParaRPr lang="en-US" sz="900" b="0" dirty="0">
                        <a:solidFill>
                          <a:schemeClr val="tx1"/>
                        </a:solidFill>
                        <a:effectLst/>
                        <a:latin typeface="+mn-lt"/>
                        <a:ea typeface="Calibri" panose="020F0502020204030204" pitchFamily="34" charset="0"/>
                        <a:cs typeface="Times New Roman" panose="02020603050405020304" pitchFamily="18" charset="0"/>
                      </a:endParaRPr>
                    </a:p>
                  </a:txBody>
                  <a:tcPr marL="7454" marR="7454" marT="30314" marB="0" anchor="ctr"/>
                </a:tc>
                <a:tc>
                  <a:txBody>
                    <a:bodyPr/>
                    <a:lstStyle/>
                    <a:p>
                      <a:pPr marL="0" marR="0" algn="ctr">
                        <a:lnSpc>
                          <a:spcPct val="107000"/>
                        </a:lnSpc>
                        <a:spcBef>
                          <a:spcPts val="0"/>
                        </a:spcBef>
                        <a:spcAft>
                          <a:spcPts val="800"/>
                        </a:spcAft>
                      </a:pPr>
                      <a:r>
                        <a:rPr lang="en-US" sz="900" dirty="0">
                          <a:effectLst/>
                        </a:rPr>
                        <a:t>26 / 26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454" marR="7454" marT="29817" marB="0" anchor="ctr"/>
                </a:tc>
                <a:tc>
                  <a:txBody>
                    <a:bodyPr/>
                    <a:lstStyle/>
                    <a:p>
                      <a:pPr marL="0" marR="0" algn="ctr">
                        <a:lnSpc>
                          <a:spcPct val="107000"/>
                        </a:lnSpc>
                        <a:spcBef>
                          <a:spcPts val="0"/>
                        </a:spcBef>
                        <a:spcAft>
                          <a:spcPts val="800"/>
                        </a:spcAft>
                      </a:pPr>
                      <a:r>
                        <a:rPr lang="en-US" sz="900" dirty="0">
                          <a:effectLst/>
                        </a:rPr>
                        <a:t>26 / 26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454" marR="7454" marT="29817" marB="0" anchor="ctr"/>
                </a:tc>
                <a:extLst>
                  <a:ext uri="{0D108BD9-81ED-4DB2-BD59-A6C34878D82A}">
                    <a16:rowId xmlns:a16="http://schemas.microsoft.com/office/drawing/2014/main" val="2923017150"/>
                  </a:ext>
                </a:extLst>
              </a:tr>
              <a:tr h="285502">
                <a:tc>
                  <a:txBody>
                    <a:bodyPr/>
                    <a:lstStyle/>
                    <a:p>
                      <a:pPr marL="0" marR="0">
                        <a:lnSpc>
                          <a:spcPct val="107000"/>
                        </a:lnSpc>
                        <a:spcBef>
                          <a:spcPts val="0"/>
                        </a:spcBef>
                        <a:spcAft>
                          <a:spcPts val="800"/>
                        </a:spcAft>
                      </a:pPr>
                      <a:r>
                        <a:rPr lang="en-US" sz="900" b="0" dirty="0">
                          <a:solidFill>
                            <a:schemeClr val="tx1"/>
                          </a:solidFill>
                          <a:effectLst/>
                        </a:rPr>
                        <a:t>Domestic Partner Coverage</a:t>
                      </a:r>
                      <a:endParaRPr lang="en-US" sz="900" b="0" dirty="0">
                        <a:solidFill>
                          <a:schemeClr val="tx1"/>
                        </a:solidFill>
                        <a:effectLst/>
                        <a:latin typeface="+mn-lt"/>
                        <a:ea typeface="Calibri" panose="020F0502020204030204" pitchFamily="34" charset="0"/>
                        <a:cs typeface="Times New Roman" panose="02020603050405020304" pitchFamily="18" charset="0"/>
                      </a:endParaRPr>
                    </a:p>
                  </a:txBody>
                  <a:tcPr marL="7454" marR="7454" marT="10933" marB="0" anchor="ctr"/>
                </a:tc>
                <a:tc>
                  <a:txBody>
                    <a:bodyPr/>
                    <a:lstStyle/>
                    <a:p>
                      <a:pPr marL="0" marR="0" algn="ctr">
                        <a:lnSpc>
                          <a:spcPct val="107000"/>
                        </a:lnSpc>
                        <a:spcBef>
                          <a:spcPts val="0"/>
                        </a:spcBef>
                        <a:spcAft>
                          <a:spcPts val="800"/>
                        </a:spcAft>
                      </a:pPr>
                      <a:r>
                        <a:rPr lang="en-US" sz="900" dirty="0">
                          <a:effectLst/>
                        </a:rPr>
                        <a:t>Included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454" marR="7454" marT="7454" marB="0" anchor="ctr"/>
                </a:tc>
                <a:tc>
                  <a:txBody>
                    <a:bodyPr/>
                    <a:lstStyle/>
                    <a:p>
                      <a:pPr marL="0" marR="0" algn="ctr">
                        <a:lnSpc>
                          <a:spcPct val="107000"/>
                        </a:lnSpc>
                        <a:spcBef>
                          <a:spcPts val="0"/>
                        </a:spcBef>
                        <a:spcAft>
                          <a:spcPts val="800"/>
                        </a:spcAft>
                      </a:pPr>
                      <a:r>
                        <a:rPr lang="en-US" sz="900" dirty="0">
                          <a:effectLst/>
                        </a:rPr>
                        <a:t>Included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454" marR="7454" marT="7454" marB="0" anchor="ctr"/>
                </a:tc>
                <a:extLst>
                  <a:ext uri="{0D108BD9-81ED-4DB2-BD59-A6C34878D82A}">
                    <a16:rowId xmlns:a16="http://schemas.microsoft.com/office/drawing/2014/main" val="2383324548"/>
                  </a:ext>
                </a:extLst>
              </a:tr>
              <a:tr h="163499">
                <a:tc>
                  <a:txBody>
                    <a:bodyPr/>
                    <a:lstStyle/>
                    <a:p>
                      <a:pPr marL="0" marR="0">
                        <a:lnSpc>
                          <a:spcPct val="107000"/>
                        </a:lnSpc>
                        <a:spcBef>
                          <a:spcPts val="0"/>
                        </a:spcBef>
                        <a:spcAft>
                          <a:spcPts val="800"/>
                        </a:spcAft>
                      </a:pPr>
                      <a:r>
                        <a:rPr lang="en-US" sz="900" b="0">
                          <a:solidFill>
                            <a:schemeClr val="tx1"/>
                          </a:solidFill>
                          <a:effectLst/>
                        </a:rPr>
                        <a:t>Wellness Benefit</a:t>
                      </a:r>
                      <a:endParaRPr lang="en-US" sz="900" b="0">
                        <a:solidFill>
                          <a:schemeClr val="tx1"/>
                        </a:solidFill>
                        <a:effectLst/>
                        <a:latin typeface="+mn-lt"/>
                        <a:ea typeface="Calibri" panose="020F0502020204030204" pitchFamily="34" charset="0"/>
                        <a:cs typeface="Times New Roman" panose="02020603050405020304" pitchFamily="18" charset="0"/>
                      </a:endParaRPr>
                    </a:p>
                  </a:txBody>
                  <a:tcPr marL="7454" marR="7454" marT="10933" marB="0" anchor="ctr"/>
                </a:tc>
                <a:tc>
                  <a:txBody>
                    <a:bodyPr/>
                    <a:lstStyle/>
                    <a:p>
                      <a:pPr marL="0" marR="0" algn="ctr">
                        <a:lnSpc>
                          <a:spcPct val="107000"/>
                        </a:lnSpc>
                        <a:spcBef>
                          <a:spcPts val="0"/>
                        </a:spcBef>
                        <a:spcAft>
                          <a:spcPts val="800"/>
                        </a:spcAft>
                      </a:pPr>
                      <a:r>
                        <a:rPr lang="en-US" sz="900">
                          <a:effectLst/>
                        </a:rPr>
                        <a:t>$250 Wellness Rider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454" marR="7454" marT="7454" marB="0" anchor="ctr"/>
                </a:tc>
                <a:tc>
                  <a:txBody>
                    <a:bodyPr/>
                    <a:lstStyle/>
                    <a:p>
                      <a:pPr marL="0" marR="0" algn="ctr">
                        <a:lnSpc>
                          <a:spcPct val="107000"/>
                        </a:lnSpc>
                        <a:spcBef>
                          <a:spcPts val="0"/>
                        </a:spcBef>
                        <a:spcAft>
                          <a:spcPts val="800"/>
                        </a:spcAft>
                      </a:pPr>
                      <a:r>
                        <a:rPr lang="en-US" sz="900">
                          <a:effectLst/>
                        </a:rPr>
                        <a:t>$250 Wellness Rider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454" marR="7454" marT="7454" marB="0" anchor="ctr"/>
                </a:tc>
                <a:extLst>
                  <a:ext uri="{0D108BD9-81ED-4DB2-BD59-A6C34878D82A}">
                    <a16:rowId xmlns:a16="http://schemas.microsoft.com/office/drawing/2014/main" val="2489033095"/>
                  </a:ext>
                </a:extLst>
              </a:tr>
              <a:tr h="754877">
                <a:tc>
                  <a:txBody>
                    <a:bodyPr/>
                    <a:lstStyle/>
                    <a:p>
                      <a:pPr marL="0" marR="0">
                        <a:lnSpc>
                          <a:spcPct val="107000"/>
                        </a:lnSpc>
                        <a:spcBef>
                          <a:spcPts val="0"/>
                        </a:spcBef>
                        <a:spcAft>
                          <a:spcPts val="800"/>
                        </a:spcAft>
                      </a:pPr>
                      <a:r>
                        <a:rPr lang="en-US" sz="900" b="0" dirty="0">
                          <a:solidFill>
                            <a:schemeClr val="tx1"/>
                          </a:solidFill>
                          <a:effectLst/>
                        </a:rPr>
                        <a:t>In‐Network</a:t>
                      </a:r>
                      <a:br>
                        <a:rPr lang="en-US" sz="900" b="0" dirty="0">
                          <a:solidFill>
                            <a:schemeClr val="tx1"/>
                          </a:solidFill>
                          <a:effectLst/>
                        </a:rPr>
                      </a:br>
                      <a:r>
                        <a:rPr lang="en-US" sz="900" b="0" dirty="0">
                          <a:solidFill>
                            <a:schemeClr val="tx1"/>
                          </a:solidFill>
                          <a:effectLst/>
                        </a:rPr>
                        <a:t>Deductible  Coinsurance</a:t>
                      </a:r>
                      <a:br>
                        <a:rPr lang="en-US" sz="900" b="0" dirty="0">
                          <a:solidFill>
                            <a:schemeClr val="tx1"/>
                          </a:solidFill>
                          <a:effectLst/>
                        </a:rPr>
                      </a:br>
                      <a:r>
                        <a:rPr lang="en-US" sz="900" b="0" dirty="0">
                          <a:solidFill>
                            <a:schemeClr val="tx1"/>
                          </a:solidFill>
                          <a:effectLst/>
                        </a:rPr>
                        <a:t>Out‐of‐Pocket Maximum</a:t>
                      </a:r>
                      <a:endParaRPr lang="en-US" sz="900" b="0" dirty="0">
                        <a:solidFill>
                          <a:schemeClr val="tx1"/>
                        </a:solidFill>
                        <a:effectLst/>
                        <a:latin typeface="+mn-lt"/>
                        <a:ea typeface="Calibri" panose="020F0502020204030204" pitchFamily="34" charset="0"/>
                        <a:cs typeface="Times New Roman" panose="02020603050405020304" pitchFamily="18" charset="0"/>
                      </a:endParaRPr>
                    </a:p>
                  </a:txBody>
                  <a:tcPr marL="7454" marR="7454" marT="16897" marB="0" anchor="ctr"/>
                </a:tc>
                <a:tc>
                  <a:txBody>
                    <a:bodyPr/>
                    <a:lstStyle/>
                    <a:p>
                      <a:pPr marL="0" marR="0" algn="ctr">
                        <a:lnSpc>
                          <a:spcPct val="107000"/>
                        </a:lnSpc>
                        <a:spcBef>
                          <a:spcPts val="0"/>
                        </a:spcBef>
                        <a:spcAft>
                          <a:spcPts val="800"/>
                        </a:spcAft>
                      </a:pPr>
                      <a:r>
                        <a:rPr lang="en-US" sz="900" dirty="0">
                          <a:effectLst/>
                        </a:rPr>
                        <a:t>$500 / $1,000</a:t>
                      </a:r>
                      <a:br>
                        <a:rPr lang="en-US" sz="900" dirty="0">
                          <a:effectLst/>
                        </a:rPr>
                      </a:br>
                      <a:r>
                        <a:rPr lang="en-US" sz="900" dirty="0">
                          <a:effectLst/>
                        </a:rPr>
                        <a:t>$6,350 / $12,700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454" marR="7454" marT="4970" marB="0" anchor="ctr"/>
                </a:tc>
                <a:tc>
                  <a:txBody>
                    <a:bodyPr/>
                    <a:lstStyle/>
                    <a:p>
                      <a:pPr marL="0" marR="0" algn="ctr">
                        <a:lnSpc>
                          <a:spcPct val="107000"/>
                        </a:lnSpc>
                        <a:spcBef>
                          <a:spcPts val="0"/>
                        </a:spcBef>
                        <a:spcAft>
                          <a:spcPts val="800"/>
                        </a:spcAft>
                      </a:pPr>
                      <a:r>
                        <a:rPr lang="en-US" sz="900" dirty="0">
                          <a:effectLst/>
                        </a:rPr>
                        <a:t>$2,000 / $4,000</a:t>
                      </a:r>
                      <a:br>
                        <a:rPr lang="en-US" sz="900" dirty="0">
                          <a:effectLst/>
                        </a:rPr>
                      </a:br>
                      <a:r>
                        <a:rPr lang="en-US" sz="900" dirty="0">
                          <a:effectLst/>
                        </a:rPr>
                        <a:t>(True Family)  80% / 20%</a:t>
                      </a:r>
                      <a:br>
                        <a:rPr lang="en-US" sz="900" dirty="0">
                          <a:effectLst/>
                        </a:rPr>
                      </a:br>
                      <a:r>
                        <a:rPr lang="en-US" sz="900" dirty="0">
                          <a:effectLst/>
                        </a:rPr>
                        <a:t>$5,000 / $10,000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454" marR="7454" marT="7454" marB="0" anchor="ctr"/>
                </a:tc>
                <a:extLst>
                  <a:ext uri="{0D108BD9-81ED-4DB2-BD59-A6C34878D82A}">
                    <a16:rowId xmlns:a16="http://schemas.microsoft.com/office/drawing/2014/main" val="3942813659"/>
                  </a:ext>
                </a:extLst>
              </a:tr>
              <a:tr h="754877">
                <a:tc>
                  <a:txBody>
                    <a:bodyPr/>
                    <a:lstStyle/>
                    <a:p>
                      <a:pPr marL="0" marR="0">
                        <a:lnSpc>
                          <a:spcPct val="107000"/>
                        </a:lnSpc>
                        <a:spcBef>
                          <a:spcPts val="0"/>
                        </a:spcBef>
                        <a:spcAft>
                          <a:spcPts val="800"/>
                        </a:spcAft>
                      </a:pPr>
                      <a:r>
                        <a:rPr lang="en-US" sz="900" b="0" dirty="0">
                          <a:solidFill>
                            <a:schemeClr val="tx1"/>
                          </a:solidFill>
                          <a:effectLst/>
                        </a:rPr>
                        <a:t>Out‐of‐Network</a:t>
                      </a:r>
                      <a:br>
                        <a:rPr lang="en-US" sz="900" b="0" dirty="0">
                          <a:solidFill>
                            <a:schemeClr val="tx1"/>
                          </a:solidFill>
                          <a:effectLst/>
                        </a:rPr>
                      </a:br>
                      <a:r>
                        <a:rPr lang="en-US" sz="900" b="0" dirty="0">
                          <a:solidFill>
                            <a:schemeClr val="tx1"/>
                          </a:solidFill>
                          <a:effectLst/>
                        </a:rPr>
                        <a:t>Deductible  Coinsurance</a:t>
                      </a:r>
                      <a:br>
                        <a:rPr lang="en-US" sz="900" b="0" dirty="0">
                          <a:solidFill>
                            <a:schemeClr val="tx1"/>
                          </a:solidFill>
                          <a:effectLst/>
                        </a:rPr>
                      </a:br>
                      <a:r>
                        <a:rPr lang="en-US" sz="900" b="0" dirty="0">
                          <a:solidFill>
                            <a:schemeClr val="tx1"/>
                          </a:solidFill>
                          <a:effectLst/>
                        </a:rPr>
                        <a:t>Out‐of‐Pocket Maximum</a:t>
                      </a:r>
                      <a:endParaRPr lang="en-US" sz="900" b="0" dirty="0">
                        <a:solidFill>
                          <a:schemeClr val="tx1"/>
                        </a:solidFill>
                        <a:effectLst/>
                        <a:latin typeface="+mn-lt"/>
                        <a:ea typeface="Calibri" panose="020F0502020204030204" pitchFamily="34" charset="0"/>
                        <a:cs typeface="Times New Roman" panose="02020603050405020304" pitchFamily="18" charset="0"/>
                      </a:endParaRPr>
                    </a:p>
                  </a:txBody>
                  <a:tcPr marL="7454" marR="7454" marT="16897" marB="0" anchor="ctr"/>
                </a:tc>
                <a:tc>
                  <a:txBody>
                    <a:bodyPr/>
                    <a:lstStyle/>
                    <a:p>
                      <a:pPr marL="0" marR="0" algn="ctr">
                        <a:lnSpc>
                          <a:spcPct val="107000"/>
                        </a:lnSpc>
                        <a:spcBef>
                          <a:spcPts val="0"/>
                        </a:spcBef>
                        <a:spcAft>
                          <a:spcPts val="800"/>
                        </a:spcAft>
                      </a:pPr>
                      <a:r>
                        <a:rPr lang="en-US" sz="900" dirty="0">
                          <a:effectLst/>
                        </a:rPr>
                        <a:t>$1,000 / $2,000</a:t>
                      </a:r>
                      <a:br>
                        <a:rPr lang="en-US" sz="900" dirty="0">
                          <a:effectLst/>
                        </a:rPr>
                      </a:br>
                      <a:r>
                        <a:rPr lang="en-US" sz="900" dirty="0">
                          <a:effectLst/>
                        </a:rPr>
                        <a:t>(Embedded)  60% / 40%</a:t>
                      </a:r>
                      <a:br>
                        <a:rPr lang="en-US" sz="900" dirty="0">
                          <a:effectLst/>
                        </a:rPr>
                      </a:br>
                      <a:r>
                        <a:rPr lang="en-US" sz="900" dirty="0">
                          <a:effectLst/>
                        </a:rPr>
                        <a:t>$6,350 / $12,700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454" marR="7454" marT="7454" marB="0" anchor="ctr"/>
                </a:tc>
                <a:tc>
                  <a:txBody>
                    <a:bodyPr/>
                    <a:lstStyle/>
                    <a:p>
                      <a:pPr marL="0" marR="0" algn="ctr">
                        <a:lnSpc>
                          <a:spcPct val="107000"/>
                        </a:lnSpc>
                        <a:spcBef>
                          <a:spcPts val="0"/>
                        </a:spcBef>
                        <a:spcAft>
                          <a:spcPts val="800"/>
                        </a:spcAft>
                      </a:pPr>
                      <a:r>
                        <a:rPr lang="en-US" sz="900" dirty="0">
                          <a:effectLst/>
                        </a:rPr>
                        <a:t>$2,000 / $4,000</a:t>
                      </a:r>
                      <a:br>
                        <a:rPr lang="en-US" sz="900" dirty="0">
                          <a:effectLst/>
                        </a:rPr>
                      </a:br>
                      <a:r>
                        <a:rPr lang="en-US" sz="900" dirty="0">
                          <a:effectLst/>
                        </a:rPr>
                        <a:t>(True Family)  60% / 40%</a:t>
                      </a:r>
                      <a:br>
                        <a:rPr lang="en-US" sz="900" dirty="0">
                          <a:effectLst/>
                        </a:rPr>
                      </a:br>
                      <a:r>
                        <a:rPr lang="en-US" sz="900" dirty="0">
                          <a:effectLst/>
                        </a:rPr>
                        <a:t>$5,000 / $10,000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454" marR="7454" marT="7454" marB="0" anchor="ctr"/>
                </a:tc>
                <a:extLst>
                  <a:ext uri="{0D108BD9-81ED-4DB2-BD59-A6C34878D82A}">
                    <a16:rowId xmlns:a16="http://schemas.microsoft.com/office/drawing/2014/main" val="880006943"/>
                  </a:ext>
                </a:extLst>
              </a:tr>
            </a:tbl>
          </a:graphicData>
        </a:graphic>
      </p:graphicFrame>
      <p:graphicFrame>
        <p:nvGraphicFramePr>
          <p:cNvPr id="2" name="Table 1">
            <a:extLst>
              <a:ext uri="{FF2B5EF4-FFF2-40B4-BE49-F238E27FC236}">
                <a16:creationId xmlns:a16="http://schemas.microsoft.com/office/drawing/2014/main" id="{F6D3329B-BC56-A497-3A74-72F1FB2C8772}"/>
              </a:ext>
            </a:extLst>
          </p:cNvPr>
          <p:cNvGraphicFramePr>
            <a:graphicFrameLocks noGrp="1"/>
          </p:cNvGraphicFramePr>
          <p:nvPr>
            <p:extLst>
              <p:ext uri="{D42A27DB-BD31-4B8C-83A1-F6EECF244321}">
                <p14:modId xmlns:p14="http://schemas.microsoft.com/office/powerpoint/2010/main" val="815043490"/>
              </p:ext>
            </p:extLst>
          </p:nvPr>
        </p:nvGraphicFramePr>
        <p:xfrm>
          <a:off x="545688" y="5299584"/>
          <a:ext cx="5759339" cy="895344"/>
        </p:xfrm>
        <a:graphic>
          <a:graphicData uri="http://schemas.openxmlformats.org/drawingml/2006/table">
            <a:tbl>
              <a:tblPr firstRow="1" firstCol="1" bandRow="1">
                <a:tableStyleId>{EB344D84-9AFB-497E-A393-DC336BA19D2E}</a:tableStyleId>
              </a:tblPr>
              <a:tblGrid>
                <a:gridCol w="1919369">
                  <a:extLst>
                    <a:ext uri="{9D8B030D-6E8A-4147-A177-3AD203B41FA5}">
                      <a16:colId xmlns:a16="http://schemas.microsoft.com/office/drawing/2014/main" val="773191886"/>
                    </a:ext>
                  </a:extLst>
                </a:gridCol>
                <a:gridCol w="1919985">
                  <a:extLst>
                    <a:ext uri="{9D8B030D-6E8A-4147-A177-3AD203B41FA5}">
                      <a16:colId xmlns:a16="http://schemas.microsoft.com/office/drawing/2014/main" val="357555986"/>
                    </a:ext>
                  </a:extLst>
                </a:gridCol>
                <a:gridCol w="1919985">
                  <a:extLst>
                    <a:ext uri="{9D8B030D-6E8A-4147-A177-3AD203B41FA5}">
                      <a16:colId xmlns:a16="http://schemas.microsoft.com/office/drawing/2014/main" val="672438694"/>
                    </a:ext>
                  </a:extLst>
                </a:gridCol>
              </a:tblGrid>
              <a:tr h="395157">
                <a:tc gridSpan="3">
                  <a:txBody>
                    <a:bodyPr/>
                    <a:lstStyle/>
                    <a:p>
                      <a:pPr marL="0" marR="0" algn="ctr">
                        <a:lnSpc>
                          <a:spcPct val="107000"/>
                        </a:lnSpc>
                        <a:spcBef>
                          <a:spcPts val="0"/>
                        </a:spcBef>
                        <a:spcAft>
                          <a:spcPts val="0"/>
                        </a:spcAft>
                      </a:pPr>
                      <a:r>
                        <a:rPr lang="en-US" sz="1100" dirty="0">
                          <a:effectLst/>
                        </a:rPr>
                        <a:t>Employee Cost Share for </a:t>
                      </a:r>
                      <a:r>
                        <a:rPr lang="en-US" sz="1100" dirty="0" err="1">
                          <a:effectLst/>
                        </a:rPr>
                        <a:t>Univera</a:t>
                      </a:r>
                      <a:r>
                        <a:rPr lang="en-US" sz="1100" dirty="0">
                          <a:effectLst/>
                        </a:rPr>
                        <a:t> Signature Hybrid 1  (Brooklyn)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481878"/>
                  </a:ext>
                </a:extLst>
              </a:tr>
              <a:tr h="395157">
                <a:tc>
                  <a:txBody>
                    <a:bodyPr/>
                    <a:lstStyle/>
                    <a:p>
                      <a:pPr marL="0" marR="0" algn="ctr">
                        <a:lnSpc>
                          <a:spcPct val="107000"/>
                        </a:lnSpc>
                        <a:spcBef>
                          <a:spcPts val="0"/>
                        </a:spcBef>
                        <a:spcAft>
                          <a:spcPts val="0"/>
                        </a:spcAft>
                      </a:pPr>
                      <a:r>
                        <a:rPr lang="en-US" sz="1100" dirty="0">
                          <a:effectLst/>
                        </a:rPr>
                        <a:t>Single Coverage </a:t>
                      </a:r>
                    </a:p>
                    <a:p>
                      <a:pPr marL="0" marR="0" algn="ctr">
                        <a:lnSpc>
                          <a:spcPct val="107000"/>
                        </a:lnSpc>
                        <a:spcBef>
                          <a:spcPts val="0"/>
                        </a:spcBef>
                        <a:spcAft>
                          <a:spcPts val="0"/>
                        </a:spcAft>
                      </a:pPr>
                      <a:r>
                        <a:rPr lang="en-US" sz="1100" dirty="0">
                          <a:effectLst/>
                        </a:rPr>
                        <a:t>Family Coverage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1100" dirty="0">
                          <a:effectLst/>
                        </a:rPr>
                        <a:t>$207.07 per pay</a:t>
                      </a:r>
                    </a:p>
                    <a:p>
                      <a:pPr marL="0" marR="0" algn="ctr">
                        <a:lnSpc>
                          <a:spcPct val="107000"/>
                        </a:lnSpc>
                        <a:spcBef>
                          <a:spcPts val="0"/>
                        </a:spcBef>
                        <a:spcAft>
                          <a:spcPts val="0"/>
                        </a:spcAft>
                      </a:pPr>
                      <a:r>
                        <a:rPr lang="en-US" sz="1100" dirty="0">
                          <a:effectLst/>
                        </a:rPr>
                        <a:t>$539.09 per pay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dirty="0"/>
                    </a:p>
                  </a:txBody>
                  <a:tcPr marL="68580" marR="68580" marT="0" marB="0"/>
                </a:tc>
                <a:extLst>
                  <a:ext uri="{0D108BD9-81ED-4DB2-BD59-A6C34878D82A}">
                    <a16:rowId xmlns:a16="http://schemas.microsoft.com/office/drawing/2014/main" val="1668235704"/>
                  </a:ext>
                </a:extLst>
              </a:tr>
              <a:tr h="105030">
                <a:tc>
                  <a:txBody>
                    <a:bodyPr/>
                    <a:lstStyle/>
                    <a:p>
                      <a:pPr marL="0" marR="0" algn="ctr">
                        <a:lnSpc>
                          <a:spcPct val="107000"/>
                        </a:lnSpc>
                        <a:spcBef>
                          <a:spcPts val="0"/>
                        </a:spcBef>
                        <a:spcAft>
                          <a:spcPts val="0"/>
                        </a:spcAft>
                      </a:pPr>
                      <a:r>
                        <a:rPr lang="en-US" sz="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09055"/>
                  </a:ext>
                </a:extLst>
              </a:tr>
            </a:tbl>
          </a:graphicData>
        </a:graphic>
      </p:graphicFrame>
      <p:pic>
        <p:nvPicPr>
          <p:cNvPr id="5" name="Picture 2" descr="Innovative Benefits for 2022 Define Medicare from Univera Healthcare -  Buffalo Healthy Living Magazine">
            <a:extLst>
              <a:ext uri="{FF2B5EF4-FFF2-40B4-BE49-F238E27FC236}">
                <a16:creationId xmlns:a16="http://schemas.microsoft.com/office/drawing/2014/main" id="{7EF3F622-4073-9EA8-C120-D20AE8379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855" y="6667014"/>
            <a:ext cx="3664289" cy="1692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143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2019" y="896834"/>
            <a:ext cx="5973961" cy="3176511"/>
          </a:xfrm>
          <a:prstGeom prst="rect">
            <a:avLst/>
          </a:prstGeom>
          <a:noFill/>
        </p:spPr>
        <p:txBody>
          <a:bodyPr wrap="square" numCol="1" spcCol="182880">
            <a:spAutoFit/>
          </a:bodyPr>
          <a:lstStyle/>
          <a:p>
            <a:pPr defTabSz="828973" fontAlgn="base">
              <a:lnSpc>
                <a:spcPct val="150000"/>
              </a:lnSpc>
              <a:spcBef>
                <a:spcPct val="0"/>
              </a:spcBef>
              <a:spcAft>
                <a:spcPts val="563"/>
              </a:spcAft>
              <a:defRPr/>
            </a:pPr>
            <a:r>
              <a:rPr lang="en-US" sz="1100" dirty="0">
                <a:solidFill>
                  <a:srgbClr val="000000"/>
                </a:solidFill>
                <a:cs typeface="Calibri" panose="020F0502020204030204" pitchFamily="34" charset="0"/>
              </a:rPr>
              <a:t>The Daemen Flexible Spending Account is administered by Benefit Resource.  FSAs are available to enrollees of the </a:t>
            </a:r>
            <a:r>
              <a:rPr lang="en-US" sz="1100" dirty="0" err="1">
                <a:solidFill>
                  <a:srgbClr val="000000"/>
                </a:solidFill>
                <a:cs typeface="Calibri" panose="020F0502020204030204" pitchFamily="34" charset="0"/>
              </a:rPr>
              <a:t>Univera</a:t>
            </a:r>
            <a:r>
              <a:rPr lang="en-US" sz="1100" dirty="0">
                <a:solidFill>
                  <a:srgbClr val="000000"/>
                </a:solidFill>
                <a:cs typeface="Calibri" panose="020F0502020204030204" pitchFamily="34" charset="0"/>
              </a:rPr>
              <a:t> Signature Hybrid 1 Plan.  Flexible spending accounts allow covered employees to pay for certain premiums, medical and dependent care expenses on a pre-tax basis. Paying for these expenses with pre-tax dollars saves money by lowering taxable income. Please be aware that Social Security benefits may be reduced in the future when funding a Flexible Spending Account. A tax advisor can assist with determining how the tax savings will compare to possible reductions in future benefits. The minimum contribution to enroll in the flexible benefit plans is $400 and the plan year runs June 1st – May 31st. The medical expenses account allows for $500 to be rolled over without forfeitures. Maximum contributions, covered expenses and dependent eligibility and forfeiture rules are governed by IRS regulations.  Newly hired eligible employees may enroll within thirty days of their hire date and must re-enroll annually thereafter. </a:t>
            </a:r>
          </a:p>
        </p:txBody>
      </p:sp>
      <p:sp>
        <p:nvSpPr>
          <p:cNvPr id="11" name="TextBox 10"/>
          <p:cNvSpPr txBox="1"/>
          <p:nvPr/>
        </p:nvSpPr>
        <p:spPr>
          <a:xfrm>
            <a:off x="0" y="367606"/>
            <a:ext cx="6858000" cy="352084"/>
          </a:xfrm>
          <a:prstGeom prst="rect">
            <a:avLst/>
          </a:prstGeom>
          <a:solidFill>
            <a:schemeClr val="accent2">
              <a:lumMod val="40000"/>
              <a:lumOff val="60000"/>
            </a:schemeClr>
          </a:solidFill>
        </p:spPr>
        <p:txBody>
          <a:bodyPr>
            <a:spAutoFit/>
          </a:bodyPr>
          <a:lstStyle/>
          <a:p>
            <a:pPr defTabSz="828973" fontAlgn="base">
              <a:spcBef>
                <a:spcPct val="0"/>
              </a:spcBef>
              <a:spcAft>
                <a:spcPct val="0"/>
              </a:spcAft>
              <a:defRPr/>
            </a:pPr>
            <a:r>
              <a:rPr lang="en-US" sz="1688" b="1" dirty="0">
                <a:solidFill>
                  <a:srgbClr val="132647"/>
                </a:solidFill>
                <a:latin typeface="Century Gothic" pitchFamily="34" charset="0"/>
                <a:cs typeface="Arial" charset="0"/>
              </a:rPr>
              <a:t>     Flexible Spending Accounts</a:t>
            </a:r>
          </a:p>
        </p:txBody>
      </p:sp>
      <p:sp>
        <p:nvSpPr>
          <p:cNvPr id="13" name="TextBox 12"/>
          <p:cNvSpPr txBox="1"/>
          <p:nvPr/>
        </p:nvSpPr>
        <p:spPr>
          <a:xfrm>
            <a:off x="522731" y="4488587"/>
            <a:ext cx="5857876" cy="584904"/>
          </a:xfrm>
          <a:prstGeom prst="rect">
            <a:avLst/>
          </a:prstGeom>
          <a:noFill/>
        </p:spPr>
        <p:txBody>
          <a:bodyPr wrap="square" numCol="1" spcCol="182880">
            <a:spAutoFit/>
          </a:bodyPr>
          <a:lstStyle/>
          <a:p>
            <a:pPr defTabSz="828973" fontAlgn="base">
              <a:lnSpc>
                <a:spcPct val="150000"/>
              </a:lnSpc>
              <a:spcBef>
                <a:spcPct val="0"/>
              </a:spcBef>
              <a:spcAft>
                <a:spcPct val="0"/>
              </a:spcAft>
              <a:defRPr/>
            </a:pPr>
            <a:r>
              <a:rPr lang="en-US" sz="1125" dirty="0">
                <a:solidFill>
                  <a:srgbClr val="000000"/>
                </a:solidFill>
                <a:cs typeface="Calibri" panose="020F0502020204030204" pitchFamily="34" charset="0"/>
              </a:rPr>
              <a:t>The chart below is an example of how much you can save when you use the FSAs to pay for your predictable health care and dependent care expenses throughout the year.</a:t>
            </a:r>
          </a:p>
        </p:txBody>
      </p:sp>
      <p:graphicFrame>
        <p:nvGraphicFramePr>
          <p:cNvPr id="14" name="Table 13"/>
          <p:cNvGraphicFramePr>
            <a:graphicFrameLocks noGrp="1"/>
          </p:cNvGraphicFramePr>
          <p:nvPr>
            <p:extLst>
              <p:ext uri="{D42A27DB-BD31-4B8C-83A1-F6EECF244321}">
                <p14:modId xmlns:p14="http://schemas.microsoft.com/office/powerpoint/2010/main" val="1230162570"/>
              </p:ext>
            </p:extLst>
          </p:nvPr>
        </p:nvGraphicFramePr>
        <p:xfrm>
          <a:off x="522730" y="5226148"/>
          <a:ext cx="5929313" cy="1630137"/>
        </p:xfrm>
        <a:graphic>
          <a:graphicData uri="http://schemas.openxmlformats.org/drawingml/2006/table">
            <a:tbl>
              <a:tblPr firstRow="1" firstCol="1" bandRow="1">
                <a:tableStyleId>{5C22544A-7EE6-4342-B048-85BDC9FD1C3A}</a:tableStyleId>
              </a:tblPr>
              <a:tblGrid>
                <a:gridCol w="3445342">
                  <a:extLst>
                    <a:ext uri="{9D8B030D-6E8A-4147-A177-3AD203B41FA5}">
                      <a16:colId xmlns:a16="http://schemas.microsoft.com/office/drawing/2014/main" val="20000"/>
                    </a:ext>
                  </a:extLst>
                </a:gridCol>
                <a:gridCol w="1269533">
                  <a:extLst>
                    <a:ext uri="{9D8B030D-6E8A-4147-A177-3AD203B41FA5}">
                      <a16:colId xmlns:a16="http://schemas.microsoft.com/office/drawing/2014/main" val="20001"/>
                    </a:ext>
                  </a:extLst>
                </a:gridCol>
                <a:gridCol w="1214438">
                  <a:extLst>
                    <a:ext uri="{9D8B030D-6E8A-4147-A177-3AD203B41FA5}">
                      <a16:colId xmlns:a16="http://schemas.microsoft.com/office/drawing/2014/main" val="20002"/>
                    </a:ext>
                  </a:extLst>
                </a:gridCol>
              </a:tblGrid>
              <a:tr h="203096">
                <a:tc>
                  <a:txBody>
                    <a:bodyPr/>
                    <a:lstStyle/>
                    <a:p>
                      <a:pPr marL="0" marR="0" algn="l">
                        <a:spcBef>
                          <a:spcPts val="0"/>
                        </a:spcBef>
                        <a:spcAft>
                          <a:spcPts val="0"/>
                        </a:spcAft>
                      </a:pPr>
                      <a:endParaRPr lang="en-US" sz="900" kern="1400" dirty="0">
                        <a:solidFill>
                          <a:srgbClr val="262626"/>
                        </a:solidFill>
                        <a:effectLst/>
                        <a:latin typeface="+mn-lt"/>
                        <a:ea typeface="Corbel"/>
                        <a:cs typeface="Arial"/>
                      </a:endParaRPr>
                    </a:p>
                  </a:txBody>
                  <a:tcPr marL="31667" marR="31667" marT="15823" marB="15823">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1100" dirty="0">
                          <a:effectLst/>
                          <a:latin typeface="+mj-lt"/>
                        </a:rPr>
                        <a:t>With FSA</a:t>
                      </a:r>
                      <a:endParaRPr lang="en-US" sz="1100" dirty="0">
                        <a:solidFill>
                          <a:srgbClr val="262626"/>
                        </a:solidFill>
                        <a:effectLst/>
                        <a:latin typeface="+mj-lt"/>
                        <a:ea typeface="Corbel"/>
                        <a:cs typeface="Times New Roman"/>
                      </a:endParaRPr>
                    </a:p>
                  </a:txBody>
                  <a:tcPr marL="31667" marR="31667" marT="15823" marB="15823" anchor="ctr">
                    <a:lnB w="12700" cap="flat" cmpd="sng" algn="ctr">
                      <a:no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100" dirty="0">
                          <a:effectLst/>
                          <a:latin typeface="+mj-lt"/>
                        </a:rPr>
                        <a:t>Without FSA</a:t>
                      </a:r>
                      <a:endParaRPr lang="en-US" sz="1100" dirty="0">
                        <a:solidFill>
                          <a:srgbClr val="262626"/>
                        </a:solidFill>
                        <a:effectLst/>
                        <a:latin typeface="+mj-lt"/>
                        <a:ea typeface="Corbel"/>
                        <a:cs typeface="Times New Roman"/>
                      </a:endParaRPr>
                    </a:p>
                  </a:txBody>
                  <a:tcPr marL="31667" marR="31667" marT="15823" marB="15823" anchor="ctr">
                    <a:lnB w="12700" cap="flat" cmpd="sng" algn="ctr">
                      <a:no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10499">
                <a:tc>
                  <a:txBody>
                    <a:bodyPr/>
                    <a:lstStyle/>
                    <a:p>
                      <a:pPr marL="0" marR="0" algn="l">
                        <a:spcBef>
                          <a:spcPts val="0"/>
                        </a:spcBef>
                        <a:spcAft>
                          <a:spcPts val="0"/>
                        </a:spcAft>
                      </a:pPr>
                      <a:r>
                        <a:rPr lang="en-US" sz="1100" dirty="0">
                          <a:solidFill>
                            <a:schemeClr val="tx1"/>
                          </a:solidFill>
                          <a:effectLst/>
                          <a:latin typeface="Calibri" panose="020F0502020204030204" pitchFamily="34" charset="0"/>
                          <a:cs typeface="Calibri" panose="020F0502020204030204" pitchFamily="34" charset="0"/>
                        </a:rPr>
                        <a:t>Your taxable income</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31667" marR="31667" marT="15823" marB="15823"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100" dirty="0">
                          <a:solidFill>
                            <a:schemeClr val="tx1"/>
                          </a:solidFill>
                          <a:effectLst/>
                          <a:latin typeface="Calibri" panose="020F0502020204030204" pitchFamily="34" charset="0"/>
                          <a:cs typeface="Calibri" panose="020F0502020204030204" pitchFamily="34" charset="0"/>
                        </a:rPr>
                        <a:t>$50,000</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31667" marR="31667" marT="15823" marB="15823" anchor="ctr">
                    <a:lnR w="12700" cap="flat" cmpd="sng" algn="ctr">
                      <a:solidFill>
                        <a:schemeClr val="tx2">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latin typeface="Calibri" panose="020F0502020204030204" pitchFamily="34" charset="0"/>
                          <a:cs typeface="Calibri" panose="020F0502020204030204" pitchFamily="34" charset="0"/>
                        </a:rPr>
                        <a:t>$50,000</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31667" marR="31667" marT="15823" marB="15823" anchor="ctr">
                    <a:lnL w="12700" cap="flat" cmpd="sng" algn="ctr">
                      <a:solidFill>
                        <a:schemeClr val="tx2">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374546">
                <a:tc>
                  <a:txBody>
                    <a:bodyPr/>
                    <a:lstStyle/>
                    <a:p>
                      <a:pPr marL="0" marR="0" algn="l">
                        <a:spcBef>
                          <a:spcPts val="0"/>
                        </a:spcBef>
                        <a:spcAft>
                          <a:spcPts val="0"/>
                        </a:spcAft>
                      </a:pPr>
                      <a:r>
                        <a:rPr lang="en-US" sz="1100" dirty="0">
                          <a:solidFill>
                            <a:schemeClr val="tx1"/>
                          </a:solidFill>
                          <a:effectLst/>
                          <a:latin typeface="Calibri" panose="020F0502020204030204" pitchFamily="34" charset="0"/>
                          <a:cs typeface="Calibri" panose="020F0502020204030204" pitchFamily="34" charset="0"/>
                        </a:rPr>
                        <a:t>Pre-tax contribution to Health Care and Dependent Care FSA</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31667" marR="31667" marT="15823" marB="15823" anchor="ctr">
                    <a:lnL w="12700" cap="flat" cmpd="sng" algn="ctr">
                      <a:noFill/>
                      <a:prstDash val="solid"/>
                      <a:round/>
                      <a:headEnd type="none" w="med" len="med"/>
                      <a:tailEnd type="none" w="med" len="med"/>
                    </a:lnL>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100" dirty="0">
                          <a:solidFill>
                            <a:schemeClr val="tx1"/>
                          </a:solidFill>
                          <a:effectLst/>
                          <a:latin typeface="Calibri" panose="020F0502020204030204" pitchFamily="34" charset="0"/>
                          <a:cs typeface="Calibri" panose="020F0502020204030204" pitchFamily="34" charset="0"/>
                        </a:rPr>
                        <a:t>$2,000</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31667" marR="31667" marT="15823" marB="15823" anchor="ctr">
                    <a:lnR w="12700" cap="flat" cmpd="sng" algn="ctr">
                      <a:solidFill>
                        <a:schemeClr val="tx2">
                          <a:lumMod val="20000"/>
                          <a:lumOff val="8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latin typeface="Calibri" panose="020F0502020204030204" pitchFamily="34" charset="0"/>
                          <a:cs typeface="Calibri" panose="020F0502020204030204" pitchFamily="34" charset="0"/>
                        </a:rPr>
                        <a:t>$0</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31667" marR="31667" marT="15823" marB="15823" anchor="ctr">
                    <a:lnL w="12700" cap="flat" cmpd="sng" algn="ctr">
                      <a:solidFill>
                        <a:schemeClr val="tx2">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210499">
                <a:tc>
                  <a:txBody>
                    <a:bodyPr/>
                    <a:lstStyle/>
                    <a:p>
                      <a:pPr marL="0" marR="0" algn="l">
                        <a:spcBef>
                          <a:spcPts val="0"/>
                        </a:spcBef>
                        <a:spcAft>
                          <a:spcPts val="0"/>
                        </a:spcAft>
                      </a:pPr>
                      <a:r>
                        <a:rPr lang="en-US" sz="1100" dirty="0">
                          <a:solidFill>
                            <a:schemeClr val="tx1"/>
                          </a:solidFill>
                          <a:effectLst/>
                          <a:latin typeface="Calibri" panose="020F0502020204030204" pitchFamily="34" charset="0"/>
                          <a:cs typeface="Calibri" panose="020F0502020204030204" pitchFamily="34" charset="0"/>
                        </a:rPr>
                        <a:t>Federal and Social Security taxes* </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31667" marR="31667" marT="15823" marB="15823" anchor="ctr">
                    <a:lnL w="12700" cap="flat" cmpd="sng" algn="ctr">
                      <a:noFill/>
                      <a:prstDash val="solid"/>
                      <a:round/>
                      <a:headEnd type="none" w="med" len="med"/>
                      <a:tailEnd type="none" w="med" len="med"/>
                    </a:lnL>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100" dirty="0">
                          <a:solidFill>
                            <a:schemeClr val="tx1"/>
                          </a:solidFill>
                          <a:effectLst/>
                          <a:latin typeface="Calibri" panose="020F0502020204030204" pitchFamily="34" charset="0"/>
                          <a:cs typeface="Calibri" panose="020F0502020204030204" pitchFamily="34" charset="0"/>
                        </a:rPr>
                        <a:t>$11,701</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31667" marR="31667" marT="15823" marB="15823" anchor="ctr">
                    <a:lnR w="12700" cap="flat" cmpd="sng" algn="ctr">
                      <a:solidFill>
                        <a:schemeClr val="tx2">
                          <a:lumMod val="20000"/>
                          <a:lumOff val="8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latin typeface="Calibri" panose="020F0502020204030204" pitchFamily="34" charset="0"/>
                          <a:ea typeface="+mn-ea"/>
                          <a:cs typeface="Calibri" panose="020F0502020204030204" pitchFamily="34" charset="0"/>
                        </a:rPr>
                        <a:t>$12,355</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31667" marR="31667" marT="15823" marB="15823" anchor="ctr">
                    <a:lnL w="12700" cap="flat" cmpd="sng" algn="ctr">
                      <a:solidFill>
                        <a:schemeClr val="tx2">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210499">
                <a:tc>
                  <a:txBody>
                    <a:bodyPr/>
                    <a:lstStyle/>
                    <a:p>
                      <a:pPr marL="0" marR="0" algn="l">
                        <a:spcBef>
                          <a:spcPts val="0"/>
                        </a:spcBef>
                        <a:spcAft>
                          <a:spcPts val="0"/>
                        </a:spcAft>
                      </a:pPr>
                      <a:r>
                        <a:rPr lang="en-US" sz="1100" dirty="0">
                          <a:solidFill>
                            <a:schemeClr val="tx1"/>
                          </a:solidFill>
                          <a:effectLst/>
                          <a:latin typeface="Calibri" panose="020F0502020204030204" pitchFamily="34" charset="0"/>
                          <a:cs typeface="Calibri" panose="020F0502020204030204" pitchFamily="34" charset="0"/>
                        </a:rPr>
                        <a:t>After-tax dollars spent on eligible expenses</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31667" marR="31667" marT="15823" marB="15823" anchor="ctr">
                    <a:lnL w="12700" cap="flat" cmpd="sng" algn="ctr">
                      <a:noFill/>
                      <a:prstDash val="solid"/>
                      <a:round/>
                      <a:headEnd type="none" w="med" len="med"/>
                      <a:tailEnd type="none" w="med" len="med"/>
                    </a:lnL>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100" dirty="0">
                          <a:solidFill>
                            <a:schemeClr val="tx1"/>
                          </a:solidFill>
                          <a:effectLst/>
                          <a:latin typeface="Calibri" panose="020F0502020204030204" pitchFamily="34" charset="0"/>
                          <a:cs typeface="Calibri" panose="020F0502020204030204" pitchFamily="34" charset="0"/>
                        </a:rPr>
                        <a:t>$0</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31667" marR="31667" marT="15823" marB="15823" anchor="ctr">
                    <a:lnR w="12700" cap="flat" cmpd="sng" algn="ctr">
                      <a:solidFill>
                        <a:schemeClr val="tx2">
                          <a:lumMod val="20000"/>
                          <a:lumOff val="8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latin typeface="Calibri" panose="020F0502020204030204" pitchFamily="34" charset="0"/>
                          <a:cs typeface="Calibri" panose="020F0502020204030204" pitchFamily="34" charset="0"/>
                        </a:rPr>
                        <a:t>$2,000</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31667" marR="31667" marT="15823" marB="15823" anchor="ctr">
                    <a:lnL w="12700" cap="flat" cmpd="sng" algn="ctr">
                      <a:solidFill>
                        <a:schemeClr val="tx2">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210499">
                <a:tc>
                  <a:txBody>
                    <a:bodyPr/>
                    <a:lstStyle/>
                    <a:p>
                      <a:pPr marL="0" marR="0" algn="l">
                        <a:spcBef>
                          <a:spcPts val="0"/>
                        </a:spcBef>
                        <a:spcAft>
                          <a:spcPts val="0"/>
                        </a:spcAft>
                      </a:pPr>
                      <a:r>
                        <a:rPr lang="en-US" sz="1100" dirty="0">
                          <a:solidFill>
                            <a:schemeClr val="tx1"/>
                          </a:solidFill>
                          <a:effectLst/>
                          <a:latin typeface="Calibri" panose="020F0502020204030204" pitchFamily="34" charset="0"/>
                          <a:cs typeface="Calibri" panose="020F0502020204030204" pitchFamily="34" charset="0"/>
                        </a:rPr>
                        <a:t>Spendable income after expenses</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31667" marR="31667" marT="15823" marB="15823" anchor="ctr">
                    <a:lnL w="12700" cap="flat" cmpd="sng" algn="ctr">
                      <a:noFill/>
                      <a:prstDash val="solid"/>
                      <a:round/>
                      <a:headEnd type="none" w="med" len="med"/>
                      <a:tailEnd type="none" w="med" len="med"/>
                    </a:lnL>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100" dirty="0">
                          <a:solidFill>
                            <a:schemeClr val="tx1"/>
                          </a:solidFill>
                          <a:effectLst/>
                          <a:latin typeface="Calibri" panose="020F0502020204030204" pitchFamily="34" charset="0"/>
                          <a:cs typeface="Calibri" panose="020F0502020204030204" pitchFamily="34" charset="0"/>
                        </a:rPr>
                        <a:t>$36,299</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31667" marR="31667" marT="15823" marB="15823" anchor="ctr">
                    <a:lnR w="12700" cap="flat" cmpd="sng" algn="ctr">
                      <a:solidFill>
                        <a:schemeClr val="tx2">
                          <a:lumMod val="20000"/>
                          <a:lumOff val="8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latin typeface="Calibri" panose="020F0502020204030204" pitchFamily="34" charset="0"/>
                          <a:cs typeface="Calibri" panose="020F0502020204030204" pitchFamily="34" charset="0"/>
                        </a:rPr>
                        <a:t>$35,645</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31667" marR="31667" marT="15823" marB="15823" anchor="ctr">
                    <a:lnL w="12700" cap="flat" cmpd="sng" algn="ctr">
                      <a:solidFill>
                        <a:schemeClr val="tx2">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r h="210499">
                <a:tc>
                  <a:txBody>
                    <a:bodyPr/>
                    <a:lstStyle/>
                    <a:p>
                      <a:pPr marL="0" marR="0" algn="l">
                        <a:spcBef>
                          <a:spcPts val="0"/>
                        </a:spcBef>
                        <a:spcAft>
                          <a:spcPts val="0"/>
                        </a:spcAft>
                      </a:pPr>
                      <a:r>
                        <a:rPr lang="en-US" sz="1100" dirty="0">
                          <a:solidFill>
                            <a:schemeClr val="tx1"/>
                          </a:solidFill>
                          <a:effectLst/>
                          <a:latin typeface="Calibri" panose="020F0502020204030204" pitchFamily="34" charset="0"/>
                          <a:cs typeface="Calibri" panose="020F0502020204030204" pitchFamily="34" charset="0"/>
                        </a:rPr>
                        <a:t>Tax savings with the Medical and Dependent Care FSA</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31667" marR="31667" marT="15823" marB="15823" anchor="ctr">
                    <a:lnL w="12700" cap="flat" cmpd="sng" algn="ctr">
                      <a:noFill/>
                      <a:prstDash val="solid"/>
                      <a:round/>
                      <a:headEnd type="none" w="med" len="med"/>
                      <a:tailEnd type="none" w="med" len="med"/>
                    </a:lnL>
                    <a:lnT w="12700" cap="flat" cmpd="sng" algn="ctr">
                      <a:solidFill>
                        <a:schemeClr val="accent3">
                          <a:lumMod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100" b="1" dirty="0">
                          <a:solidFill>
                            <a:schemeClr val="tx1"/>
                          </a:solidFill>
                          <a:effectLst/>
                          <a:latin typeface="Calibri" panose="020F0502020204030204" pitchFamily="34" charset="0"/>
                          <a:cs typeface="Calibri" panose="020F0502020204030204" pitchFamily="34" charset="0"/>
                        </a:rPr>
                        <a:t>$654</a:t>
                      </a:r>
                      <a:endParaRPr lang="en-US" sz="1100" b="1" dirty="0">
                        <a:solidFill>
                          <a:schemeClr val="tx1"/>
                        </a:solidFill>
                        <a:effectLst/>
                        <a:latin typeface="Calibri" panose="020F0502020204030204" pitchFamily="34" charset="0"/>
                        <a:ea typeface="Corbel"/>
                        <a:cs typeface="Calibri" panose="020F0502020204030204" pitchFamily="34" charset="0"/>
                      </a:endParaRPr>
                    </a:p>
                  </a:txBody>
                  <a:tcPr marL="31667" marR="31667" marT="15823" marB="15823" anchor="ctr">
                    <a:lnR w="12700" cap="flat" cmpd="sng" algn="ctr">
                      <a:solidFill>
                        <a:schemeClr val="tx2">
                          <a:lumMod val="20000"/>
                          <a:lumOff val="8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latin typeface="Calibri" panose="020F0502020204030204" pitchFamily="34" charset="0"/>
                          <a:cs typeface="Calibri" panose="020F0502020204030204" pitchFamily="34" charset="0"/>
                        </a:rPr>
                        <a:t>N/A</a:t>
                      </a:r>
                      <a:endParaRPr lang="en-US" sz="1100" dirty="0">
                        <a:solidFill>
                          <a:schemeClr val="tx1"/>
                        </a:solidFill>
                        <a:effectLst/>
                        <a:latin typeface="Calibri" panose="020F0502020204030204" pitchFamily="34" charset="0"/>
                        <a:ea typeface="Corbel"/>
                        <a:cs typeface="Calibri" panose="020F0502020204030204" pitchFamily="34" charset="0"/>
                      </a:endParaRPr>
                    </a:p>
                  </a:txBody>
                  <a:tcPr marL="31667" marR="31667" marT="15823" marB="15823" anchor="ctr">
                    <a:lnL w="12700" cap="flat" cmpd="sng" algn="ctr">
                      <a:solidFill>
                        <a:schemeClr val="tx2">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8252" name="TextBox 15"/>
          <p:cNvSpPr txBox="1">
            <a:spLocks noChangeArrowheads="1"/>
          </p:cNvSpPr>
          <p:nvPr/>
        </p:nvSpPr>
        <p:spPr bwMode="auto">
          <a:xfrm>
            <a:off x="0" y="4142118"/>
            <a:ext cx="6858000" cy="352084"/>
          </a:xfrm>
          <a:prstGeom prst="rect">
            <a:avLst/>
          </a:prstGeom>
          <a:solidFill>
            <a:schemeClr val="bg2"/>
          </a:solidFill>
          <a:ln>
            <a:noFill/>
          </a:ln>
        </p:spPr>
        <p:txBody>
          <a:bodyPr>
            <a:spAutoFit/>
          </a:bodyPr>
          <a:lstStyle>
            <a:lvl1pPr eaLnBrk="0" hangingPunct="0">
              <a:defRPr sz="1700">
                <a:solidFill>
                  <a:schemeClr val="tx1"/>
                </a:solidFill>
                <a:latin typeface="Century Gothic" pitchFamily="34" charset="0"/>
                <a:cs typeface="Arial" charset="0"/>
              </a:defRPr>
            </a:lvl1pPr>
            <a:lvl2pPr marL="742950" indent="-285750" eaLnBrk="0" hangingPunct="0">
              <a:defRPr sz="1700">
                <a:solidFill>
                  <a:schemeClr val="tx1"/>
                </a:solidFill>
                <a:latin typeface="Century Gothic" pitchFamily="34" charset="0"/>
                <a:cs typeface="Arial" charset="0"/>
              </a:defRPr>
            </a:lvl2pPr>
            <a:lvl3pPr marL="1143000" indent="-228600" eaLnBrk="0" hangingPunct="0">
              <a:defRPr sz="1700">
                <a:solidFill>
                  <a:schemeClr val="tx1"/>
                </a:solidFill>
                <a:latin typeface="Century Gothic" pitchFamily="34" charset="0"/>
                <a:cs typeface="Arial" charset="0"/>
              </a:defRPr>
            </a:lvl3pPr>
            <a:lvl4pPr marL="1600200" indent="-228600" eaLnBrk="0" hangingPunct="0">
              <a:defRPr sz="1700">
                <a:solidFill>
                  <a:schemeClr val="tx1"/>
                </a:solidFill>
                <a:latin typeface="Century Gothic" pitchFamily="34" charset="0"/>
                <a:cs typeface="Arial" charset="0"/>
              </a:defRPr>
            </a:lvl4pPr>
            <a:lvl5pPr marL="2057400" indent="-228600" eaLnBrk="0" hangingPunct="0">
              <a:defRPr sz="1700">
                <a:solidFill>
                  <a:schemeClr val="tx1"/>
                </a:solidFill>
                <a:latin typeface="Century Gothic" pitchFamily="34" charset="0"/>
                <a:cs typeface="Arial" charset="0"/>
              </a:defRPr>
            </a:lvl5pPr>
            <a:lvl6pPr marL="2514600" indent="-228600" defTabSz="884238" eaLnBrk="0" fontAlgn="base" hangingPunct="0">
              <a:spcBef>
                <a:spcPct val="0"/>
              </a:spcBef>
              <a:spcAft>
                <a:spcPct val="0"/>
              </a:spcAft>
              <a:defRPr sz="1700">
                <a:solidFill>
                  <a:schemeClr val="tx1"/>
                </a:solidFill>
                <a:latin typeface="Century Gothic" pitchFamily="34" charset="0"/>
                <a:cs typeface="Arial" charset="0"/>
              </a:defRPr>
            </a:lvl6pPr>
            <a:lvl7pPr marL="2971800" indent="-228600" defTabSz="884238" eaLnBrk="0" fontAlgn="base" hangingPunct="0">
              <a:spcBef>
                <a:spcPct val="0"/>
              </a:spcBef>
              <a:spcAft>
                <a:spcPct val="0"/>
              </a:spcAft>
              <a:defRPr sz="1700">
                <a:solidFill>
                  <a:schemeClr val="tx1"/>
                </a:solidFill>
                <a:latin typeface="Century Gothic" pitchFamily="34" charset="0"/>
                <a:cs typeface="Arial" charset="0"/>
              </a:defRPr>
            </a:lvl7pPr>
            <a:lvl8pPr marL="3429000" indent="-228600" defTabSz="884238" eaLnBrk="0" fontAlgn="base" hangingPunct="0">
              <a:spcBef>
                <a:spcPct val="0"/>
              </a:spcBef>
              <a:spcAft>
                <a:spcPct val="0"/>
              </a:spcAft>
              <a:defRPr sz="1700">
                <a:solidFill>
                  <a:schemeClr val="tx1"/>
                </a:solidFill>
                <a:latin typeface="Century Gothic" pitchFamily="34" charset="0"/>
                <a:cs typeface="Arial" charset="0"/>
              </a:defRPr>
            </a:lvl8pPr>
            <a:lvl9pPr marL="3886200" indent="-228600" defTabSz="884238" eaLnBrk="0" fontAlgn="base" hangingPunct="0">
              <a:spcBef>
                <a:spcPct val="0"/>
              </a:spcBef>
              <a:spcAft>
                <a:spcPct val="0"/>
              </a:spcAft>
              <a:defRPr sz="1700">
                <a:solidFill>
                  <a:schemeClr val="tx1"/>
                </a:solidFill>
                <a:latin typeface="Century Gothic" pitchFamily="34" charset="0"/>
                <a:cs typeface="Arial" charset="0"/>
              </a:defRPr>
            </a:lvl9pPr>
          </a:lstStyle>
          <a:p>
            <a:pPr defTabSz="828973" eaLnBrk="1" fontAlgn="base" hangingPunct="1">
              <a:spcBef>
                <a:spcPct val="0"/>
              </a:spcBef>
              <a:spcAft>
                <a:spcPct val="0"/>
              </a:spcAft>
            </a:pPr>
            <a:r>
              <a:rPr lang="en-US" sz="1688" b="1" dirty="0">
                <a:solidFill>
                  <a:srgbClr val="132647"/>
                </a:solidFill>
              </a:rPr>
              <a:t>      Example of How to Save on Your Taxes with an FSA</a:t>
            </a:r>
          </a:p>
        </p:txBody>
      </p:sp>
      <p:sp>
        <p:nvSpPr>
          <p:cNvPr id="3" name="TextBox 2"/>
          <p:cNvSpPr txBox="1"/>
          <p:nvPr/>
        </p:nvSpPr>
        <p:spPr>
          <a:xfrm>
            <a:off x="478082" y="7008942"/>
            <a:ext cx="5973961" cy="438582"/>
          </a:xfrm>
          <a:prstGeom prst="rect">
            <a:avLst/>
          </a:prstGeom>
          <a:noFill/>
        </p:spPr>
        <p:txBody>
          <a:bodyPr wrap="square">
            <a:spAutoFit/>
          </a:bodyPr>
          <a:lstStyle/>
          <a:p>
            <a:pPr defTabSz="828973" fontAlgn="base">
              <a:spcBef>
                <a:spcPct val="0"/>
              </a:spcBef>
              <a:spcAft>
                <a:spcPct val="0"/>
              </a:spcAft>
              <a:defRPr/>
            </a:pPr>
            <a:r>
              <a:rPr lang="en-US" sz="750" i="1" dirty="0">
                <a:solidFill>
                  <a:schemeClr val="bg1">
                    <a:lumMod val="50000"/>
                  </a:schemeClr>
                </a:solidFill>
                <a:latin typeface="Arial"/>
                <a:cs typeface="Arial" pitchFamily="34" charset="0"/>
              </a:rPr>
              <a:t>*This is an example only, and may not reflect your actual experience. It assumes a 25% federal income tax rate marginal rate and a 7.7% FICA marginal rate.  State and local taxes vary, and are not included in this example. However, you will also save on any state and local taxes as well.  </a:t>
            </a:r>
            <a:endParaRPr lang="en-US" sz="750" dirty="0">
              <a:solidFill>
                <a:schemeClr val="bg1">
                  <a:lumMod val="50000"/>
                </a:schemeClr>
              </a:solidFill>
              <a:latin typeface="Arial"/>
              <a:cs typeface="Arial" pitchFamily="34" charset="0"/>
            </a:endParaRPr>
          </a:p>
        </p:txBody>
      </p:sp>
      <p:sp>
        <p:nvSpPr>
          <p:cNvPr id="4" name="TextBox 3">
            <a:extLst>
              <a:ext uri="{FF2B5EF4-FFF2-40B4-BE49-F238E27FC236}">
                <a16:creationId xmlns:a16="http://schemas.microsoft.com/office/drawing/2014/main" id="{ABDA36AC-03F9-4F5A-82F7-8DD583036FEB}"/>
              </a:ext>
            </a:extLst>
          </p:cNvPr>
          <p:cNvSpPr txBox="1"/>
          <p:nvPr/>
        </p:nvSpPr>
        <p:spPr>
          <a:xfrm>
            <a:off x="464688" y="7800453"/>
            <a:ext cx="5973961" cy="828304"/>
          </a:xfrm>
          <a:prstGeom prst="rect">
            <a:avLst/>
          </a:prstGeom>
          <a:noFill/>
        </p:spPr>
        <p:txBody>
          <a:bodyPr wrap="square" rtlCol="0">
            <a:spAutoFit/>
          </a:bodyPr>
          <a:lstStyle/>
          <a:p>
            <a:pPr algn="ctr" defTabSz="828973" fontAlgn="base">
              <a:spcBef>
                <a:spcPct val="0"/>
              </a:spcBef>
              <a:spcAft>
                <a:spcPct val="0"/>
              </a:spcAft>
            </a:pPr>
            <a:r>
              <a:rPr lang="en-US" sz="1594" dirty="0">
                <a:solidFill>
                  <a:srgbClr val="000000"/>
                </a:solidFill>
                <a:cs typeface="Calibri" panose="020F0502020204030204" pitchFamily="34" charset="0"/>
              </a:rPr>
              <a:t>For additional information regarding the FSA go to:</a:t>
            </a:r>
            <a:endParaRPr lang="en-US" sz="1594" b="1" dirty="0">
              <a:solidFill>
                <a:srgbClr val="000000"/>
              </a:solidFill>
              <a:cs typeface="Calibri" panose="020F0502020204030204" pitchFamily="34" charset="0"/>
            </a:endParaRPr>
          </a:p>
          <a:p>
            <a:pPr algn="ctr" defTabSz="828973">
              <a:spcBef>
                <a:spcPct val="0"/>
              </a:spcBef>
              <a:spcAft>
                <a:spcPct val="0"/>
              </a:spcAft>
            </a:pPr>
            <a:r>
              <a:rPr lang="en-US" sz="1594" b="1" dirty="0">
                <a:solidFill>
                  <a:srgbClr val="000000"/>
                </a:solidFill>
                <a:cs typeface="Calibri" panose="020F0502020204030204" pitchFamily="34" charset="0"/>
              </a:rPr>
              <a:t>www.benefitresource.com</a:t>
            </a:r>
            <a:endParaRPr lang="en-US" sz="1594" dirty="0">
              <a:solidFill>
                <a:srgbClr val="000000"/>
              </a:solidFill>
              <a:cs typeface="Calibri" panose="020F0502020204030204" pitchFamily="34" charset="0"/>
            </a:endParaRPr>
          </a:p>
          <a:p>
            <a:pPr defTabSz="828973" fontAlgn="base">
              <a:spcBef>
                <a:spcPct val="0"/>
              </a:spcBef>
              <a:spcAft>
                <a:spcPct val="0"/>
              </a:spcAft>
            </a:pPr>
            <a:endParaRPr lang="en-US" sz="1594" dirty="0">
              <a:solidFill>
                <a:srgbClr val="000000"/>
              </a:solidFill>
              <a:cs typeface="Calibri" panose="020F0502020204030204" pitchFamily="34" charset="0"/>
            </a:endParaRPr>
          </a:p>
        </p:txBody>
      </p:sp>
      <p:pic>
        <p:nvPicPr>
          <p:cNvPr id="5" name="Picture 4">
            <a:extLst>
              <a:ext uri="{FF2B5EF4-FFF2-40B4-BE49-F238E27FC236}">
                <a16:creationId xmlns:a16="http://schemas.microsoft.com/office/drawing/2014/main" id="{5C718B48-C213-5723-4A54-CF937E7FACB1}"/>
              </a:ext>
            </a:extLst>
          </p:cNvPr>
          <p:cNvPicPr>
            <a:picLocks noChangeAspect="1"/>
          </p:cNvPicPr>
          <p:nvPr/>
        </p:nvPicPr>
        <p:blipFill>
          <a:blip r:embed="rId2"/>
          <a:stretch>
            <a:fillRect/>
          </a:stretch>
        </p:blipFill>
        <p:spPr>
          <a:xfrm>
            <a:off x="4072194" y="41412"/>
            <a:ext cx="1182713" cy="8554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62E9091-CF9A-4D85-B687-9FBB7189902B}"/>
              </a:ext>
            </a:extLst>
          </p:cNvPr>
          <p:cNvGraphicFramePr>
            <a:graphicFrameLocks noGrp="1"/>
          </p:cNvGraphicFramePr>
          <p:nvPr>
            <p:ph idx="1"/>
            <p:extLst>
              <p:ext uri="{D42A27DB-BD31-4B8C-83A1-F6EECF244321}">
                <p14:modId xmlns:p14="http://schemas.microsoft.com/office/powerpoint/2010/main" val="497690127"/>
              </p:ext>
            </p:extLst>
          </p:nvPr>
        </p:nvGraphicFramePr>
        <p:xfrm>
          <a:off x="2027736" y="4901659"/>
          <a:ext cx="2802526" cy="863204"/>
        </p:xfrm>
        <a:graphic>
          <a:graphicData uri="http://schemas.openxmlformats.org/drawingml/2006/table">
            <a:tbl>
              <a:tblPr>
                <a:tableStyleId>{BC89EF96-8CEA-46FF-86C4-4CE0E7609802}</a:tableStyleId>
              </a:tblPr>
              <a:tblGrid>
                <a:gridCol w="1263643">
                  <a:extLst>
                    <a:ext uri="{9D8B030D-6E8A-4147-A177-3AD203B41FA5}">
                      <a16:colId xmlns:a16="http://schemas.microsoft.com/office/drawing/2014/main" val="2286989640"/>
                    </a:ext>
                  </a:extLst>
                </a:gridCol>
                <a:gridCol w="1538883">
                  <a:extLst>
                    <a:ext uri="{9D8B030D-6E8A-4147-A177-3AD203B41FA5}">
                      <a16:colId xmlns:a16="http://schemas.microsoft.com/office/drawing/2014/main" val="2006289504"/>
                    </a:ext>
                  </a:extLst>
                </a:gridCol>
              </a:tblGrid>
              <a:tr h="342900">
                <a:tc>
                  <a:txBody>
                    <a:bodyPr/>
                    <a:lstStyle/>
                    <a:p>
                      <a:pPr marL="0" marR="0" algn="ctr">
                        <a:spcBef>
                          <a:spcPts val="0"/>
                        </a:spcBef>
                        <a:spcAft>
                          <a:spcPts val="0"/>
                        </a:spcAft>
                      </a:pPr>
                      <a:r>
                        <a:rPr lang="en-US" sz="1100" b="1" dirty="0">
                          <a:effectLst/>
                        </a:rPr>
                        <a:t>Coverage Level</a:t>
                      </a:r>
                      <a:endParaRPr lang="en-US" sz="1100" b="1"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b="1" dirty="0">
                          <a:effectLst/>
                        </a:rPr>
                        <a:t>(HSA)</a:t>
                      </a:r>
                      <a:endParaRPr lang="en-US" sz="1100" b="1" dirty="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38444749"/>
                  </a:ext>
                </a:extLst>
              </a:tr>
              <a:tr h="260152">
                <a:tc>
                  <a:txBody>
                    <a:bodyPr/>
                    <a:lstStyle/>
                    <a:p>
                      <a:pPr marL="0" marR="0">
                        <a:spcBef>
                          <a:spcPts val="0"/>
                        </a:spcBef>
                        <a:spcAft>
                          <a:spcPts val="0"/>
                        </a:spcAft>
                      </a:pPr>
                      <a:r>
                        <a:rPr lang="en-US" sz="1100" dirty="0">
                          <a:effectLst/>
                        </a:rPr>
                        <a:t>    Single</a:t>
                      </a:r>
                      <a:endParaRPr lang="en-US" sz="11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a:effectLst/>
                        </a:rPr>
                        <a:t>$1,500</a:t>
                      </a:r>
                      <a:endParaRPr lang="en-US" sz="1100" dirty="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934310491"/>
                  </a:ext>
                </a:extLst>
              </a:tr>
              <a:tr h="260152">
                <a:tc>
                  <a:txBody>
                    <a:bodyPr/>
                    <a:lstStyle/>
                    <a:p>
                      <a:pPr marL="0" marR="0">
                        <a:spcBef>
                          <a:spcPts val="0"/>
                        </a:spcBef>
                        <a:spcAft>
                          <a:spcPts val="0"/>
                        </a:spcAft>
                      </a:pPr>
                      <a:r>
                        <a:rPr lang="en-US" sz="1100" dirty="0">
                          <a:effectLst/>
                        </a:rPr>
                        <a:t>    Family</a:t>
                      </a:r>
                      <a:endParaRPr lang="en-US" sz="11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a:effectLst/>
                        </a:rPr>
                        <a:t>$3,000</a:t>
                      </a:r>
                      <a:endParaRPr lang="en-US" sz="1100" dirty="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043424663"/>
                  </a:ext>
                </a:extLst>
              </a:tr>
            </a:tbl>
          </a:graphicData>
        </a:graphic>
      </p:graphicFrame>
      <p:sp>
        <p:nvSpPr>
          <p:cNvPr id="5" name="Rectangle 1">
            <a:extLst>
              <a:ext uri="{FF2B5EF4-FFF2-40B4-BE49-F238E27FC236}">
                <a16:creationId xmlns:a16="http://schemas.microsoft.com/office/drawing/2014/main" id="{7D54EE9F-4215-498E-9F83-B58EAD472589}"/>
              </a:ext>
            </a:extLst>
          </p:cNvPr>
          <p:cNvSpPr>
            <a:spLocks noChangeArrowheads="1"/>
          </p:cNvSpPr>
          <p:nvPr/>
        </p:nvSpPr>
        <p:spPr bwMode="auto">
          <a:xfrm>
            <a:off x="206870" y="8230543"/>
            <a:ext cx="6444258" cy="24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725" tIns="42863" rIns="85725" bIns="42863" numCol="1" anchor="ctr" anchorCtr="0" compatLnSpc="1">
            <a:prstTxWarp prst="textNoShape">
              <a:avLst/>
            </a:prstTxWarp>
            <a:spAutoFit/>
          </a:bodyPr>
          <a:lstStyle/>
          <a:p>
            <a:pPr defTabSz="857250" eaLnBrk="0" fontAlgn="base" hangingPunct="0">
              <a:spcBef>
                <a:spcPct val="0"/>
              </a:spcBef>
              <a:spcAft>
                <a:spcPct val="0"/>
              </a:spcAft>
            </a:pPr>
            <a:r>
              <a:rPr lang="en-US" altLang="en-US" sz="1031" b="1" i="1" dirty="0">
                <a:solidFill>
                  <a:srgbClr val="000000"/>
                </a:solidFill>
                <a:ea typeface="Times New Roman" panose="02020603050405020304" pitchFamily="18" charset="0"/>
                <a:cs typeface="Calibri" panose="020F0502020204030204" pitchFamily="34" charset="0"/>
              </a:rPr>
              <a:t>*Note:  you cannot have an FSA and HSA at the same time</a:t>
            </a:r>
          </a:p>
        </p:txBody>
      </p:sp>
      <p:sp>
        <p:nvSpPr>
          <p:cNvPr id="6" name="TextBox 5">
            <a:extLst>
              <a:ext uri="{FF2B5EF4-FFF2-40B4-BE49-F238E27FC236}">
                <a16:creationId xmlns:a16="http://schemas.microsoft.com/office/drawing/2014/main" id="{0721F035-903F-4D30-801F-B1322CC30E61}"/>
              </a:ext>
            </a:extLst>
          </p:cNvPr>
          <p:cNvSpPr txBox="1"/>
          <p:nvPr/>
        </p:nvSpPr>
        <p:spPr>
          <a:xfrm>
            <a:off x="0" y="474098"/>
            <a:ext cx="6857999" cy="352084"/>
          </a:xfrm>
          <a:prstGeom prst="rect">
            <a:avLst/>
          </a:prstGeom>
          <a:solidFill>
            <a:schemeClr val="accent2">
              <a:lumMod val="40000"/>
              <a:lumOff val="60000"/>
            </a:schemeClr>
          </a:solidFill>
        </p:spPr>
        <p:txBody>
          <a:bodyPr wrap="square">
            <a:spAutoFit/>
          </a:bodyPr>
          <a:lstStyle/>
          <a:p>
            <a:pPr defTabSz="828973" fontAlgn="base">
              <a:spcBef>
                <a:spcPct val="0"/>
              </a:spcBef>
              <a:spcAft>
                <a:spcPct val="0"/>
              </a:spcAft>
              <a:defRPr/>
            </a:pPr>
            <a:r>
              <a:rPr lang="en-US" sz="1688" b="1" dirty="0">
                <a:solidFill>
                  <a:srgbClr val="132647"/>
                </a:solidFill>
                <a:latin typeface="Century Gothic" pitchFamily="34" charset="0"/>
                <a:cs typeface="Arial" charset="0"/>
              </a:rPr>
              <a:t>     Health Saving Accounts</a:t>
            </a:r>
          </a:p>
        </p:txBody>
      </p:sp>
      <p:sp>
        <p:nvSpPr>
          <p:cNvPr id="7" name="TextBox 6">
            <a:extLst>
              <a:ext uri="{FF2B5EF4-FFF2-40B4-BE49-F238E27FC236}">
                <a16:creationId xmlns:a16="http://schemas.microsoft.com/office/drawing/2014/main" id="{5F06F9A3-4BB6-4D98-95BD-D913943C052F}"/>
              </a:ext>
            </a:extLst>
          </p:cNvPr>
          <p:cNvSpPr txBox="1"/>
          <p:nvPr/>
        </p:nvSpPr>
        <p:spPr>
          <a:xfrm>
            <a:off x="206870" y="1021418"/>
            <a:ext cx="6444258" cy="3176511"/>
          </a:xfrm>
          <a:prstGeom prst="rect">
            <a:avLst/>
          </a:prstGeom>
          <a:noFill/>
        </p:spPr>
        <p:txBody>
          <a:bodyPr wrap="square" numCol="1" spcCol="182880">
            <a:spAutoFit/>
          </a:bodyPr>
          <a:lstStyle/>
          <a:p>
            <a:pPr defTabSz="828973" fontAlgn="base">
              <a:lnSpc>
                <a:spcPct val="150000"/>
              </a:lnSpc>
              <a:spcBef>
                <a:spcPct val="0"/>
              </a:spcBef>
              <a:spcAft>
                <a:spcPts val="563"/>
              </a:spcAft>
              <a:defRPr/>
            </a:pPr>
            <a:r>
              <a:rPr lang="en-US" sz="1125" dirty="0">
                <a:solidFill>
                  <a:srgbClr val="000000"/>
                </a:solidFill>
                <a:cs typeface="Calibri" panose="020F0502020204030204" pitchFamily="34" charset="0"/>
              </a:rPr>
              <a:t>The Daemen Health Spending Account is administered by Lakeshore Savings Bank.  Health spending accounts are available to enrollees of the </a:t>
            </a:r>
            <a:r>
              <a:rPr lang="en-US" sz="1125" dirty="0" err="1">
                <a:solidFill>
                  <a:srgbClr val="000000"/>
                </a:solidFill>
                <a:cs typeface="Calibri" panose="020F0502020204030204" pitchFamily="34" charset="0"/>
              </a:rPr>
              <a:t>Univera</a:t>
            </a:r>
            <a:r>
              <a:rPr lang="en-US" sz="1125" dirty="0">
                <a:solidFill>
                  <a:srgbClr val="000000"/>
                </a:solidFill>
                <a:cs typeface="Calibri" panose="020F0502020204030204" pitchFamily="34" charset="0"/>
              </a:rPr>
              <a:t> Signature Deductible 3 Plan and allow covered employees to pay for certain medical, dental, and vision expenses on a pre-tax basis. Paying for these expenses with pre-tax dollars saves money by lowering taxable income. Daemen contributes annually in June to participant HSA accounts.  In addition, Employees can set up their own pre-tax contributions through payroll deductions. The plan year runs June 1st – May 31st and any funds remaining on May 31st are rolled over without forfeitures. Maximum contributions, covered expenses and dependent eligibility and forfeiture rules are governed by IRS regulations. Newly hired eligible employees may enroll within thirty days of their hire date and must re-enroll annually thereafter.  The pro-rated share of the annual employer contribution will be deposited into employee’s HSA accounts each quarter.  The employer contribution is pro-rated for those who enroll in the plan after the June 1st Open Enrollment date.</a:t>
            </a:r>
          </a:p>
        </p:txBody>
      </p:sp>
      <p:sp>
        <p:nvSpPr>
          <p:cNvPr id="8" name="TextBox 7">
            <a:extLst>
              <a:ext uri="{FF2B5EF4-FFF2-40B4-BE49-F238E27FC236}">
                <a16:creationId xmlns:a16="http://schemas.microsoft.com/office/drawing/2014/main" id="{6FFEE041-2630-4598-8BED-E1946897AEFF}"/>
              </a:ext>
            </a:extLst>
          </p:cNvPr>
          <p:cNvSpPr txBox="1"/>
          <p:nvPr/>
        </p:nvSpPr>
        <p:spPr>
          <a:xfrm>
            <a:off x="0" y="4260408"/>
            <a:ext cx="6858000" cy="337657"/>
          </a:xfrm>
          <a:prstGeom prst="rect">
            <a:avLst/>
          </a:prstGeom>
          <a:solidFill>
            <a:schemeClr val="accent2">
              <a:lumMod val="40000"/>
              <a:lumOff val="60000"/>
            </a:schemeClr>
          </a:solidFill>
        </p:spPr>
        <p:txBody>
          <a:bodyPr wrap="square" rtlCol="0">
            <a:spAutoFit/>
          </a:bodyPr>
          <a:lstStyle/>
          <a:p>
            <a:pPr defTabSz="828973" fontAlgn="base">
              <a:spcBef>
                <a:spcPct val="0"/>
              </a:spcBef>
              <a:spcAft>
                <a:spcPct val="0"/>
              </a:spcAft>
            </a:pPr>
            <a:r>
              <a:rPr lang="en-US" sz="1594" b="1" dirty="0">
                <a:solidFill>
                  <a:srgbClr val="000000"/>
                </a:solidFill>
                <a:latin typeface="Century Gothic" pitchFamily="34" charset="0"/>
                <a:cs typeface="Arial" charset="0"/>
              </a:rPr>
              <a:t>      Employer HSA Contribution</a:t>
            </a:r>
          </a:p>
        </p:txBody>
      </p:sp>
      <p:pic>
        <p:nvPicPr>
          <p:cNvPr id="10" name="Picture 9">
            <a:extLst>
              <a:ext uri="{FF2B5EF4-FFF2-40B4-BE49-F238E27FC236}">
                <a16:creationId xmlns:a16="http://schemas.microsoft.com/office/drawing/2014/main" id="{2998BD68-4123-4CEE-903D-A1ED5608482E}"/>
              </a:ext>
            </a:extLst>
          </p:cNvPr>
          <p:cNvPicPr>
            <a:picLocks noChangeAspect="1"/>
          </p:cNvPicPr>
          <p:nvPr/>
        </p:nvPicPr>
        <p:blipFill>
          <a:blip r:embed="rId2"/>
          <a:stretch>
            <a:fillRect/>
          </a:stretch>
        </p:blipFill>
        <p:spPr>
          <a:xfrm>
            <a:off x="3428999" y="389027"/>
            <a:ext cx="3202405" cy="499005"/>
          </a:xfrm>
          <a:prstGeom prst="rect">
            <a:avLst/>
          </a:prstGeom>
        </p:spPr>
      </p:pic>
      <p:sp>
        <p:nvSpPr>
          <p:cNvPr id="12" name="TextBox 11">
            <a:extLst>
              <a:ext uri="{FF2B5EF4-FFF2-40B4-BE49-F238E27FC236}">
                <a16:creationId xmlns:a16="http://schemas.microsoft.com/office/drawing/2014/main" id="{550937BD-BC6B-4600-AA48-25BFE3C7CBCA}"/>
              </a:ext>
            </a:extLst>
          </p:cNvPr>
          <p:cNvSpPr txBox="1"/>
          <p:nvPr/>
        </p:nvSpPr>
        <p:spPr>
          <a:xfrm>
            <a:off x="167109" y="6186582"/>
            <a:ext cx="6523780" cy="1754326"/>
          </a:xfrm>
          <a:prstGeom prst="rect">
            <a:avLst/>
          </a:prstGeom>
          <a:noFill/>
        </p:spPr>
        <p:txBody>
          <a:bodyPr wrap="square" spcCol="182880">
            <a:spAutoFit/>
          </a:bodyPr>
          <a:lstStyle/>
          <a:p>
            <a:pPr marL="0" marR="0" algn="ctr">
              <a:spcBef>
                <a:spcPts val="0"/>
              </a:spcBef>
              <a:spcAft>
                <a:spcPts val="0"/>
              </a:spcAft>
            </a:pPr>
            <a:r>
              <a:rPr lang="en-US" sz="1200" b="1" dirty="0">
                <a:effectLst/>
                <a:ea typeface="Calibri" panose="020F0502020204030204" pitchFamily="34" charset="0"/>
                <a:cs typeface="Times New Roman" panose="02020603050405020304" pitchFamily="18" charset="0"/>
              </a:rPr>
              <a:t>Daemen Contribution to Health Spending Account (HSA) – </a:t>
            </a:r>
            <a:r>
              <a:rPr lang="en-US" sz="1200" b="1" dirty="0" err="1">
                <a:effectLst/>
                <a:ea typeface="Calibri" panose="020F0502020204030204" pitchFamily="34" charset="0"/>
                <a:cs typeface="Times New Roman" panose="02020603050405020304" pitchFamily="18" charset="0"/>
              </a:rPr>
              <a:t>Univera</a:t>
            </a:r>
            <a:r>
              <a:rPr lang="en-US" sz="1200" b="1" dirty="0">
                <a:effectLst/>
                <a:ea typeface="Calibri" panose="020F0502020204030204" pitchFamily="34" charset="0"/>
                <a:cs typeface="Times New Roman" panose="02020603050405020304" pitchFamily="18" charset="0"/>
              </a:rPr>
              <a:t> Signature Deductible 3 Plan</a:t>
            </a:r>
            <a:endParaRPr lang="en-US" sz="1200" dirty="0">
              <a:effectLst/>
              <a:ea typeface="Calibri" panose="020F0502020204030204" pitchFamily="34" charset="0"/>
              <a:cs typeface="Times New Roman" panose="02020603050405020304" pitchFamily="18" charset="0"/>
            </a:endParaRPr>
          </a:p>
          <a:p>
            <a:pPr marL="1371600" marR="0">
              <a:spcBef>
                <a:spcPts val="0"/>
              </a:spcBef>
              <a:spcAft>
                <a:spcPts val="0"/>
              </a:spcAft>
            </a:pPr>
            <a:r>
              <a:rPr lang="en-US" sz="1200" i="1" dirty="0">
                <a:effectLst/>
                <a:ea typeface="Calibri" panose="020F0502020204030204" pitchFamily="34" charset="0"/>
                <a:cs typeface="Times New Roman" panose="02020603050405020304" pitchFamily="18" charset="0"/>
              </a:rPr>
              <a:t>* Single Plan HSA Annual Contribution       $1,500	($375/quarter)</a:t>
            </a:r>
            <a:endParaRPr lang="en-US" sz="1200" dirty="0">
              <a:effectLst/>
              <a:ea typeface="Calibri" panose="020F0502020204030204" pitchFamily="34" charset="0"/>
              <a:cs typeface="Times New Roman" panose="02020603050405020304" pitchFamily="18" charset="0"/>
            </a:endParaRPr>
          </a:p>
          <a:p>
            <a:pPr marL="1371600" marR="0">
              <a:spcBef>
                <a:spcPts val="0"/>
              </a:spcBef>
              <a:spcAft>
                <a:spcPts val="0"/>
              </a:spcAft>
            </a:pPr>
            <a:r>
              <a:rPr lang="en-US" sz="1200" i="1" dirty="0">
                <a:effectLst/>
                <a:ea typeface="Calibri" panose="020F0502020204030204" pitchFamily="34" charset="0"/>
                <a:cs typeface="Times New Roman" panose="02020603050405020304" pitchFamily="18" charset="0"/>
              </a:rPr>
              <a:t>* Family Plan HSA Annual Contribution      $3,000	($750/quarter)</a:t>
            </a:r>
          </a:p>
          <a:p>
            <a:pPr marL="1371600" marR="0">
              <a:spcBef>
                <a:spcPts val="0"/>
              </a:spcBef>
              <a:spcAft>
                <a:spcPts val="0"/>
              </a:spcAft>
            </a:pPr>
            <a:endParaRPr lang="en-US" sz="1200" dirty="0">
              <a:effectLst/>
              <a:ea typeface="Calibri" panose="020F0502020204030204" pitchFamily="34" charset="0"/>
              <a:cs typeface="Times New Roman" panose="02020603050405020304" pitchFamily="18" charset="0"/>
            </a:endParaRPr>
          </a:p>
          <a:p>
            <a:pPr marL="1371600" marR="0">
              <a:spcBef>
                <a:spcPts val="0"/>
              </a:spcBef>
              <a:spcAft>
                <a:spcPts val="0"/>
              </a:spcAft>
            </a:pPr>
            <a:endParaRPr lang="en-US" sz="1200" dirty="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i="1" dirty="0">
                <a:effectLst/>
                <a:ea typeface="Calibri" panose="020F0502020204030204" pitchFamily="34" charset="0"/>
                <a:cs typeface="Times New Roman" panose="02020603050405020304" pitchFamily="18" charset="0"/>
              </a:rPr>
              <a:t>The HSA pro-rated employer contribution is deposited quarterly the first pay </a:t>
            </a:r>
          </a:p>
          <a:p>
            <a:pPr marL="0" marR="0" algn="ctr">
              <a:spcBef>
                <a:spcPts val="0"/>
              </a:spcBef>
              <a:spcAft>
                <a:spcPts val="0"/>
              </a:spcAft>
            </a:pPr>
            <a:r>
              <a:rPr lang="en-US" sz="1200" b="1" i="1" dirty="0">
                <a:effectLst/>
                <a:ea typeface="Calibri" panose="020F0502020204030204" pitchFamily="34" charset="0"/>
                <a:cs typeface="Times New Roman" panose="02020603050405020304" pitchFamily="18" charset="0"/>
              </a:rPr>
              <a:t>period of June, Sept., Dec., Mar.</a:t>
            </a:r>
            <a:endParaRPr lang="en-US" sz="1200" dirty="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i="1" dirty="0">
                <a:effectLst/>
                <a:ea typeface="Calibri" panose="020F0502020204030204" pitchFamily="34" charset="0"/>
                <a:cs typeface="Times New Roman" panose="02020603050405020304" pitchFamily="18" charset="0"/>
              </a:rPr>
              <a:t>(The annual employer contribution is pro-rated based on date of enrollment)</a:t>
            </a:r>
            <a:endParaRPr lang="en-US"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9250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57188"/>
            <a:ext cx="6858000" cy="380873"/>
          </a:xfrm>
          <a:prstGeom prst="rect">
            <a:avLst/>
          </a:prstGeom>
          <a:solidFill>
            <a:schemeClr val="accent2">
              <a:lumMod val="40000"/>
              <a:lumOff val="60000"/>
            </a:schemeClr>
          </a:solidFill>
        </p:spPr>
        <p:txBody>
          <a:bodyPr>
            <a:spAutoFit/>
          </a:bodyPr>
          <a:lstStyle/>
          <a:p>
            <a:pPr defTabSz="828973" fontAlgn="base">
              <a:spcBef>
                <a:spcPct val="0"/>
              </a:spcBef>
              <a:spcAft>
                <a:spcPct val="0"/>
              </a:spcAft>
              <a:defRPr/>
            </a:pPr>
            <a:r>
              <a:rPr lang="en-US" sz="1875" b="1" i="1" dirty="0">
                <a:solidFill>
                  <a:srgbClr val="132647"/>
                </a:solidFill>
                <a:latin typeface="Century Gothic" pitchFamily="34" charset="0"/>
                <a:cs typeface="Arial" charset="0"/>
              </a:rPr>
              <a:t>    </a:t>
            </a:r>
            <a:r>
              <a:rPr lang="en-US" sz="1875" b="1" dirty="0">
                <a:solidFill>
                  <a:srgbClr val="132647"/>
                </a:solidFill>
                <a:latin typeface="Century Gothic" pitchFamily="34" charset="0"/>
                <a:cs typeface="Arial" charset="0"/>
              </a:rPr>
              <a:t>DENTAL COVERAGE</a:t>
            </a:r>
          </a:p>
        </p:txBody>
      </p:sp>
      <p:sp>
        <p:nvSpPr>
          <p:cNvPr id="11" name="AutoShape 4" descr="Image result for did you know"/>
          <p:cNvSpPr>
            <a:spLocks noChangeAspect="1" noChangeArrowheads="1"/>
          </p:cNvSpPr>
          <p:nvPr/>
        </p:nvSpPr>
        <p:spPr bwMode="auto">
          <a:xfrm>
            <a:off x="145852" y="-63996"/>
            <a:ext cx="285750"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5725" tIns="42863" rIns="85725" bIns="42863" numCol="1" anchor="t" anchorCtr="0" compatLnSpc="1">
            <a:prstTxWarp prst="textNoShape">
              <a:avLst/>
            </a:prstTxWarp>
          </a:bodyPr>
          <a:lstStyle/>
          <a:p>
            <a:pPr defTabSz="828973" fontAlgn="base">
              <a:spcBef>
                <a:spcPct val="0"/>
              </a:spcBef>
              <a:spcAft>
                <a:spcPct val="0"/>
              </a:spcAft>
            </a:pPr>
            <a:endParaRPr lang="en-US" sz="1594">
              <a:solidFill>
                <a:srgbClr val="000000"/>
              </a:solidFill>
              <a:latin typeface="Century Gothic" pitchFamily="34" charset="0"/>
              <a:cs typeface="Arial" charset="0"/>
            </a:endParaRPr>
          </a:p>
        </p:txBody>
      </p:sp>
      <p:sp>
        <p:nvSpPr>
          <p:cNvPr id="12" name="AutoShape 6" descr="Image result for did you know"/>
          <p:cNvSpPr>
            <a:spLocks noChangeAspect="1" noChangeArrowheads="1"/>
          </p:cNvSpPr>
          <p:nvPr/>
        </p:nvSpPr>
        <p:spPr bwMode="auto">
          <a:xfrm>
            <a:off x="288727" y="78879"/>
            <a:ext cx="285750"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5725" tIns="42863" rIns="85725" bIns="42863" numCol="1" anchor="t" anchorCtr="0" compatLnSpc="1">
            <a:prstTxWarp prst="textNoShape">
              <a:avLst/>
            </a:prstTxWarp>
          </a:bodyPr>
          <a:lstStyle/>
          <a:p>
            <a:pPr defTabSz="828973" fontAlgn="base">
              <a:spcBef>
                <a:spcPct val="0"/>
              </a:spcBef>
              <a:spcAft>
                <a:spcPct val="0"/>
              </a:spcAft>
            </a:pPr>
            <a:endParaRPr lang="en-US" sz="1594">
              <a:solidFill>
                <a:srgbClr val="000000"/>
              </a:solidFill>
              <a:latin typeface="Century Gothic" pitchFamily="34" charset="0"/>
              <a:cs typeface="Arial" charset="0"/>
            </a:endParaRPr>
          </a:p>
        </p:txBody>
      </p:sp>
      <p:sp>
        <p:nvSpPr>
          <p:cNvPr id="13" name="AutoShape 8" descr="Image result for did you know"/>
          <p:cNvSpPr>
            <a:spLocks noChangeAspect="1" noChangeArrowheads="1"/>
          </p:cNvSpPr>
          <p:nvPr/>
        </p:nvSpPr>
        <p:spPr bwMode="auto">
          <a:xfrm>
            <a:off x="431602" y="221754"/>
            <a:ext cx="285750"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5725" tIns="42863" rIns="85725" bIns="42863" numCol="1" anchor="t" anchorCtr="0" compatLnSpc="1">
            <a:prstTxWarp prst="textNoShape">
              <a:avLst/>
            </a:prstTxWarp>
          </a:bodyPr>
          <a:lstStyle/>
          <a:p>
            <a:pPr defTabSz="828973" fontAlgn="base">
              <a:spcBef>
                <a:spcPct val="0"/>
              </a:spcBef>
              <a:spcAft>
                <a:spcPct val="0"/>
              </a:spcAft>
            </a:pPr>
            <a:endParaRPr lang="en-US" sz="1594">
              <a:solidFill>
                <a:srgbClr val="000000"/>
              </a:solidFill>
              <a:latin typeface="Century Gothic" pitchFamily="34" charset="0"/>
              <a:cs typeface="Arial" charset="0"/>
            </a:endParaRPr>
          </a:p>
        </p:txBody>
      </p:sp>
      <p:pic>
        <p:nvPicPr>
          <p:cNvPr id="5" name="Picture 4">
            <a:extLst>
              <a:ext uri="{FF2B5EF4-FFF2-40B4-BE49-F238E27FC236}">
                <a16:creationId xmlns:a16="http://schemas.microsoft.com/office/drawing/2014/main" id="{D582CEEC-A399-4E78-8CD1-C5785DF4E13B}"/>
              </a:ext>
            </a:extLst>
          </p:cNvPr>
          <p:cNvPicPr>
            <a:picLocks noChangeAspect="1"/>
          </p:cNvPicPr>
          <p:nvPr/>
        </p:nvPicPr>
        <p:blipFill>
          <a:blip r:embed="rId2"/>
          <a:stretch>
            <a:fillRect/>
          </a:stretch>
        </p:blipFill>
        <p:spPr>
          <a:xfrm>
            <a:off x="271508" y="4152223"/>
            <a:ext cx="6314983" cy="2499681"/>
          </a:xfrm>
          <a:prstGeom prst="rect">
            <a:avLst/>
          </a:prstGeom>
        </p:spPr>
      </p:pic>
      <p:sp>
        <p:nvSpPr>
          <p:cNvPr id="14" name="TextBox 13">
            <a:extLst>
              <a:ext uri="{FF2B5EF4-FFF2-40B4-BE49-F238E27FC236}">
                <a16:creationId xmlns:a16="http://schemas.microsoft.com/office/drawing/2014/main" id="{9828E700-6BA8-4A12-BC23-D021596FAAAC}"/>
              </a:ext>
            </a:extLst>
          </p:cNvPr>
          <p:cNvSpPr txBox="1"/>
          <p:nvPr/>
        </p:nvSpPr>
        <p:spPr>
          <a:xfrm>
            <a:off x="328691" y="834459"/>
            <a:ext cx="6235053" cy="2183162"/>
          </a:xfrm>
          <a:prstGeom prst="rect">
            <a:avLst/>
          </a:prstGeom>
          <a:noFill/>
        </p:spPr>
        <p:txBody>
          <a:bodyPr wrap="square" spcCol="182880">
            <a:spAutoFit/>
          </a:bodyPr>
          <a:lstStyle/>
          <a:p>
            <a:pPr marL="0" marR="0">
              <a:lnSpc>
                <a:spcPct val="150000"/>
              </a:lnSpc>
              <a:spcBef>
                <a:spcPts val="0"/>
              </a:spcBef>
              <a:spcAft>
                <a:spcPts val="0"/>
              </a:spcAft>
            </a:pPr>
            <a:r>
              <a:rPr lang="en-US" sz="1150" dirty="0">
                <a:effectLst/>
                <a:ea typeface="Calibri" panose="020F0502020204030204" pitchFamily="34" charset="0"/>
                <a:cs typeface="Times New Roman" panose="02020603050405020304" pitchFamily="18" charset="0"/>
              </a:rPr>
              <a:t>Dental coverage is administrated by Guardian. The Plan is a preferred provider arrangement but employees may elect to see a non-participation dentist that will be reimbursed at the Guardian negotiated rate for all services rendered. The Plan includes an orthodontic rider for children under the age 19. Maximum benefit of $1000.00 per enrolled family member per calendar year. Coverage begins the first of the month after date of hire. Coverage is extended to age 26 for dependent children. The employee share of the premium is deducted from the bi-weekly paycheck, the first two paychecks of every month.  If there are 3 pay periods in a month, the 3rd pay day will not include deductions for dental benefits. </a:t>
            </a:r>
          </a:p>
        </p:txBody>
      </p:sp>
      <p:graphicFrame>
        <p:nvGraphicFramePr>
          <p:cNvPr id="16" name="Content Placeholder 3">
            <a:extLst>
              <a:ext uri="{FF2B5EF4-FFF2-40B4-BE49-F238E27FC236}">
                <a16:creationId xmlns:a16="http://schemas.microsoft.com/office/drawing/2014/main" id="{DFF4E23E-A66B-4317-BF66-D28068427631}"/>
              </a:ext>
            </a:extLst>
          </p:cNvPr>
          <p:cNvGraphicFramePr>
            <a:graphicFrameLocks noGrp="1"/>
          </p:cNvGraphicFramePr>
          <p:nvPr>
            <p:ph idx="1"/>
            <p:extLst>
              <p:ext uri="{D42A27DB-BD31-4B8C-83A1-F6EECF244321}">
                <p14:modId xmlns:p14="http://schemas.microsoft.com/office/powerpoint/2010/main" val="4038768258"/>
              </p:ext>
            </p:extLst>
          </p:nvPr>
        </p:nvGraphicFramePr>
        <p:xfrm>
          <a:off x="2027737" y="3229865"/>
          <a:ext cx="2802526" cy="863204"/>
        </p:xfrm>
        <a:graphic>
          <a:graphicData uri="http://schemas.openxmlformats.org/drawingml/2006/table">
            <a:tbl>
              <a:tblPr>
                <a:tableStyleId>{BC89EF96-8CEA-46FF-86C4-4CE0E7609802}</a:tableStyleId>
              </a:tblPr>
              <a:tblGrid>
                <a:gridCol w="1263643">
                  <a:extLst>
                    <a:ext uri="{9D8B030D-6E8A-4147-A177-3AD203B41FA5}">
                      <a16:colId xmlns:a16="http://schemas.microsoft.com/office/drawing/2014/main" val="2286989640"/>
                    </a:ext>
                  </a:extLst>
                </a:gridCol>
                <a:gridCol w="1538883">
                  <a:extLst>
                    <a:ext uri="{9D8B030D-6E8A-4147-A177-3AD203B41FA5}">
                      <a16:colId xmlns:a16="http://schemas.microsoft.com/office/drawing/2014/main" val="2006289504"/>
                    </a:ext>
                  </a:extLst>
                </a:gridCol>
              </a:tblGrid>
              <a:tr h="342900">
                <a:tc>
                  <a:txBody>
                    <a:bodyPr/>
                    <a:lstStyle/>
                    <a:p>
                      <a:pPr marL="0" marR="0" algn="ctr">
                        <a:spcBef>
                          <a:spcPts val="0"/>
                        </a:spcBef>
                        <a:spcAft>
                          <a:spcPts val="0"/>
                        </a:spcAft>
                      </a:pPr>
                      <a:r>
                        <a:rPr lang="en-US" sz="1100" b="1" dirty="0">
                          <a:effectLst/>
                        </a:rPr>
                        <a:t>Coverage Level</a:t>
                      </a:r>
                      <a:endParaRPr lang="en-US" sz="1100" b="1"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b="1" dirty="0">
                          <a:effectLst/>
                        </a:rPr>
                        <a:t>Bi-Weekly Cost</a:t>
                      </a:r>
                      <a:endParaRPr lang="en-US" sz="1100" b="1" dirty="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38444749"/>
                  </a:ext>
                </a:extLst>
              </a:tr>
              <a:tr h="260152">
                <a:tc>
                  <a:txBody>
                    <a:bodyPr/>
                    <a:lstStyle/>
                    <a:p>
                      <a:pPr marL="0" marR="0">
                        <a:spcBef>
                          <a:spcPts val="0"/>
                        </a:spcBef>
                        <a:spcAft>
                          <a:spcPts val="0"/>
                        </a:spcAft>
                      </a:pPr>
                      <a:r>
                        <a:rPr lang="en-US" sz="1100" dirty="0">
                          <a:effectLst/>
                        </a:rPr>
                        <a:t>    Single</a:t>
                      </a:r>
                      <a:endParaRPr lang="en-US" sz="11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a:effectLst/>
                        </a:rPr>
                        <a:t>$4.24</a:t>
                      </a:r>
                      <a:endParaRPr lang="en-US" sz="1100" dirty="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934310491"/>
                  </a:ext>
                </a:extLst>
              </a:tr>
              <a:tr h="260152">
                <a:tc>
                  <a:txBody>
                    <a:bodyPr/>
                    <a:lstStyle/>
                    <a:p>
                      <a:pPr marL="0" marR="0">
                        <a:spcBef>
                          <a:spcPts val="0"/>
                        </a:spcBef>
                        <a:spcAft>
                          <a:spcPts val="0"/>
                        </a:spcAft>
                      </a:pPr>
                      <a:r>
                        <a:rPr lang="en-US" sz="1100" dirty="0">
                          <a:effectLst/>
                        </a:rPr>
                        <a:t>    Family</a:t>
                      </a:r>
                      <a:endParaRPr lang="en-US" sz="11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a:effectLst/>
                        </a:rPr>
                        <a:t>$10.60</a:t>
                      </a:r>
                      <a:endParaRPr lang="en-US" sz="1100" dirty="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043424663"/>
                  </a:ext>
                </a:extLst>
              </a:tr>
            </a:tbl>
          </a:graphicData>
        </a:graphic>
      </p:graphicFrame>
      <p:pic>
        <p:nvPicPr>
          <p:cNvPr id="15" name="Picture 14">
            <a:extLst>
              <a:ext uri="{FF2B5EF4-FFF2-40B4-BE49-F238E27FC236}">
                <a16:creationId xmlns:a16="http://schemas.microsoft.com/office/drawing/2014/main" id="{1B1CD1FB-286A-4C86-BC12-99B0475B7206}"/>
              </a:ext>
            </a:extLst>
          </p:cNvPr>
          <p:cNvPicPr>
            <a:picLocks noChangeAspect="1"/>
          </p:cNvPicPr>
          <p:nvPr/>
        </p:nvPicPr>
        <p:blipFill>
          <a:blip r:embed="rId3"/>
          <a:stretch>
            <a:fillRect/>
          </a:stretch>
        </p:blipFill>
        <p:spPr>
          <a:xfrm>
            <a:off x="462370" y="6702538"/>
            <a:ext cx="5967694" cy="1722566"/>
          </a:xfrm>
          <a:prstGeom prst="rect">
            <a:avLst/>
          </a:prstGeom>
        </p:spPr>
      </p:pic>
    </p:spTree>
    <p:extLst>
      <p:ext uri="{BB962C8B-B14F-4D97-AF65-F5344CB8AC3E}">
        <p14:creationId xmlns:p14="http://schemas.microsoft.com/office/powerpoint/2010/main" val="1002392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57188"/>
            <a:ext cx="6858000" cy="380873"/>
          </a:xfrm>
          <a:prstGeom prst="rect">
            <a:avLst/>
          </a:prstGeom>
          <a:solidFill>
            <a:schemeClr val="accent2">
              <a:lumMod val="40000"/>
              <a:lumOff val="60000"/>
            </a:schemeClr>
          </a:solidFill>
        </p:spPr>
        <p:txBody>
          <a:bodyPr>
            <a:spAutoFit/>
          </a:bodyPr>
          <a:lstStyle/>
          <a:p>
            <a:pPr defTabSz="828973" fontAlgn="base">
              <a:spcBef>
                <a:spcPct val="0"/>
              </a:spcBef>
              <a:spcAft>
                <a:spcPct val="0"/>
              </a:spcAft>
              <a:defRPr/>
            </a:pPr>
            <a:r>
              <a:rPr lang="en-US" sz="1875" b="1" dirty="0">
                <a:solidFill>
                  <a:srgbClr val="132647"/>
                </a:solidFill>
                <a:latin typeface="Century Gothic" pitchFamily="34" charset="0"/>
                <a:cs typeface="Arial" charset="0"/>
              </a:rPr>
              <a:t>    VISION COVERAGE</a:t>
            </a:r>
          </a:p>
        </p:txBody>
      </p:sp>
      <p:sp>
        <p:nvSpPr>
          <p:cNvPr id="11" name="AutoShape 4" descr="Image result for did you know"/>
          <p:cNvSpPr>
            <a:spLocks noChangeAspect="1" noChangeArrowheads="1"/>
          </p:cNvSpPr>
          <p:nvPr/>
        </p:nvSpPr>
        <p:spPr bwMode="auto">
          <a:xfrm>
            <a:off x="145852" y="-63996"/>
            <a:ext cx="285750"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5725" tIns="42863" rIns="85725" bIns="42863" numCol="1" anchor="t" anchorCtr="0" compatLnSpc="1">
            <a:prstTxWarp prst="textNoShape">
              <a:avLst/>
            </a:prstTxWarp>
          </a:bodyPr>
          <a:lstStyle/>
          <a:p>
            <a:pPr defTabSz="828973" fontAlgn="base">
              <a:spcBef>
                <a:spcPct val="0"/>
              </a:spcBef>
              <a:spcAft>
                <a:spcPct val="0"/>
              </a:spcAft>
            </a:pPr>
            <a:endParaRPr lang="en-US" sz="1594">
              <a:solidFill>
                <a:srgbClr val="000000"/>
              </a:solidFill>
              <a:latin typeface="Century Gothic" pitchFamily="34" charset="0"/>
              <a:cs typeface="Arial" charset="0"/>
            </a:endParaRPr>
          </a:p>
        </p:txBody>
      </p:sp>
      <p:sp>
        <p:nvSpPr>
          <p:cNvPr id="12" name="AutoShape 6" descr="Image result for did you know"/>
          <p:cNvSpPr>
            <a:spLocks noChangeAspect="1" noChangeArrowheads="1"/>
          </p:cNvSpPr>
          <p:nvPr/>
        </p:nvSpPr>
        <p:spPr bwMode="auto">
          <a:xfrm>
            <a:off x="288727" y="78879"/>
            <a:ext cx="285750"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5725" tIns="42863" rIns="85725" bIns="42863" numCol="1" anchor="t" anchorCtr="0" compatLnSpc="1">
            <a:prstTxWarp prst="textNoShape">
              <a:avLst/>
            </a:prstTxWarp>
          </a:bodyPr>
          <a:lstStyle/>
          <a:p>
            <a:pPr defTabSz="828973" fontAlgn="base">
              <a:spcBef>
                <a:spcPct val="0"/>
              </a:spcBef>
              <a:spcAft>
                <a:spcPct val="0"/>
              </a:spcAft>
            </a:pPr>
            <a:endParaRPr lang="en-US" sz="1594">
              <a:solidFill>
                <a:srgbClr val="000000"/>
              </a:solidFill>
              <a:latin typeface="Century Gothic" pitchFamily="34" charset="0"/>
              <a:cs typeface="Arial" charset="0"/>
            </a:endParaRPr>
          </a:p>
        </p:txBody>
      </p:sp>
      <p:sp>
        <p:nvSpPr>
          <p:cNvPr id="13" name="AutoShape 8" descr="Image result for did you know"/>
          <p:cNvSpPr>
            <a:spLocks noChangeAspect="1" noChangeArrowheads="1"/>
          </p:cNvSpPr>
          <p:nvPr/>
        </p:nvSpPr>
        <p:spPr bwMode="auto">
          <a:xfrm>
            <a:off x="431602" y="221754"/>
            <a:ext cx="285750" cy="285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5725" tIns="42863" rIns="85725" bIns="42863" numCol="1" anchor="t" anchorCtr="0" compatLnSpc="1">
            <a:prstTxWarp prst="textNoShape">
              <a:avLst/>
            </a:prstTxWarp>
          </a:bodyPr>
          <a:lstStyle/>
          <a:p>
            <a:pPr defTabSz="828973" fontAlgn="base">
              <a:spcBef>
                <a:spcPct val="0"/>
              </a:spcBef>
              <a:spcAft>
                <a:spcPct val="0"/>
              </a:spcAft>
            </a:pPr>
            <a:endParaRPr lang="en-US" sz="1594">
              <a:solidFill>
                <a:srgbClr val="000000"/>
              </a:solidFill>
              <a:latin typeface="Century Gothic" pitchFamily="34" charset="0"/>
              <a:cs typeface="Arial" charset="0"/>
            </a:endParaRPr>
          </a:p>
        </p:txBody>
      </p:sp>
      <p:sp>
        <p:nvSpPr>
          <p:cNvPr id="14" name="TextBox 13"/>
          <p:cNvSpPr txBox="1"/>
          <p:nvPr/>
        </p:nvSpPr>
        <p:spPr>
          <a:xfrm>
            <a:off x="305832" y="884039"/>
            <a:ext cx="6030517" cy="848630"/>
          </a:xfrm>
          <a:prstGeom prst="rect">
            <a:avLst/>
          </a:prstGeom>
          <a:noFill/>
        </p:spPr>
        <p:txBody>
          <a:bodyPr wrap="square" numCol="1" spcCol="182880">
            <a:spAutoFit/>
          </a:bodyPr>
          <a:lstStyle/>
          <a:p>
            <a:pPr defTabSz="828973" fontAlgn="base">
              <a:lnSpc>
                <a:spcPts val="1500"/>
              </a:lnSpc>
              <a:spcBef>
                <a:spcPct val="0"/>
              </a:spcBef>
              <a:defRPr/>
            </a:pPr>
            <a:r>
              <a:rPr lang="en-US" sz="1000" dirty="0">
                <a:cs typeface="Calibri" panose="020F0502020204030204" pitchFamily="34" charset="0"/>
              </a:rPr>
              <a:t>Low group rates are available for full vision insurance products utilizing either the VSP or Davis Vision networks administered by Guardian Life Insurance. Family coverage includes children to age 26. Employee pays 100% of the cost for this benefit with a pre-tax, biweekly payroll deduction. If there are 3 pay periods in a month, the 3rd pay day will not include deductions for vision benefits. </a:t>
            </a:r>
          </a:p>
        </p:txBody>
      </p:sp>
      <p:pic>
        <p:nvPicPr>
          <p:cNvPr id="6" name="Picture 5">
            <a:extLst>
              <a:ext uri="{FF2B5EF4-FFF2-40B4-BE49-F238E27FC236}">
                <a16:creationId xmlns:a16="http://schemas.microsoft.com/office/drawing/2014/main" id="{C7F37F34-9069-48B8-A368-5DC02518E383}"/>
              </a:ext>
            </a:extLst>
          </p:cNvPr>
          <p:cNvPicPr>
            <a:picLocks noChangeAspect="1"/>
          </p:cNvPicPr>
          <p:nvPr/>
        </p:nvPicPr>
        <p:blipFill>
          <a:blip r:embed="rId2"/>
          <a:stretch>
            <a:fillRect/>
          </a:stretch>
        </p:blipFill>
        <p:spPr>
          <a:xfrm>
            <a:off x="145852" y="2839453"/>
            <a:ext cx="6457105" cy="5636286"/>
          </a:xfrm>
          <a:prstGeom prst="rect">
            <a:avLst/>
          </a:prstGeom>
        </p:spPr>
      </p:pic>
      <p:graphicFrame>
        <p:nvGraphicFramePr>
          <p:cNvPr id="15" name="Content Placeholder 3">
            <a:extLst>
              <a:ext uri="{FF2B5EF4-FFF2-40B4-BE49-F238E27FC236}">
                <a16:creationId xmlns:a16="http://schemas.microsoft.com/office/drawing/2014/main" id="{E8E5137F-418E-46FA-A5EE-A7CAB83F4197}"/>
              </a:ext>
            </a:extLst>
          </p:cNvPr>
          <p:cNvGraphicFramePr>
            <a:graphicFrameLocks noGrp="1"/>
          </p:cNvGraphicFramePr>
          <p:nvPr>
            <p:ph idx="1"/>
            <p:extLst>
              <p:ext uri="{D42A27DB-BD31-4B8C-83A1-F6EECF244321}">
                <p14:modId xmlns:p14="http://schemas.microsoft.com/office/powerpoint/2010/main" val="1118324339"/>
              </p:ext>
            </p:extLst>
          </p:nvPr>
        </p:nvGraphicFramePr>
        <p:xfrm>
          <a:off x="1519382" y="1854459"/>
          <a:ext cx="3603415" cy="863204"/>
        </p:xfrm>
        <a:graphic>
          <a:graphicData uri="http://schemas.openxmlformats.org/drawingml/2006/table">
            <a:tbl>
              <a:tblPr>
                <a:tableStyleId>{BC89EF96-8CEA-46FF-86C4-4CE0E7609802}</a:tableStyleId>
              </a:tblPr>
              <a:tblGrid>
                <a:gridCol w="1179094">
                  <a:extLst>
                    <a:ext uri="{9D8B030D-6E8A-4147-A177-3AD203B41FA5}">
                      <a16:colId xmlns:a16="http://schemas.microsoft.com/office/drawing/2014/main" val="2286989640"/>
                    </a:ext>
                  </a:extLst>
                </a:gridCol>
                <a:gridCol w="1275347">
                  <a:extLst>
                    <a:ext uri="{9D8B030D-6E8A-4147-A177-3AD203B41FA5}">
                      <a16:colId xmlns:a16="http://schemas.microsoft.com/office/drawing/2014/main" val="2006289504"/>
                    </a:ext>
                  </a:extLst>
                </a:gridCol>
                <a:gridCol w="1148974">
                  <a:extLst>
                    <a:ext uri="{9D8B030D-6E8A-4147-A177-3AD203B41FA5}">
                      <a16:colId xmlns:a16="http://schemas.microsoft.com/office/drawing/2014/main" val="451554578"/>
                    </a:ext>
                  </a:extLst>
                </a:gridCol>
              </a:tblGrid>
              <a:tr h="342900">
                <a:tc>
                  <a:txBody>
                    <a:bodyPr/>
                    <a:lstStyle/>
                    <a:p>
                      <a:pPr marL="0" marR="0" algn="ctr">
                        <a:spcBef>
                          <a:spcPts val="0"/>
                        </a:spcBef>
                        <a:spcAft>
                          <a:spcPts val="0"/>
                        </a:spcAft>
                      </a:pPr>
                      <a:r>
                        <a:rPr lang="en-US" sz="1100" b="1" dirty="0">
                          <a:effectLst/>
                        </a:rPr>
                        <a:t>Coverage Level</a:t>
                      </a:r>
                      <a:endParaRPr lang="en-US" sz="1100" b="1"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b="1" dirty="0">
                          <a:effectLst/>
                        </a:rPr>
                        <a:t>Option 1</a:t>
                      </a:r>
                      <a:endParaRPr lang="en-US" sz="1100" b="1"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b="1" dirty="0">
                          <a:effectLst/>
                          <a:latin typeface="+mn-lt"/>
                          <a:ea typeface="Times New Roman" panose="02020603050405020304" pitchFamily="18" charset="0"/>
                          <a:cs typeface="Times New Roman" panose="02020603050405020304" pitchFamily="18" charset="0"/>
                        </a:rPr>
                        <a:t>Option 2</a:t>
                      </a:r>
                    </a:p>
                  </a:txBody>
                  <a:tcPr marL="0" marR="0" marT="0" marB="0" anchor="ctr"/>
                </a:tc>
                <a:extLst>
                  <a:ext uri="{0D108BD9-81ED-4DB2-BD59-A6C34878D82A}">
                    <a16:rowId xmlns:a16="http://schemas.microsoft.com/office/drawing/2014/main" val="338444749"/>
                  </a:ext>
                </a:extLst>
              </a:tr>
              <a:tr h="260152">
                <a:tc>
                  <a:txBody>
                    <a:bodyPr/>
                    <a:lstStyle/>
                    <a:p>
                      <a:pPr marL="0" marR="0">
                        <a:spcBef>
                          <a:spcPts val="0"/>
                        </a:spcBef>
                        <a:spcAft>
                          <a:spcPts val="0"/>
                        </a:spcAft>
                      </a:pPr>
                      <a:r>
                        <a:rPr lang="en-US" sz="1100" dirty="0">
                          <a:effectLst/>
                        </a:rPr>
                        <a:t>    Single</a:t>
                      </a:r>
                      <a:endParaRPr lang="en-US" sz="11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a:effectLst/>
                        </a:rPr>
                        <a:t>$5.13</a:t>
                      </a:r>
                      <a:endParaRPr lang="en-US" sz="11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a:effectLst/>
                          <a:latin typeface="+mn-lt"/>
                          <a:ea typeface="Times New Roman" panose="02020603050405020304" pitchFamily="18" charset="0"/>
                          <a:cs typeface="Times New Roman" panose="02020603050405020304" pitchFamily="18" charset="0"/>
                        </a:rPr>
                        <a:t>$3.66</a:t>
                      </a:r>
                    </a:p>
                  </a:txBody>
                  <a:tcPr marL="0" marR="0" marT="0" marB="0" anchor="ctr"/>
                </a:tc>
                <a:extLst>
                  <a:ext uri="{0D108BD9-81ED-4DB2-BD59-A6C34878D82A}">
                    <a16:rowId xmlns:a16="http://schemas.microsoft.com/office/drawing/2014/main" val="2934310491"/>
                  </a:ext>
                </a:extLst>
              </a:tr>
              <a:tr h="260152">
                <a:tc>
                  <a:txBody>
                    <a:bodyPr/>
                    <a:lstStyle/>
                    <a:p>
                      <a:pPr marL="0" marR="0">
                        <a:spcBef>
                          <a:spcPts val="0"/>
                        </a:spcBef>
                        <a:spcAft>
                          <a:spcPts val="0"/>
                        </a:spcAft>
                      </a:pPr>
                      <a:r>
                        <a:rPr lang="en-US" sz="1100" dirty="0">
                          <a:effectLst/>
                        </a:rPr>
                        <a:t>    Family</a:t>
                      </a:r>
                      <a:endParaRPr lang="en-US" sz="11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a:effectLst/>
                        </a:rPr>
                        <a:t>$11.04</a:t>
                      </a:r>
                      <a:endParaRPr lang="en-US" sz="110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100" dirty="0">
                          <a:effectLst/>
                          <a:latin typeface="+mn-lt"/>
                          <a:ea typeface="Times New Roman" panose="02020603050405020304" pitchFamily="18" charset="0"/>
                          <a:cs typeface="Times New Roman" panose="02020603050405020304" pitchFamily="18" charset="0"/>
                        </a:rPr>
                        <a:t>$7.87</a:t>
                      </a:r>
                    </a:p>
                  </a:txBody>
                  <a:tcPr marL="0" marR="0" marT="0" marB="0" anchor="ctr"/>
                </a:tc>
                <a:extLst>
                  <a:ext uri="{0D108BD9-81ED-4DB2-BD59-A6C34878D82A}">
                    <a16:rowId xmlns:a16="http://schemas.microsoft.com/office/drawing/2014/main" val="2043424663"/>
                  </a:ext>
                </a:extLst>
              </a:tr>
            </a:tbl>
          </a:graphicData>
        </a:graphic>
      </p:graphicFrame>
    </p:spTree>
    <p:extLst>
      <p:ext uri="{BB962C8B-B14F-4D97-AF65-F5344CB8AC3E}">
        <p14:creationId xmlns:p14="http://schemas.microsoft.com/office/powerpoint/2010/main" val="4176202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5"/>
          <p:cNvPicPr>
            <a:picLocks noChangeAspect="1"/>
          </p:cNvPicPr>
          <p:nvPr/>
        </p:nvPicPr>
        <p:blipFill>
          <a:blip r:embed="rId3">
            <a:extLst>
              <a:ext uri="{28A0092B-C50C-407E-A947-70E740481C1C}">
                <a14:useLocalDpi xmlns:a14="http://schemas.microsoft.com/office/drawing/2010/main" val="0"/>
              </a:ext>
            </a:extLst>
          </a:blip>
          <a:srcRect l="639" t="9729" r="957" b="37949"/>
          <a:stretch>
            <a:fillRect/>
          </a:stretch>
        </p:blipFill>
        <p:spPr bwMode="auto">
          <a:xfrm>
            <a:off x="763488" y="6165597"/>
            <a:ext cx="5331023" cy="203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0" y="428625"/>
            <a:ext cx="6858000" cy="352084"/>
          </a:xfrm>
          <a:prstGeom prst="rect">
            <a:avLst/>
          </a:prstGeom>
          <a:solidFill>
            <a:schemeClr val="accent2">
              <a:lumMod val="40000"/>
              <a:lumOff val="60000"/>
            </a:schemeClr>
          </a:solidFill>
        </p:spPr>
        <p:txBody>
          <a:bodyPr>
            <a:spAutoFit/>
          </a:bodyPr>
          <a:lstStyle/>
          <a:p>
            <a:pPr defTabSz="828973" fontAlgn="base">
              <a:spcBef>
                <a:spcPct val="0"/>
              </a:spcBef>
              <a:spcAft>
                <a:spcPct val="0"/>
              </a:spcAft>
              <a:defRPr/>
            </a:pPr>
            <a:r>
              <a:rPr lang="en-US" sz="1688" b="1" dirty="0">
                <a:solidFill>
                  <a:srgbClr val="132647"/>
                </a:solidFill>
                <a:latin typeface="Century Gothic" pitchFamily="34" charset="0"/>
                <a:cs typeface="Arial" charset="0"/>
              </a:rPr>
              <a:t>     EMPLOYEE ASSISTANCE PROGRAM</a:t>
            </a:r>
          </a:p>
        </p:txBody>
      </p:sp>
      <p:pic>
        <p:nvPicPr>
          <p:cNvPr id="4" name="Picture 3">
            <a:extLst>
              <a:ext uri="{FF2B5EF4-FFF2-40B4-BE49-F238E27FC236}">
                <a16:creationId xmlns:a16="http://schemas.microsoft.com/office/drawing/2014/main" id="{8E97135E-72F5-48F4-99B2-FB27A9533F3D}"/>
              </a:ext>
            </a:extLst>
          </p:cNvPr>
          <p:cNvPicPr>
            <a:picLocks noChangeAspect="1"/>
          </p:cNvPicPr>
          <p:nvPr/>
        </p:nvPicPr>
        <p:blipFill>
          <a:blip r:embed="rId4"/>
          <a:stretch>
            <a:fillRect/>
          </a:stretch>
        </p:blipFill>
        <p:spPr>
          <a:xfrm>
            <a:off x="328362" y="923699"/>
            <a:ext cx="4596119" cy="4971499"/>
          </a:xfrm>
          <a:prstGeom prst="rect">
            <a:avLst/>
          </a:prstGeom>
        </p:spPr>
      </p:pic>
      <p:pic>
        <p:nvPicPr>
          <p:cNvPr id="8" name="Picture 7">
            <a:extLst>
              <a:ext uri="{FF2B5EF4-FFF2-40B4-BE49-F238E27FC236}">
                <a16:creationId xmlns:a16="http://schemas.microsoft.com/office/drawing/2014/main" id="{C4B88AB8-461D-4F43-B800-6FBC7D68729D}"/>
              </a:ext>
            </a:extLst>
          </p:cNvPr>
          <p:cNvPicPr>
            <a:picLocks noChangeAspect="1"/>
          </p:cNvPicPr>
          <p:nvPr/>
        </p:nvPicPr>
        <p:blipFill>
          <a:blip r:embed="rId5"/>
          <a:stretch>
            <a:fillRect/>
          </a:stretch>
        </p:blipFill>
        <p:spPr>
          <a:xfrm>
            <a:off x="4288457" y="780709"/>
            <a:ext cx="2241181" cy="2625617"/>
          </a:xfrm>
          <a:prstGeom prst="rect">
            <a:avLst/>
          </a:prstGeom>
        </p:spPr>
      </p:pic>
    </p:spTree>
  </p:cSld>
  <p:clrMapOvr>
    <a:masterClrMapping/>
  </p:clrMapOvr>
</p:sld>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8566</TotalTime>
  <Words>3113</Words>
  <Application>Microsoft Office PowerPoint</Application>
  <PresentationFormat>Letter Paper (8.5x11 in)</PresentationFormat>
  <Paragraphs>280</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CG Times</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Azzarella</dc:creator>
  <cp:lastModifiedBy>Patricia Puglia</cp:lastModifiedBy>
  <cp:revision>22</cp:revision>
  <cp:lastPrinted>2022-03-28T17:56:55Z</cp:lastPrinted>
  <dcterms:created xsi:type="dcterms:W3CDTF">2022-01-12T14:23:23Z</dcterms:created>
  <dcterms:modified xsi:type="dcterms:W3CDTF">2025-04-17T20:26:09Z</dcterms:modified>
</cp:coreProperties>
</file>