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351" r:id="rId3"/>
    <p:sldId id="352" r:id="rId4"/>
    <p:sldId id="360" r:id="rId5"/>
    <p:sldId id="359" r:id="rId6"/>
    <p:sldId id="358"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1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251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1030612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84116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April 23, 2021</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dirty="0"/>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5730679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dirty="0"/>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445769342"/>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69065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dirty="0"/>
              <a:t>Click icon to add picture</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80626642"/>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01441952"/>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dirty="0"/>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80701690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dirty="0"/>
              <a:t>Click icon to add table</a:t>
            </a:r>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858766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48739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189472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April 23, 2021</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993918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April 23, 2021</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dirty="0"/>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738572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86000">
              <a:srgbClr val="C00000">
                <a:lumMod val="43000"/>
                <a:alpha val="79000"/>
              </a:srgbClr>
            </a:gs>
            <a:gs pos="53000">
              <a:schemeClr val="tx1">
                <a:lumMod val="65000"/>
              </a:schemeClr>
            </a:gs>
          </a:gsLst>
          <a:lin ang="27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07C6A-6556-4EE4-81E4-F6A546645805}"/>
              </a:ext>
            </a:extLst>
          </p:cNvPr>
          <p:cNvSpPr/>
          <p:nvPr/>
        </p:nvSpPr>
        <p:spPr>
          <a:xfrm>
            <a:off x="6029587" y="1117950"/>
            <a:ext cx="5638800" cy="4503373"/>
          </a:xfrm>
          <a:prstGeom prst="rect">
            <a:avLst/>
          </a:prstGeom>
          <a:blipFill dpi="0" rotWithShape="1">
            <a:blip r:embed="rId2">
              <a:alphaModFix amt="20000"/>
            </a:blip>
            <a:srcRect/>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04429" y="2192196"/>
            <a:ext cx="5491571" cy="1514019"/>
          </a:xfrm>
        </p:spPr>
        <p:txBody>
          <a:bodyPr/>
          <a:lstStyle/>
          <a:p>
            <a:pPr algn="ctr"/>
            <a:r>
              <a:rPr lang="en-US" dirty="0">
                <a:solidFill>
                  <a:schemeClr val="bg2">
                    <a:lumMod val="25000"/>
                  </a:schemeClr>
                </a:solidFill>
              </a:rPr>
              <a:t>Health Savings Account</a:t>
            </a:r>
          </a:p>
        </p:txBody>
      </p:sp>
      <p:pic>
        <p:nvPicPr>
          <p:cNvPr id="5" name="Picture 4">
            <a:extLst>
              <a:ext uri="{FF2B5EF4-FFF2-40B4-BE49-F238E27FC236}">
                <a16:creationId xmlns:a16="http://schemas.microsoft.com/office/drawing/2014/main" id="{D507010B-759A-4462-B293-324D0350105E}"/>
              </a:ext>
              <a:ext uri="{C183D7F6-B498-43B3-948B-1728B52AA6E4}">
                <adec:decorative xmlns:adec="http://schemas.microsoft.com/office/drawing/2017/decorative" val="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626" y="277089"/>
            <a:ext cx="5651374" cy="1514019"/>
          </a:xfrm>
          <a:prstGeom prst="rect">
            <a:avLst/>
          </a:prstGeom>
          <a:effectLst>
            <a:innerShdw blurRad="63500" dist="50800" dir="16200000">
              <a:prstClr val="black">
                <a:alpha val="50000"/>
              </a:prstClr>
            </a:innerShdw>
          </a:effectLst>
        </p:spPr>
      </p:pic>
      <p:pic>
        <p:nvPicPr>
          <p:cNvPr id="7170" name="Picture 2" descr="Daemen awarded bid to host women's basketball Regional Championship">
            <a:extLst>
              <a:ext uri="{FF2B5EF4-FFF2-40B4-BE49-F238E27FC236}">
                <a16:creationId xmlns:a16="http://schemas.microsoft.com/office/drawing/2014/main" id="{EA827EFD-AD2C-4656-BEFE-4D11BB802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591" y="3791004"/>
            <a:ext cx="4945246" cy="278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5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86000">
              <a:srgbClr val="C00000">
                <a:lumMod val="43000"/>
                <a:alpha val="79000"/>
              </a:srgbClr>
            </a:gs>
            <a:gs pos="53000">
              <a:schemeClr val="tx1">
                <a:lumMod val="6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347385" y="1637213"/>
            <a:ext cx="11497229" cy="1053155"/>
          </a:xfrm>
        </p:spPr>
        <p:txBody>
          <a:bodyPr/>
          <a:lstStyle/>
          <a:p>
            <a:pPr algn="ctr"/>
            <a:r>
              <a:rPr lang="en-US" sz="1800" b="0" i="0" dirty="0">
                <a:solidFill>
                  <a:schemeClr val="bg2">
                    <a:lumMod val="25000"/>
                  </a:schemeClr>
                </a:solidFill>
                <a:effectLst/>
              </a:rPr>
              <a:t>At Lake Shore Savings, our </a:t>
            </a:r>
            <a:r>
              <a:rPr lang="en-US" sz="1800" i="0" dirty="0">
                <a:solidFill>
                  <a:srgbClr val="761430"/>
                </a:solidFill>
                <a:effectLst/>
              </a:rPr>
              <a:t>Health Savings Accounts (HSA) </a:t>
            </a:r>
            <a:r>
              <a:rPr lang="en-US" sz="1800" b="0" i="0" dirty="0">
                <a:solidFill>
                  <a:schemeClr val="bg2">
                    <a:lumMod val="25000"/>
                  </a:schemeClr>
                </a:solidFill>
                <a:effectLst/>
              </a:rPr>
              <a:t>is designed to fit your family’s needs.</a:t>
            </a:r>
            <a:br>
              <a:rPr lang="en-US" sz="1800" b="0" i="0" dirty="0">
                <a:solidFill>
                  <a:schemeClr val="bg2">
                    <a:lumMod val="25000"/>
                  </a:schemeClr>
                </a:solidFill>
                <a:effectLst/>
              </a:rPr>
            </a:br>
            <a:r>
              <a:rPr lang="en-US" sz="1800" b="0" i="0" dirty="0">
                <a:solidFill>
                  <a:schemeClr val="bg2">
                    <a:lumMod val="25000"/>
                  </a:schemeClr>
                </a:solidFill>
                <a:effectLst/>
              </a:rPr>
              <a:t>If you currently have a high-deductible health insurance plan, then an HSA from Lake Shore Savings gives you and your loved ones the flexibility to put at ease any medical expense worries you may come across. Our HSA account is</a:t>
            </a:r>
            <a:r>
              <a:rPr lang="en-US" sz="1800" b="0" i="0" dirty="0">
                <a:solidFill>
                  <a:srgbClr val="595959"/>
                </a:solidFill>
                <a:effectLst/>
              </a:rPr>
              <a:t> </a:t>
            </a:r>
            <a:r>
              <a:rPr lang="en-US" sz="1800" dirty="0">
                <a:solidFill>
                  <a:srgbClr val="761430"/>
                </a:solidFill>
              </a:rPr>
              <a:t>interest-bearing</a:t>
            </a:r>
            <a:r>
              <a:rPr lang="en-US" sz="1800" b="0" i="0" dirty="0">
                <a:solidFill>
                  <a:srgbClr val="595959"/>
                </a:solidFill>
                <a:effectLst/>
              </a:rPr>
              <a:t> </a:t>
            </a:r>
            <a:r>
              <a:rPr lang="en-US" sz="1800" b="0" dirty="0">
                <a:solidFill>
                  <a:schemeClr val="bg2">
                    <a:lumMod val="25000"/>
                  </a:schemeClr>
                </a:solidFill>
              </a:rPr>
              <a:t>and</a:t>
            </a:r>
            <a:r>
              <a:rPr lang="en-US" sz="1800" b="0" i="0" dirty="0">
                <a:solidFill>
                  <a:srgbClr val="595959"/>
                </a:solidFill>
                <a:effectLst/>
              </a:rPr>
              <a:t> </a:t>
            </a:r>
            <a:r>
              <a:rPr lang="en-US" sz="1800" dirty="0">
                <a:solidFill>
                  <a:srgbClr val="761430"/>
                </a:solidFill>
              </a:rPr>
              <a:t>fee-free</a:t>
            </a:r>
            <a:r>
              <a:rPr lang="en-US" sz="1800" b="0" i="0" dirty="0">
                <a:solidFill>
                  <a:srgbClr val="595959"/>
                </a:solidFill>
                <a:effectLst/>
              </a:rPr>
              <a:t>, </a:t>
            </a:r>
            <a:r>
              <a:rPr lang="en-US" sz="1800" b="0" i="0" dirty="0">
                <a:solidFill>
                  <a:schemeClr val="bg2">
                    <a:lumMod val="25000"/>
                  </a:schemeClr>
                </a:solidFill>
                <a:effectLst/>
              </a:rPr>
              <a:t>and you can manage the account via our Online Banking and Mobile Banking app. </a:t>
            </a:r>
          </a:p>
        </p:txBody>
      </p:sp>
      <p:pic>
        <p:nvPicPr>
          <p:cNvPr id="5" name="Picture 4">
            <a:extLst>
              <a:ext uri="{FF2B5EF4-FFF2-40B4-BE49-F238E27FC236}">
                <a16:creationId xmlns:a16="http://schemas.microsoft.com/office/drawing/2014/main" id="{D507010B-759A-4462-B293-324D0350105E}"/>
              </a:ext>
              <a:ext uri="{C183D7F6-B498-43B3-948B-1728B52AA6E4}">
                <adec:decorative xmlns:adec="http://schemas.microsoft.com/office/drawing/2017/decorative" val="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626" y="277089"/>
            <a:ext cx="3413271" cy="914425"/>
          </a:xfrm>
          <a:prstGeom prst="rect">
            <a:avLst/>
          </a:prstGeom>
          <a:effectLst>
            <a:innerShdw blurRad="63500" dist="50800" dir="16200000">
              <a:prstClr val="black">
                <a:alpha val="50000"/>
              </a:prstClr>
            </a:innerShdw>
          </a:effectLst>
        </p:spPr>
      </p:pic>
      <p:pic>
        <p:nvPicPr>
          <p:cNvPr id="1032" name="Picture 8">
            <a:extLst>
              <a:ext uri="{FF2B5EF4-FFF2-40B4-BE49-F238E27FC236}">
                <a16:creationId xmlns:a16="http://schemas.microsoft.com/office/drawing/2014/main" id="{1CEFA595-BDFD-47B1-BBB1-758EC245D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222" y="3004243"/>
            <a:ext cx="4938418" cy="3293887"/>
          </a:xfrm>
          <a:prstGeom prst="rect">
            <a:avLst/>
          </a:prstGeom>
          <a:ln w="88900" cap="sq" cmpd="thickThin">
            <a:solidFill>
              <a:schemeClr val="tx1">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5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86000">
              <a:srgbClr val="C00000">
                <a:lumMod val="43000"/>
                <a:alpha val="79000"/>
              </a:srgbClr>
            </a:gs>
            <a:gs pos="53000">
              <a:schemeClr val="tx1">
                <a:lumMod val="6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347385" y="1321980"/>
            <a:ext cx="11497229" cy="628903"/>
          </a:xfrm>
        </p:spPr>
        <p:txBody>
          <a:bodyPr/>
          <a:lstStyle/>
          <a:p>
            <a:pPr algn="l"/>
            <a:r>
              <a:rPr lang="en-US" sz="3200" dirty="0">
                <a:solidFill>
                  <a:srgbClr val="595959"/>
                </a:solidFill>
              </a:rPr>
              <a:t>Features of an HSA account with Lake Shore Savings</a:t>
            </a:r>
            <a:br>
              <a:rPr lang="en-US" sz="1800" b="0" dirty="0">
                <a:solidFill>
                  <a:srgbClr val="595959"/>
                </a:solidFill>
              </a:rPr>
            </a:br>
            <a:endParaRPr lang="en-US" sz="1800" b="0" dirty="0">
              <a:solidFill>
                <a:srgbClr val="595959"/>
              </a:solidFill>
            </a:endParaRPr>
          </a:p>
        </p:txBody>
      </p:sp>
      <p:pic>
        <p:nvPicPr>
          <p:cNvPr id="5" name="Picture 4">
            <a:extLst>
              <a:ext uri="{FF2B5EF4-FFF2-40B4-BE49-F238E27FC236}">
                <a16:creationId xmlns:a16="http://schemas.microsoft.com/office/drawing/2014/main" id="{D507010B-759A-4462-B293-324D0350105E}"/>
              </a:ext>
              <a:ext uri="{C183D7F6-B498-43B3-948B-1728B52AA6E4}">
                <adec:decorative xmlns:adec="http://schemas.microsoft.com/office/drawing/2017/decorative" val="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626" y="277089"/>
            <a:ext cx="3413271" cy="914425"/>
          </a:xfrm>
          <a:prstGeom prst="rect">
            <a:avLst/>
          </a:prstGeom>
          <a:effectLst>
            <a:innerShdw blurRad="63500" dist="50800" dir="16200000">
              <a:prstClr val="black">
                <a:alpha val="50000"/>
              </a:prstClr>
            </a:innerShdw>
          </a:effectLst>
        </p:spPr>
      </p:pic>
      <p:sp>
        <p:nvSpPr>
          <p:cNvPr id="3" name="TextBox 2">
            <a:extLst>
              <a:ext uri="{FF2B5EF4-FFF2-40B4-BE49-F238E27FC236}">
                <a16:creationId xmlns:a16="http://schemas.microsoft.com/office/drawing/2014/main" id="{E00A4451-7288-40AA-8039-CEE56BF92051}"/>
              </a:ext>
            </a:extLst>
          </p:cNvPr>
          <p:cNvSpPr txBox="1"/>
          <p:nvPr/>
        </p:nvSpPr>
        <p:spPr>
          <a:xfrm>
            <a:off x="232359" y="1881177"/>
            <a:ext cx="6824618" cy="3477875"/>
          </a:xfrm>
          <a:prstGeom prst="rect">
            <a:avLst/>
          </a:prstGeom>
          <a:noFill/>
        </p:spPr>
        <p:txBody>
          <a:bodyPr wrap="square" rtlCol="0">
            <a:spAutoFit/>
          </a:bodyPr>
          <a:lstStyle/>
          <a:p>
            <a:pPr marL="285750" indent="-285750">
              <a:buClr>
                <a:srgbClr val="761430"/>
              </a:buClr>
              <a:buFont typeface="Arial" panose="020B0604020202020204" pitchFamily="34" charset="0"/>
              <a:buChar char="•"/>
            </a:pPr>
            <a:r>
              <a:rPr lang="en-US" sz="2200" b="1" dirty="0">
                <a:solidFill>
                  <a:schemeClr val="bg2">
                    <a:lumMod val="25000"/>
                  </a:schemeClr>
                </a:solidFill>
              </a:rPr>
              <a:t>Competitive interest rates</a:t>
            </a:r>
          </a:p>
          <a:p>
            <a:pPr marL="285750" indent="-285750">
              <a:buClr>
                <a:srgbClr val="761430"/>
              </a:buClr>
              <a:buFont typeface="Arial" panose="020B0604020202020204" pitchFamily="34" charset="0"/>
              <a:buChar char="•"/>
            </a:pPr>
            <a:r>
              <a:rPr lang="en-US" sz="2200" b="1" dirty="0">
                <a:solidFill>
                  <a:schemeClr val="bg2">
                    <a:lumMod val="25000"/>
                  </a:schemeClr>
                </a:solidFill>
              </a:rPr>
              <a:t>Checks or a debit card to make payments directly to your doctor or pharmacy</a:t>
            </a:r>
          </a:p>
          <a:p>
            <a:pPr marL="285750" indent="-285750">
              <a:buClr>
                <a:srgbClr val="761430"/>
              </a:buClr>
              <a:buFont typeface="Arial" panose="020B0604020202020204" pitchFamily="34" charset="0"/>
              <a:buChar char="•"/>
            </a:pPr>
            <a:r>
              <a:rPr lang="en-US" sz="2200" b="1" dirty="0">
                <a:solidFill>
                  <a:schemeClr val="bg2">
                    <a:lumMod val="25000"/>
                  </a:schemeClr>
                </a:solidFill>
              </a:rPr>
              <a:t>No monthly service charge</a:t>
            </a:r>
          </a:p>
          <a:p>
            <a:pPr marL="285750" indent="-285750">
              <a:buClr>
                <a:srgbClr val="761430"/>
              </a:buClr>
              <a:buFont typeface="Arial" panose="020B0604020202020204" pitchFamily="34" charset="0"/>
              <a:buChar char="•"/>
            </a:pPr>
            <a:r>
              <a:rPr lang="en-US" sz="2200" b="1" dirty="0">
                <a:solidFill>
                  <a:schemeClr val="bg2">
                    <a:lumMod val="25000"/>
                  </a:schemeClr>
                </a:solidFill>
              </a:rPr>
              <a:t>No minimum balance requirements</a:t>
            </a:r>
          </a:p>
          <a:p>
            <a:pPr marL="285750" indent="-285750">
              <a:buClr>
                <a:srgbClr val="761430"/>
              </a:buClr>
              <a:buFont typeface="Arial" panose="020B0604020202020204" pitchFamily="34" charset="0"/>
              <a:buChar char="•"/>
            </a:pPr>
            <a:r>
              <a:rPr lang="en-US" sz="2200" b="1" dirty="0">
                <a:solidFill>
                  <a:schemeClr val="bg2">
                    <a:lumMod val="25000"/>
                  </a:schemeClr>
                </a:solidFill>
              </a:rPr>
              <a:t>Monthly statements generated</a:t>
            </a:r>
          </a:p>
          <a:p>
            <a:pPr marL="285750" indent="-285750">
              <a:buClr>
                <a:srgbClr val="761430"/>
              </a:buClr>
              <a:buFont typeface="Arial" panose="020B0604020202020204" pitchFamily="34" charset="0"/>
              <a:buChar char="•"/>
            </a:pPr>
            <a:r>
              <a:rPr lang="en-US" sz="2200" b="1" dirty="0">
                <a:solidFill>
                  <a:schemeClr val="bg2">
                    <a:lumMod val="25000"/>
                  </a:schemeClr>
                </a:solidFill>
              </a:rPr>
              <a:t>Combined year end tax statements listing contributions and distributions</a:t>
            </a:r>
          </a:p>
          <a:p>
            <a:pPr marL="285750" indent="-285750">
              <a:buClr>
                <a:srgbClr val="761430"/>
              </a:buClr>
              <a:buFont typeface="Arial" panose="020B0604020202020204" pitchFamily="34" charset="0"/>
              <a:buChar char="•"/>
            </a:pPr>
            <a:r>
              <a:rPr lang="en-US" sz="2200" b="1" dirty="0">
                <a:solidFill>
                  <a:schemeClr val="bg2">
                    <a:lumMod val="25000"/>
                  </a:schemeClr>
                </a:solidFill>
              </a:rPr>
              <a:t>Funds distributed via: debit card, ATM transaction, check, Online Banking and bill pay, cash withdrawal</a:t>
            </a:r>
          </a:p>
        </p:txBody>
      </p:sp>
      <p:pic>
        <p:nvPicPr>
          <p:cNvPr id="2050" name="Picture 2" descr="FSA or HSA: Choosing a Medical Savings Account - Pekin Hardy">
            <a:extLst>
              <a:ext uri="{FF2B5EF4-FFF2-40B4-BE49-F238E27FC236}">
                <a16:creationId xmlns:a16="http://schemas.microsoft.com/office/drawing/2014/main" id="{43E415B1-D99F-4E28-B6F4-369ABCC21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669" y="2119139"/>
            <a:ext cx="4653280" cy="3067348"/>
          </a:xfrm>
          <a:prstGeom prst="rect">
            <a:avLst/>
          </a:prstGeom>
          <a:ln w="88900" cap="sq" cmpd="thickThin">
            <a:solidFill>
              <a:schemeClr val="tx1">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86000">
              <a:srgbClr val="C00000">
                <a:lumMod val="43000"/>
                <a:alpha val="79000"/>
              </a:srgbClr>
            </a:gs>
            <a:gs pos="53000">
              <a:schemeClr val="tx1">
                <a:lumMod val="6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347385" y="1749364"/>
            <a:ext cx="11497229" cy="628903"/>
          </a:xfrm>
        </p:spPr>
        <p:txBody>
          <a:bodyPr/>
          <a:lstStyle/>
          <a:p>
            <a:pPr algn="l"/>
            <a:r>
              <a:rPr lang="en-US" sz="3200" dirty="0">
                <a:solidFill>
                  <a:srgbClr val="595959"/>
                </a:solidFill>
              </a:rPr>
              <a:t>Eligible Medical Expenses</a:t>
            </a:r>
            <a:br>
              <a:rPr lang="en-US" sz="3200" b="0" dirty="0">
                <a:solidFill>
                  <a:srgbClr val="595959"/>
                </a:solidFill>
              </a:rPr>
            </a:br>
            <a:endParaRPr lang="en-US" sz="3200" b="0" dirty="0">
              <a:solidFill>
                <a:srgbClr val="595959"/>
              </a:solidFill>
            </a:endParaRPr>
          </a:p>
        </p:txBody>
      </p:sp>
      <p:pic>
        <p:nvPicPr>
          <p:cNvPr id="5" name="Picture 4">
            <a:extLst>
              <a:ext uri="{FF2B5EF4-FFF2-40B4-BE49-F238E27FC236}">
                <a16:creationId xmlns:a16="http://schemas.microsoft.com/office/drawing/2014/main" id="{D507010B-759A-4462-B293-324D0350105E}"/>
              </a:ext>
              <a:ext uri="{C183D7F6-B498-43B3-948B-1728B52AA6E4}">
                <adec:decorative xmlns:adec="http://schemas.microsoft.com/office/drawing/2017/decorative" val="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626" y="277089"/>
            <a:ext cx="3413271" cy="914425"/>
          </a:xfrm>
          <a:prstGeom prst="rect">
            <a:avLst/>
          </a:prstGeom>
          <a:effectLst>
            <a:innerShdw blurRad="63500" dist="50800" dir="16200000">
              <a:prstClr val="black">
                <a:alpha val="50000"/>
              </a:prstClr>
            </a:innerShdw>
          </a:effectLst>
        </p:spPr>
      </p:pic>
      <p:sp>
        <p:nvSpPr>
          <p:cNvPr id="3" name="TextBox 2">
            <a:extLst>
              <a:ext uri="{FF2B5EF4-FFF2-40B4-BE49-F238E27FC236}">
                <a16:creationId xmlns:a16="http://schemas.microsoft.com/office/drawing/2014/main" id="{E00A4451-7288-40AA-8039-CEE56BF92051}"/>
              </a:ext>
            </a:extLst>
          </p:cNvPr>
          <p:cNvSpPr txBox="1"/>
          <p:nvPr/>
        </p:nvSpPr>
        <p:spPr>
          <a:xfrm>
            <a:off x="444626" y="2081349"/>
            <a:ext cx="6714309" cy="3108543"/>
          </a:xfrm>
          <a:prstGeom prst="rect">
            <a:avLst/>
          </a:prstGeom>
          <a:noFill/>
        </p:spPr>
        <p:txBody>
          <a:bodyPr wrap="square" rtlCol="0">
            <a:spAutoFit/>
          </a:bodyPr>
          <a:lstStyle/>
          <a:p>
            <a:pPr marL="285750" indent="-285750">
              <a:buClr>
                <a:srgbClr val="761430"/>
              </a:buClr>
              <a:buFont typeface="Arial" panose="020B0604020202020204" pitchFamily="34" charset="0"/>
              <a:buChar char="•"/>
            </a:pPr>
            <a:r>
              <a:rPr lang="en-US" sz="2800" b="1" dirty="0">
                <a:solidFill>
                  <a:schemeClr val="bg2">
                    <a:lumMod val="25000"/>
                  </a:schemeClr>
                </a:solidFill>
              </a:rPr>
              <a:t>Expenses applied to your health plan deductible</a:t>
            </a:r>
          </a:p>
          <a:p>
            <a:pPr marL="285750" indent="-285750">
              <a:buClr>
                <a:srgbClr val="761430"/>
              </a:buClr>
              <a:buFont typeface="Arial" panose="020B0604020202020204" pitchFamily="34" charset="0"/>
              <a:buChar char="•"/>
            </a:pPr>
            <a:r>
              <a:rPr lang="en-US" sz="2800" b="1" dirty="0">
                <a:solidFill>
                  <a:schemeClr val="bg2">
                    <a:lumMod val="25000"/>
                  </a:schemeClr>
                </a:solidFill>
              </a:rPr>
              <a:t>Dental care</a:t>
            </a:r>
          </a:p>
          <a:p>
            <a:pPr marL="285750" indent="-285750">
              <a:buClr>
                <a:srgbClr val="761430"/>
              </a:buClr>
              <a:buFont typeface="Arial" panose="020B0604020202020204" pitchFamily="34" charset="0"/>
              <a:buChar char="•"/>
            </a:pPr>
            <a:r>
              <a:rPr lang="en-US" sz="2800" b="1" dirty="0">
                <a:solidFill>
                  <a:schemeClr val="bg2">
                    <a:lumMod val="25000"/>
                  </a:schemeClr>
                </a:solidFill>
              </a:rPr>
              <a:t>Vision care</a:t>
            </a:r>
          </a:p>
          <a:p>
            <a:pPr marL="285750" indent="-285750">
              <a:buClr>
                <a:srgbClr val="761430"/>
              </a:buClr>
              <a:buFont typeface="Arial" panose="020B0604020202020204" pitchFamily="34" charset="0"/>
              <a:buChar char="•"/>
            </a:pPr>
            <a:r>
              <a:rPr lang="en-US" sz="2800" b="1" dirty="0">
                <a:solidFill>
                  <a:schemeClr val="bg2">
                    <a:lumMod val="25000"/>
                  </a:schemeClr>
                </a:solidFill>
              </a:rPr>
              <a:t>Pharmacy prescriptions</a:t>
            </a:r>
          </a:p>
          <a:p>
            <a:pPr marL="285750" indent="-285750">
              <a:buClr>
                <a:srgbClr val="761430"/>
              </a:buClr>
              <a:buFont typeface="Arial" panose="020B0604020202020204" pitchFamily="34" charset="0"/>
              <a:buChar char="•"/>
            </a:pPr>
            <a:r>
              <a:rPr lang="en-US" sz="2800" b="1" dirty="0">
                <a:solidFill>
                  <a:schemeClr val="bg2">
                    <a:lumMod val="25000"/>
                  </a:schemeClr>
                </a:solidFill>
              </a:rPr>
              <a:t>Over-the-counter medications</a:t>
            </a:r>
          </a:p>
          <a:p>
            <a:pPr marL="285750" indent="-285750">
              <a:buClr>
                <a:srgbClr val="761430"/>
              </a:buClr>
              <a:buFont typeface="Arial" panose="020B0604020202020204" pitchFamily="34" charset="0"/>
              <a:buChar char="•"/>
            </a:pPr>
            <a:r>
              <a:rPr lang="en-US" sz="2800" b="1" dirty="0">
                <a:solidFill>
                  <a:schemeClr val="bg2">
                    <a:lumMod val="25000"/>
                  </a:schemeClr>
                </a:solidFill>
              </a:rPr>
              <a:t>Medical equipment </a:t>
            </a:r>
          </a:p>
        </p:txBody>
      </p:sp>
      <p:pic>
        <p:nvPicPr>
          <p:cNvPr id="4098" name="Picture 2" descr="Pharmacy &amp; Prescription Services | SelectHealth">
            <a:extLst>
              <a:ext uri="{FF2B5EF4-FFF2-40B4-BE49-F238E27FC236}">
                <a16:creationId xmlns:a16="http://schemas.microsoft.com/office/drawing/2014/main" id="{94AEED06-28E7-4CDB-B4A0-A58E2E362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0661">
            <a:off x="6576831" y="668356"/>
            <a:ext cx="3839439" cy="2559626"/>
          </a:xfrm>
          <a:prstGeom prst="rect">
            <a:avLst/>
          </a:prstGeom>
          <a:ln w="38100" cap="sq">
            <a:solidFill>
              <a:schemeClr val="tx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What Is An Optometrist? | Alpine Eye Care">
            <a:extLst>
              <a:ext uri="{FF2B5EF4-FFF2-40B4-BE49-F238E27FC236}">
                <a16:creationId xmlns:a16="http://schemas.microsoft.com/office/drawing/2014/main" id="{8AD673D4-6F0F-4460-9662-22C53FC0A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925176"/>
            <a:ext cx="3794149" cy="2529432"/>
          </a:xfrm>
          <a:prstGeom prst="rect">
            <a:avLst/>
          </a:prstGeom>
          <a:ln w="38100" cap="sq">
            <a:solidFill>
              <a:schemeClr val="tx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ichef.bbci.co.uk/news/976/cpsprodpb/C9DA/produc...">
            <a:extLst>
              <a:ext uri="{FF2B5EF4-FFF2-40B4-BE49-F238E27FC236}">
                <a16:creationId xmlns:a16="http://schemas.microsoft.com/office/drawing/2014/main" id="{3318FE22-3F89-47BA-BCE7-096F7DA5A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77552">
            <a:off x="8507619" y="2278929"/>
            <a:ext cx="3350673" cy="2397177"/>
          </a:xfrm>
          <a:prstGeom prst="rect">
            <a:avLst/>
          </a:prstGeom>
          <a:ln w="38100" cap="sq">
            <a:solidFill>
              <a:schemeClr val="tx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86000">
              <a:srgbClr val="C00000">
                <a:lumMod val="43000"/>
                <a:alpha val="79000"/>
              </a:srgbClr>
            </a:gs>
            <a:gs pos="53000">
              <a:schemeClr val="tx1">
                <a:lumMod val="6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444626" y="1376997"/>
            <a:ext cx="11497229" cy="628903"/>
          </a:xfrm>
        </p:spPr>
        <p:txBody>
          <a:bodyPr/>
          <a:lstStyle/>
          <a:p>
            <a:pPr algn="l"/>
            <a:r>
              <a:rPr lang="en-US" sz="3200" b="0" dirty="0">
                <a:solidFill>
                  <a:srgbClr val="595959"/>
                </a:solidFill>
              </a:rPr>
              <a:t>After Retirement </a:t>
            </a:r>
            <a:br>
              <a:rPr lang="en-US" sz="1800" b="0" dirty="0">
                <a:solidFill>
                  <a:srgbClr val="595959"/>
                </a:solidFill>
              </a:rPr>
            </a:br>
            <a:endParaRPr lang="en-US" sz="1800" b="0" dirty="0">
              <a:solidFill>
                <a:srgbClr val="595959"/>
              </a:solidFill>
            </a:endParaRPr>
          </a:p>
        </p:txBody>
      </p:sp>
      <p:pic>
        <p:nvPicPr>
          <p:cNvPr id="5" name="Picture 4">
            <a:extLst>
              <a:ext uri="{FF2B5EF4-FFF2-40B4-BE49-F238E27FC236}">
                <a16:creationId xmlns:a16="http://schemas.microsoft.com/office/drawing/2014/main" id="{D507010B-759A-4462-B293-324D0350105E}"/>
              </a:ext>
              <a:ext uri="{C183D7F6-B498-43B3-948B-1728B52AA6E4}">
                <adec:decorative xmlns:adec="http://schemas.microsoft.com/office/drawing/2017/decorative" val="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626" y="277089"/>
            <a:ext cx="3413271" cy="914425"/>
          </a:xfrm>
          <a:prstGeom prst="rect">
            <a:avLst/>
          </a:prstGeom>
          <a:effectLst>
            <a:innerShdw blurRad="63500" dist="50800" dir="16200000">
              <a:prstClr val="black">
                <a:alpha val="50000"/>
              </a:prstClr>
            </a:innerShdw>
          </a:effectLst>
        </p:spPr>
      </p:pic>
      <p:sp>
        <p:nvSpPr>
          <p:cNvPr id="10" name="Title 1">
            <a:extLst>
              <a:ext uri="{FF2B5EF4-FFF2-40B4-BE49-F238E27FC236}">
                <a16:creationId xmlns:a16="http://schemas.microsoft.com/office/drawing/2014/main" id="{26282537-6FDE-423F-A4F3-FC2554DB18F1}"/>
              </a:ext>
            </a:extLst>
          </p:cNvPr>
          <p:cNvSpPr txBox="1">
            <a:spLocks/>
          </p:cNvSpPr>
          <p:nvPr/>
        </p:nvSpPr>
        <p:spPr>
          <a:xfrm>
            <a:off x="444625" y="4369104"/>
            <a:ext cx="11497229" cy="62890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a:solidFill>
                  <a:srgbClr val="595959"/>
                </a:solidFill>
              </a:rPr>
              <a:t>Don’t Have Funds at Account Opening</a:t>
            </a:r>
            <a:br>
              <a:rPr lang="en-US" sz="1800" b="0" dirty="0">
                <a:solidFill>
                  <a:srgbClr val="595959"/>
                </a:solidFill>
              </a:rPr>
            </a:br>
            <a:endParaRPr lang="en-US" sz="1800" b="0" dirty="0">
              <a:solidFill>
                <a:srgbClr val="595959"/>
              </a:solidFill>
            </a:endParaRPr>
          </a:p>
        </p:txBody>
      </p:sp>
      <p:sp>
        <p:nvSpPr>
          <p:cNvPr id="11" name="TextBox 10">
            <a:extLst>
              <a:ext uri="{FF2B5EF4-FFF2-40B4-BE49-F238E27FC236}">
                <a16:creationId xmlns:a16="http://schemas.microsoft.com/office/drawing/2014/main" id="{3812B182-FAD7-4EE6-9FBB-21674B6D0C51}"/>
              </a:ext>
            </a:extLst>
          </p:cNvPr>
          <p:cNvSpPr txBox="1"/>
          <p:nvPr/>
        </p:nvSpPr>
        <p:spPr>
          <a:xfrm>
            <a:off x="624735" y="1691448"/>
            <a:ext cx="1131711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lumMod val="25000"/>
                  </a:schemeClr>
                </a:solidFill>
                <a:latin typeface="+mj-lt"/>
              </a:rPr>
              <a:t>After age 65, HSA funds may be withdrawn for non-eligible expenses with no penalty (regular income tax will apply).</a:t>
            </a:r>
          </a:p>
          <a:p>
            <a:pPr marL="285750" indent="-285750">
              <a:buFont typeface="Arial" panose="020B0604020202020204" pitchFamily="34" charset="0"/>
              <a:buChar char="•"/>
            </a:pPr>
            <a:r>
              <a:rPr lang="en-US" sz="2400" dirty="0">
                <a:solidFill>
                  <a:schemeClr val="bg2">
                    <a:lumMod val="25000"/>
                  </a:schemeClr>
                </a:solidFill>
                <a:latin typeface="+mj-lt"/>
              </a:rPr>
              <a:t>Prior to age 65, funds used to pay non-eligible medical expenses are subject to normal income tax and a 20% penalty.</a:t>
            </a:r>
          </a:p>
          <a:p>
            <a:pPr marL="342900" marR="0" lvl="0" indent="-342900">
              <a:spcBef>
                <a:spcPts val="0"/>
              </a:spcBef>
              <a:spcAft>
                <a:spcPts val="0"/>
              </a:spcAft>
              <a:buFont typeface="Symbol" panose="05050102010706020507" pitchFamily="18" charset="2"/>
              <a:buChar char=""/>
            </a:pPr>
            <a:r>
              <a:rPr lang="en-US" sz="2400" dirty="0">
                <a:solidFill>
                  <a:schemeClr val="bg2">
                    <a:lumMod val="25000"/>
                  </a:schemeClr>
                </a:solidFill>
                <a:latin typeface="+mj-lt"/>
              </a:rPr>
              <a:t>After age 65, you may use your HSA account to pay for insurance premiums, including Medicare.</a:t>
            </a:r>
          </a:p>
          <a:p>
            <a:pPr marL="285750" indent="-285750">
              <a:buFont typeface="Arial" panose="020B0604020202020204" pitchFamily="34" charset="0"/>
              <a:buChar char="•"/>
            </a:pPr>
            <a:endParaRPr lang="en-US" sz="2400" dirty="0">
              <a:latin typeface="+mj-lt"/>
            </a:endParaRPr>
          </a:p>
        </p:txBody>
      </p:sp>
      <p:sp>
        <p:nvSpPr>
          <p:cNvPr id="12" name="TextBox 11">
            <a:extLst>
              <a:ext uri="{FF2B5EF4-FFF2-40B4-BE49-F238E27FC236}">
                <a16:creationId xmlns:a16="http://schemas.microsoft.com/office/drawing/2014/main" id="{7E8DBBA9-B095-469E-AB5A-92AA6829E153}"/>
              </a:ext>
            </a:extLst>
          </p:cNvPr>
          <p:cNvSpPr txBox="1"/>
          <p:nvPr/>
        </p:nvSpPr>
        <p:spPr>
          <a:xfrm>
            <a:off x="628541" y="4683555"/>
            <a:ext cx="11317119"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2">
                    <a:lumMod val="25000"/>
                  </a:schemeClr>
                </a:solidFill>
                <a:latin typeface="+mj-lt"/>
              </a:rPr>
              <a:t>You can pay for products and services from another source (</a:t>
            </a:r>
            <a:r>
              <a:rPr lang="en-US" sz="2400" dirty="0" err="1">
                <a:solidFill>
                  <a:schemeClr val="bg2">
                    <a:lumMod val="25000"/>
                  </a:schemeClr>
                </a:solidFill>
                <a:latin typeface="+mj-lt"/>
              </a:rPr>
              <a:t>ie</a:t>
            </a:r>
            <a:r>
              <a:rPr lang="en-US" sz="2400" dirty="0">
                <a:solidFill>
                  <a:schemeClr val="bg2">
                    <a:lumMod val="25000"/>
                  </a:schemeClr>
                </a:solidFill>
                <a:latin typeface="+mj-lt"/>
              </a:rPr>
              <a:t>. credit card or checking account) and reimburse that account when sufficient funds are deposited in the HSA.</a:t>
            </a:r>
          </a:p>
          <a:p>
            <a:pPr marL="342900" indent="-342900">
              <a:buFont typeface="Arial" panose="020B0604020202020204" pitchFamily="34" charset="0"/>
              <a:buChar char="•"/>
            </a:pPr>
            <a:r>
              <a:rPr lang="en-US" sz="2400" dirty="0">
                <a:solidFill>
                  <a:schemeClr val="bg2">
                    <a:lumMod val="25000"/>
                  </a:schemeClr>
                </a:solidFill>
                <a:latin typeface="+mj-lt"/>
              </a:rPr>
              <a:t>Keep good records of all monies in and out for audit purposes.</a:t>
            </a:r>
          </a:p>
          <a:p>
            <a:pPr marL="342900" indent="-34290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69376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86000">
              <a:srgbClr val="C00000">
                <a:lumMod val="43000"/>
                <a:alpha val="79000"/>
              </a:srgbClr>
            </a:gs>
            <a:gs pos="53000">
              <a:schemeClr val="tx1">
                <a:lumMod val="65000"/>
              </a:schemeClr>
            </a:gs>
          </a:gsLst>
          <a:lin ang="27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7010B-759A-4462-B293-324D0350105E}"/>
              </a:ext>
              <a:ext uri="{C183D7F6-B498-43B3-948B-1728B52AA6E4}">
                <adec:decorative xmlns:adec="http://schemas.microsoft.com/office/drawing/2017/decorative" val="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626" y="277089"/>
            <a:ext cx="3413271" cy="914425"/>
          </a:xfrm>
          <a:prstGeom prst="rect">
            <a:avLst/>
          </a:prstGeom>
          <a:effectLst>
            <a:innerShdw blurRad="63500" dist="50800" dir="16200000">
              <a:prstClr val="black">
                <a:alpha val="50000"/>
              </a:prstClr>
            </a:innerShdw>
          </a:effectLst>
        </p:spPr>
      </p:pic>
      <p:sp>
        <p:nvSpPr>
          <p:cNvPr id="7" name="TextBox 6">
            <a:extLst>
              <a:ext uri="{FF2B5EF4-FFF2-40B4-BE49-F238E27FC236}">
                <a16:creationId xmlns:a16="http://schemas.microsoft.com/office/drawing/2014/main" id="{0F3910CF-E0AE-4D50-8FFF-14E685D796E6}"/>
              </a:ext>
            </a:extLst>
          </p:cNvPr>
          <p:cNvSpPr txBox="1"/>
          <p:nvPr/>
        </p:nvSpPr>
        <p:spPr>
          <a:xfrm>
            <a:off x="1822967" y="1065963"/>
            <a:ext cx="7644418" cy="923330"/>
          </a:xfrm>
          <a:prstGeom prst="rect">
            <a:avLst/>
          </a:prstGeom>
          <a:noFill/>
        </p:spPr>
        <p:txBody>
          <a:bodyPr wrap="square" rtlCol="0">
            <a:spAutoFit/>
          </a:bodyPr>
          <a:lstStyle/>
          <a:p>
            <a:pPr algn="ctr"/>
            <a:r>
              <a:rPr lang="en-US" sz="5400" b="1" spc="100" dirty="0">
                <a:solidFill>
                  <a:srgbClr val="595959"/>
                </a:solidFill>
                <a:latin typeface="+mj-lt"/>
                <a:ea typeface="+mj-ea"/>
                <a:cs typeface="+mj-cs"/>
              </a:rPr>
              <a:t>THANK YOU</a:t>
            </a:r>
          </a:p>
        </p:txBody>
      </p:sp>
      <p:sp>
        <p:nvSpPr>
          <p:cNvPr id="8" name="TextBox 7">
            <a:extLst>
              <a:ext uri="{FF2B5EF4-FFF2-40B4-BE49-F238E27FC236}">
                <a16:creationId xmlns:a16="http://schemas.microsoft.com/office/drawing/2014/main" id="{667EF637-C8F6-4B10-B506-26F3118B7C2A}"/>
              </a:ext>
            </a:extLst>
          </p:cNvPr>
          <p:cNvSpPr txBox="1"/>
          <p:nvPr/>
        </p:nvSpPr>
        <p:spPr>
          <a:xfrm>
            <a:off x="192348" y="2060731"/>
            <a:ext cx="7331098" cy="3431709"/>
          </a:xfrm>
          <a:prstGeom prst="rect">
            <a:avLst/>
          </a:prstGeom>
          <a:noFill/>
        </p:spPr>
        <p:txBody>
          <a:bodyPr wrap="square" rtlCol="0">
            <a:spAutoFit/>
          </a:bodyPr>
          <a:lstStyle/>
          <a:p>
            <a:r>
              <a:rPr lang="en-US" sz="3100" dirty="0">
                <a:solidFill>
                  <a:schemeClr val="bg2">
                    <a:lumMod val="25000"/>
                  </a:schemeClr>
                </a:solidFill>
                <a:latin typeface="+mj-lt"/>
              </a:rPr>
              <a:t>Richard Greco</a:t>
            </a:r>
          </a:p>
          <a:p>
            <a:r>
              <a:rPr lang="en-US" sz="3100" dirty="0">
                <a:solidFill>
                  <a:schemeClr val="bg2">
                    <a:lumMod val="25000"/>
                  </a:schemeClr>
                </a:solidFill>
                <a:latin typeface="+mj-lt"/>
              </a:rPr>
              <a:t>Assistant Vice President, Regional Branch Sales Manager </a:t>
            </a:r>
          </a:p>
          <a:p>
            <a:r>
              <a:rPr lang="en-US" sz="3100" u="sng" dirty="0">
                <a:solidFill>
                  <a:schemeClr val="bg2">
                    <a:lumMod val="25000"/>
                  </a:schemeClr>
                </a:solidFill>
                <a:latin typeface="+mj-lt"/>
              </a:rPr>
              <a:t>P</a:t>
            </a:r>
          </a:p>
          <a:p>
            <a:r>
              <a:rPr lang="en-US" sz="3100" dirty="0">
                <a:solidFill>
                  <a:schemeClr val="bg2">
                    <a:lumMod val="25000"/>
                  </a:schemeClr>
                </a:solidFill>
                <a:latin typeface="+mj-lt"/>
              </a:rPr>
              <a:t>716-898-2101</a:t>
            </a:r>
          </a:p>
          <a:p>
            <a:r>
              <a:rPr lang="en-US" sz="3100" u="sng" dirty="0">
                <a:solidFill>
                  <a:schemeClr val="bg2">
                    <a:lumMod val="25000"/>
                  </a:schemeClr>
                </a:solidFill>
                <a:latin typeface="+mj-lt"/>
              </a:rPr>
              <a:t>E</a:t>
            </a:r>
            <a:r>
              <a:rPr lang="en-US" sz="3100" dirty="0">
                <a:solidFill>
                  <a:schemeClr val="bg2">
                    <a:lumMod val="25000"/>
                  </a:schemeClr>
                </a:solidFill>
                <a:latin typeface="+mj-lt"/>
              </a:rPr>
              <a:t> </a:t>
            </a:r>
          </a:p>
          <a:p>
            <a:r>
              <a:rPr lang="en-US" sz="3100" dirty="0">
                <a:solidFill>
                  <a:schemeClr val="bg2">
                    <a:lumMod val="25000"/>
                  </a:schemeClr>
                </a:solidFill>
                <a:latin typeface="+mj-lt"/>
              </a:rPr>
              <a:t>richard.greco@lakeshoresavings.com</a:t>
            </a:r>
          </a:p>
        </p:txBody>
      </p:sp>
      <p:pic>
        <p:nvPicPr>
          <p:cNvPr id="10" name="Picture 9">
            <a:extLst>
              <a:ext uri="{FF2B5EF4-FFF2-40B4-BE49-F238E27FC236}">
                <a16:creationId xmlns:a16="http://schemas.microsoft.com/office/drawing/2014/main" id="{AF3B2D2E-C9EB-4224-B5A4-D360E7F7648F}"/>
              </a:ext>
            </a:extLst>
          </p:cNvPr>
          <p:cNvPicPr>
            <a:picLocks noChangeAspect="1"/>
          </p:cNvPicPr>
          <p:nvPr/>
        </p:nvPicPr>
        <p:blipFill>
          <a:blip r:embed="rId3"/>
          <a:stretch>
            <a:fillRect/>
          </a:stretch>
        </p:blipFill>
        <p:spPr>
          <a:xfrm>
            <a:off x="7093528" y="2207177"/>
            <a:ext cx="4643088" cy="2750585"/>
          </a:xfrm>
          <a:prstGeom prst="rect">
            <a:avLst/>
          </a:prstGeom>
          <a:ln w="38100" cap="sq">
            <a:solidFill>
              <a:schemeClr val="tx1">
                <a:lumMod val="50000"/>
              </a:schemeClr>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4DEBDC07-170E-4F36-8770-CD0E2E1B905F}"/>
              </a:ext>
            </a:extLst>
          </p:cNvPr>
          <p:cNvSpPr txBox="1"/>
          <p:nvPr/>
        </p:nvSpPr>
        <p:spPr>
          <a:xfrm>
            <a:off x="7093528" y="5047654"/>
            <a:ext cx="4643088" cy="707886"/>
          </a:xfrm>
          <a:prstGeom prst="rect">
            <a:avLst/>
          </a:prstGeom>
          <a:solidFill>
            <a:schemeClr val="tx1">
              <a:lumMod val="65000"/>
            </a:schemeClr>
          </a:solidFill>
          <a:ln w="9525">
            <a:solidFill>
              <a:srgbClr val="761430"/>
            </a:solidFill>
          </a:ln>
        </p:spPr>
        <p:txBody>
          <a:bodyPr wrap="square" rtlCol="0">
            <a:spAutoFit/>
          </a:bodyPr>
          <a:lstStyle/>
          <a:p>
            <a:pPr algn="ctr"/>
            <a:r>
              <a:rPr lang="en-US" sz="2000" dirty="0">
                <a:solidFill>
                  <a:schemeClr val="bg2">
                    <a:lumMod val="25000"/>
                  </a:schemeClr>
                </a:solidFill>
                <a:latin typeface="+mj-lt"/>
              </a:rPr>
              <a:t>4950 Main Street</a:t>
            </a:r>
            <a:br>
              <a:rPr lang="en-US" sz="2000" dirty="0">
                <a:solidFill>
                  <a:schemeClr val="bg2">
                    <a:lumMod val="25000"/>
                  </a:schemeClr>
                </a:solidFill>
                <a:latin typeface="+mj-lt"/>
              </a:rPr>
            </a:br>
            <a:r>
              <a:rPr lang="en-US" sz="2000" dirty="0">
                <a:solidFill>
                  <a:schemeClr val="bg2">
                    <a:lumMod val="25000"/>
                  </a:schemeClr>
                </a:solidFill>
                <a:latin typeface="+mj-lt"/>
              </a:rPr>
              <a:t>Snyder, New York 14226</a:t>
            </a:r>
          </a:p>
        </p:txBody>
      </p:sp>
    </p:spTree>
    <p:extLst>
      <p:ext uri="{BB962C8B-B14F-4D97-AF65-F5344CB8AC3E}">
        <p14:creationId xmlns:p14="http://schemas.microsoft.com/office/powerpoint/2010/main" val="2433546970"/>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docProps/app.xml><?xml version="1.0" encoding="utf-8"?>
<Properties xmlns="http://schemas.openxmlformats.org/officeDocument/2006/extended-properties" xmlns:vt="http://schemas.openxmlformats.org/officeDocument/2006/docPropsVTypes">
  <TotalTime>2628</TotalTime>
  <Words>324</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Franklin Gothic Book</vt:lpstr>
      <vt:lpstr>Franklin Gothic Demi</vt:lpstr>
      <vt:lpstr>Symbol</vt:lpstr>
      <vt:lpstr>Wingdings</vt:lpstr>
      <vt:lpstr>Theme1</vt:lpstr>
      <vt:lpstr>Health Savings Account</vt:lpstr>
      <vt:lpstr>At Lake Shore Savings, our Health Savings Accounts (HSA) is designed to fit your family’s needs. If you currently have a high-deductible health insurance plan, then an HSA from Lake Shore Savings gives you and your loved ones the flexibility to put at ease any medical expense worries you may come across. Our HSA account is interest-bearing and fee-free, and you can manage the account via our Online Banking and Mobile Banking app. </vt:lpstr>
      <vt:lpstr>Features of an HSA account with Lake Shore Savings </vt:lpstr>
      <vt:lpstr>Eligible Medical Expenses </vt:lpstr>
      <vt:lpstr>After Retirement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Savings Account</dc:title>
  <dc:creator>Greco, Matthew</dc:creator>
  <cp:lastModifiedBy>Greco, Richard</cp:lastModifiedBy>
  <cp:revision>44</cp:revision>
  <cp:lastPrinted>2021-04-23T20:45:42Z</cp:lastPrinted>
  <dcterms:created xsi:type="dcterms:W3CDTF">2021-04-19T13:59:08Z</dcterms:created>
  <dcterms:modified xsi:type="dcterms:W3CDTF">2021-04-23T20:46:07Z</dcterms:modified>
</cp:coreProperties>
</file>