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8" r:id="rId1"/>
  </p:sldMasterIdLst>
  <p:notesMasterIdLst>
    <p:notesMasterId r:id="rId16"/>
  </p:notesMasterIdLst>
  <p:sldIdLst>
    <p:sldId id="256" r:id="rId2"/>
    <p:sldId id="257" r:id="rId3"/>
    <p:sldId id="258" r:id="rId4"/>
    <p:sldId id="269" r:id="rId5"/>
    <p:sldId id="259" r:id="rId6"/>
    <p:sldId id="260" r:id="rId7"/>
    <p:sldId id="261" r:id="rId8"/>
    <p:sldId id="263" r:id="rId9"/>
    <p:sldId id="267" r:id="rId10"/>
    <p:sldId id="266" r:id="rId11"/>
    <p:sldId id="268" r:id="rId12"/>
    <p:sldId id="264" r:id="rId13"/>
    <p:sldId id="271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5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38D8DE-8ED0-4ED8-B0F5-B8318632694A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064A8-925D-46E1-ABD2-47DC990A5A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16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w2VKM1vIec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arenR"/>
            </a:pPr>
            <a:r>
              <a:rPr lang="en-US" dirty="0" smtClean="0"/>
              <a:t>Introduce self and title</a:t>
            </a:r>
          </a:p>
          <a:p>
            <a:pPr marL="228600" indent="-228600">
              <a:buAutoNum type="arabicParenR"/>
            </a:pPr>
            <a:r>
              <a:rPr lang="en-US" dirty="0" smtClean="0"/>
              <a:t>Explanation of Crisis Services Advocate Program collaboration with Campuses</a:t>
            </a:r>
          </a:p>
          <a:p>
            <a:pPr marL="228600" indent="-228600">
              <a:buAutoNum type="arabicParenR"/>
            </a:pPr>
            <a:r>
              <a:rPr lang="en-US" dirty="0" smtClean="0"/>
              <a:t>Our</a:t>
            </a:r>
            <a:r>
              <a:rPr lang="en-US" baseline="0" dirty="0" smtClean="0"/>
              <a:t> role on campus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064A8-925D-46E1-ABD2-47DC990A5AB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49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064A8-925D-46E1-ABD2-47DC990A5AB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smtClean="0">
                <a:hlinkClick r:id="rId3"/>
              </a:rPr>
              <a:t>https://www.youtube.com/watch?v=Qw2VKM1vIec</a:t>
            </a:r>
            <a:endParaRPr lang="en-US" sz="1200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064A8-925D-46E1-ABD2-47DC990A5AB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61A0319-595F-423C-91A3-463249C9979D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C7767F2-C3CE-4E72-B202-0C9E0AD2CF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0319-595F-423C-91A3-463249C9979D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67F2-C3CE-4E72-B202-0C9E0AD2CF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0319-595F-423C-91A3-463249C9979D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67F2-C3CE-4E72-B202-0C9E0AD2CF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0319-595F-423C-91A3-463249C9979D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67F2-C3CE-4E72-B202-0C9E0AD2CF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0319-595F-423C-91A3-463249C9979D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67F2-C3CE-4E72-B202-0C9E0AD2CF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0319-595F-423C-91A3-463249C9979D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67F2-C3CE-4E72-B202-0C9E0AD2CF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61A0319-595F-423C-91A3-463249C9979D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C7767F2-C3CE-4E72-B202-0C9E0AD2CF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61A0319-595F-423C-91A3-463249C9979D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C7767F2-C3CE-4E72-B202-0C9E0AD2CF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0319-595F-423C-91A3-463249C9979D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67F2-C3CE-4E72-B202-0C9E0AD2CF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0319-595F-423C-91A3-463249C9979D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67F2-C3CE-4E72-B202-0C9E0AD2CF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0319-595F-423C-91A3-463249C9979D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767F2-C3CE-4E72-B202-0C9E0AD2CF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61A0319-595F-423C-91A3-463249C9979D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C7767F2-C3CE-4E72-B202-0C9E0AD2CF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9" r:id="rId1"/>
    <p:sldLayoutId id="2147484190" r:id="rId2"/>
    <p:sldLayoutId id="2147484191" r:id="rId3"/>
    <p:sldLayoutId id="2147484192" r:id="rId4"/>
    <p:sldLayoutId id="2147484193" r:id="rId5"/>
    <p:sldLayoutId id="2147484194" r:id="rId6"/>
    <p:sldLayoutId id="2147484195" r:id="rId7"/>
    <p:sldLayoutId id="2147484196" r:id="rId8"/>
    <p:sldLayoutId id="2147484197" r:id="rId9"/>
    <p:sldLayoutId id="2147484198" r:id="rId10"/>
    <p:sldLayoutId id="214748419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daemen.edu/concern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daemen.edu/student-life/student-affairs/sexual-assault-violence-prevention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HOW TO HANDLE A DISCLOSURE OF SEXUAL ASSAULT ON CAMPUS </a:t>
            </a:r>
            <a:endParaRPr lang="en-US" dirty="0"/>
          </a:p>
        </p:txBody>
      </p:sp>
      <p:pic>
        <p:nvPicPr>
          <p:cNvPr id="7" name="Content Placeholder 6" descr="C:\Users\amarkel\AppData\Local\Microsoft\Windows\INetCache\Content.Word\Daemen Black+White NEW logo.jp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85800" y="2133600"/>
            <a:ext cx="7772400" cy="3691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How to respond when a student says they’ve experienced sexual violence…</a:t>
            </a:r>
            <a:endParaRPr lang="en-US" sz="3200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What to do:</a:t>
            </a:r>
          </a:p>
          <a:p>
            <a:r>
              <a:rPr lang="en-US" sz="2400" dirty="0" smtClean="0"/>
              <a:t>Talk to them in a safe and confidential space</a:t>
            </a:r>
          </a:p>
          <a:p>
            <a:r>
              <a:rPr lang="en-US" sz="2400" dirty="0" smtClean="0"/>
              <a:t>Believe them</a:t>
            </a:r>
          </a:p>
          <a:p>
            <a:r>
              <a:rPr lang="en-US" sz="2400" dirty="0" smtClean="0"/>
              <a:t>Listen with empathy</a:t>
            </a:r>
          </a:p>
          <a:p>
            <a:r>
              <a:rPr lang="en-US" sz="2400" dirty="0" smtClean="0"/>
              <a:t>Be patient </a:t>
            </a:r>
          </a:p>
          <a:p>
            <a:r>
              <a:rPr lang="en-US" sz="2400" dirty="0" smtClean="0"/>
              <a:t>Provide appropriate resources:</a:t>
            </a:r>
          </a:p>
          <a:p>
            <a:pPr lvl="1"/>
            <a:r>
              <a:rPr lang="en-US" sz="2000" dirty="0" smtClean="0"/>
              <a:t>DO SOMETHING brochure </a:t>
            </a:r>
          </a:p>
          <a:p>
            <a:pPr lvl="1"/>
            <a:r>
              <a:rPr lang="en-US" sz="2000" dirty="0" smtClean="0"/>
              <a:t>Student Bill of Rights</a:t>
            </a:r>
          </a:p>
          <a:p>
            <a:pPr lvl="1"/>
            <a:r>
              <a:rPr lang="en-US" sz="2000" dirty="0"/>
              <a:t>Student Affairs </a:t>
            </a:r>
            <a:r>
              <a:rPr lang="en-US" sz="2000" dirty="0" smtClean="0"/>
              <a:t>Office </a:t>
            </a:r>
          </a:p>
          <a:p>
            <a:pPr lvl="1"/>
            <a:r>
              <a:rPr lang="en-US" sz="2000" dirty="0" smtClean="0"/>
              <a:t>Counseling Services</a:t>
            </a:r>
          </a:p>
          <a:p>
            <a:pPr lvl="1"/>
            <a:r>
              <a:rPr lang="en-US" sz="2000" dirty="0" smtClean="0"/>
              <a:t>Crisis Services</a:t>
            </a:r>
          </a:p>
          <a:p>
            <a:pPr lvl="1">
              <a:buNone/>
            </a:pPr>
            <a:endParaRPr lang="en-US" sz="20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5" name="Content Placeholder 6" descr="C:\Users\amarkel\AppData\Local\Microsoft\Windows\INetCache\Content.Word\Daemen Black+White NEW logo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5334000"/>
            <a:ext cx="3352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b="1" dirty="0"/>
              <a:t>How to respond when a student says they’ve experienced sexual violence</a:t>
            </a:r>
            <a:r>
              <a:rPr lang="en-US" sz="3200" b="1" dirty="0" smtClean="0"/>
              <a:t>…</a:t>
            </a:r>
            <a:endParaRPr lang="en-US" sz="3200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81000" y="1770888"/>
            <a:ext cx="8229600" cy="4325112"/>
          </a:xfrm>
        </p:spPr>
        <p:txBody>
          <a:bodyPr/>
          <a:lstStyle/>
          <a:p>
            <a:pPr>
              <a:spcAft>
                <a:spcPts val="600"/>
              </a:spcAft>
              <a:buNone/>
            </a:pPr>
            <a:r>
              <a:rPr lang="en-US" sz="2400" b="1" dirty="0" smtClean="0"/>
              <a:t>What NOT to do: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Blame the survivor 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Make </a:t>
            </a:r>
            <a:r>
              <a:rPr lang="en-US" sz="2400" dirty="0"/>
              <a:t>promises you cannot keep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Become overly involved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Investigate disclosure</a:t>
            </a:r>
          </a:p>
          <a:p>
            <a:pPr>
              <a:spcAft>
                <a:spcPts val="600"/>
              </a:spcAft>
            </a:pPr>
            <a:r>
              <a:rPr lang="en-US" sz="2400" dirty="0"/>
              <a:t>Be judgmental 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Ask </a:t>
            </a:r>
            <a:r>
              <a:rPr lang="en-US" sz="2400" dirty="0"/>
              <a:t>questions that imply </a:t>
            </a:r>
            <a:r>
              <a:rPr lang="en-US" sz="2400" dirty="0" smtClean="0"/>
              <a:t>fault</a:t>
            </a:r>
          </a:p>
          <a:p>
            <a:pPr>
              <a:buNone/>
            </a:pPr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  <p:pic>
        <p:nvPicPr>
          <p:cNvPr id="4" name="Content Placeholder 6" descr="C:\Users\amarkel\AppData\Local\Microsoft\Windows\INetCache\Content.Word\Daemen Black+White NEW logo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5334000"/>
            <a:ext cx="3352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1398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66800"/>
          </a:xfrm>
        </p:spPr>
        <p:txBody>
          <a:bodyPr/>
          <a:lstStyle/>
          <a:p>
            <a:r>
              <a:rPr lang="en-US" b="1" dirty="0" smtClean="0"/>
              <a:t>How to respond: 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660136"/>
          </a:xfrm>
        </p:spPr>
        <p:txBody>
          <a:bodyPr>
            <a:normAutofit/>
          </a:bodyPr>
          <a:lstStyle/>
          <a:p>
            <a:pPr marL="109728" indent="0">
              <a:spcAft>
                <a:spcPts val="1200"/>
              </a:spcAft>
              <a:buNone/>
            </a:pPr>
            <a:endParaRPr lang="en-US" sz="2500" dirty="0" smtClean="0"/>
          </a:p>
          <a:p>
            <a:pPr marL="109728" indent="0">
              <a:spcAft>
                <a:spcPts val="1200"/>
              </a:spcAft>
              <a:buNone/>
            </a:pPr>
            <a:r>
              <a:rPr lang="en-US" sz="2500" dirty="0" smtClean="0"/>
              <a:t>Contact Campus Safety at  </a:t>
            </a:r>
            <a:r>
              <a:rPr lang="en-US" sz="2500" b="1" dirty="0" smtClean="0"/>
              <a:t>716-839-SAFE</a:t>
            </a:r>
          </a:p>
          <a:p>
            <a:pPr marL="109728" indent="0">
              <a:spcAft>
                <a:spcPts val="1200"/>
              </a:spcAft>
              <a:buNone/>
            </a:pPr>
            <a:endParaRPr lang="en-US" sz="2500" b="1" dirty="0" smtClean="0"/>
          </a:p>
          <a:p>
            <a:pPr marL="109728" indent="0">
              <a:spcAft>
                <a:spcPts val="1200"/>
              </a:spcAft>
              <a:buNone/>
            </a:pPr>
            <a:r>
              <a:rPr lang="en-US" sz="2500" dirty="0" smtClean="0"/>
              <a:t>Complete CARES report at </a:t>
            </a:r>
            <a:r>
              <a:rPr lang="en-US" sz="2500" b="1" dirty="0" smtClean="0">
                <a:hlinkClick r:id="rId2"/>
              </a:rPr>
              <a:t>https://daemen.edu/concern</a:t>
            </a:r>
            <a:r>
              <a:rPr lang="en-US" sz="2500" b="1" dirty="0" smtClean="0"/>
              <a:t> </a:t>
            </a:r>
          </a:p>
          <a:p>
            <a:pPr marL="109728" indent="0">
              <a:spcAft>
                <a:spcPts val="1200"/>
              </a:spcAft>
              <a:buNone/>
            </a:pPr>
            <a:endParaRPr lang="en-US" sz="2500" b="1" dirty="0" smtClean="0"/>
          </a:p>
          <a:p>
            <a:pPr marL="109728" indent="0">
              <a:spcAft>
                <a:spcPts val="1200"/>
              </a:spcAft>
              <a:buNone/>
            </a:pPr>
            <a:r>
              <a:rPr lang="en-US" sz="2500" dirty="0" smtClean="0"/>
              <a:t>Contact Dr. Greg Nayor, Dean of Students at </a:t>
            </a:r>
            <a:r>
              <a:rPr lang="en-US" sz="2500" b="1" dirty="0" smtClean="0"/>
              <a:t>716-839-8519</a:t>
            </a:r>
            <a:endParaRPr lang="en-US" sz="2500" dirty="0" smtClean="0"/>
          </a:p>
        </p:txBody>
      </p:sp>
      <p:pic>
        <p:nvPicPr>
          <p:cNvPr id="7" name="Content Placeholder 6" descr="C:\Users\amarkel\AppData\Local\Microsoft\Windows\INetCache\Content.Word\Daemen Black+White NEW logo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5334000"/>
            <a:ext cx="3352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1143000"/>
            <a:ext cx="5457825" cy="485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990600"/>
          </a:xfrm>
        </p:spPr>
        <p:txBody>
          <a:bodyPr/>
          <a:lstStyle/>
          <a:p>
            <a:r>
              <a:rPr lang="en-US" b="1" dirty="0" smtClean="0"/>
              <a:t>Contact Information:	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905000" y="1752600"/>
            <a:ext cx="4876800" cy="1905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500" b="1" dirty="0" smtClean="0"/>
              <a:t>Sara Cherry</a:t>
            </a:r>
          </a:p>
          <a:p>
            <a:pPr marL="120650" indent="-11113" algn="ctr">
              <a:buNone/>
            </a:pPr>
            <a:r>
              <a:rPr lang="en-US" sz="1700" dirty="0" smtClean="0"/>
              <a:t>Sexual Assault &amp; Domestic Violence Advocate </a:t>
            </a:r>
          </a:p>
          <a:p>
            <a:pPr algn="ctr">
              <a:buNone/>
            </a:pPr>
            <a:r>
              <a:rPr lang="en-US" sz="1700" dirty="0" smtClean="0"/>
              <a:t>Crisis Services</a:t>
            </a:r>
          </a:p>
          <a:p>
            <a:pPr algn="ctr">
              <a:buNone/>
            </a:pPr>
            <a:r>
              <a:rPr lang="en-US" sz="1700" dirty="0" smtClean="0"/>
              <a:t>716-367-9942</a:t>
            </a:r>
          </a:p>
          <a:p>
            <a:pPr algn="ctr">
              <a:buNone/>
            </a:pPr>
            <a:r>
              <a:rPr lang="en-US" sz="1700" dirty="0" smtClean="0"/>
              <a:t>scherry@crisisservices.org </a:t>
            </a:r>
            <a:endParaRPr lang="en-US" sz="1700" dirty="0"/>
          </a:p>
        </p:txBody>
      </p:sp>
      <p:pic>
        <p:nvPicPr>
          <p:cNvPr id="7" name="Content Placeholder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9301" y="3808751"/>
            <a:ext cx="2819400" cy="2819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Objectives</a:t>
            </a:r>
            <a:endParaRPr lang="en-US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700" dirty="0" smtClean="0"/>
              <a:t>Who are we?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700" dirty="0" smtClean="0"/>
              <a:t>What is sexual assault?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700" dirty="0" smtClean="0"/>
              <a:t>Why is this important?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700" dirty="0" smtClean="0"/>
              <a:t>What to do if a student discloses sexual violence?</a:t>
            </a:r>
          </a:p>
        </p:txBody>
      </p:sp>
      <p:pic>
        <p:nvPicPr>
          <p:cNvPr id="4" name="Content Placeholder 6" descr="C:\Users\amarkel\AppData\Local\Microsoft\Windows\INetCache\Content.Word\Daemen Black+White NEW logo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5334000"/>
            <a:ext cx="3352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Who are we?</a:t>
            </a:r>
            <a:endParaRPr lang="en-US" b="1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9825" y="2249488"/>
            <a:ext cx="4324350" cy="43243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8229600" cy="1143000"/>
          </a:xfrm>
        </p:spPr>
        <p:txBody>
          <a:bodyPr/>
          <a:lstStyle/>
          <a:p>
            <a:r>
              <a:rPr lang="en-US" b="1" dirty="0" smtClean="0"/>
              <a:t>What is sexual assault?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3581400"/>
          </a:xfrm>
        </p:spPr>
        <p:txBody>
          <a:bodyPr>
            <a:normAutofit lnSpcReduction="10000"/>
          </a:bodyPr>
          <a:lstStyle/>
          <a:p>
            <a:pPr marL="0" algn="ctr">
              <a:spcBef>
                <a:spcPts val="0"/>
              </a:spcBef>
              <a:buNone/>
            </a:pPr>
            <a:r>
              <a:rPr lang="en-US" dirty="0" smtClean="0"/>
              <a:t>Sexual </a:t>
            </a:r>
            <a:r>
              <a:rPr lang="en-US" dirty="0"/>
              <a:t>assault is any sexual act committed against a person without their consent</a:t>
            </a:r>
            <a:r>
              <a:rPr lang="en-US" dirty="0" smtClean="0"/>
              <a:t>. It is a blanket term used to describe </a:t>
            </a:r>
            <a:r>
              <a:rPr lang="en-US" smtClean="0"/>
              <a:t>any non-consensual </a:t>
            </a:r>
            <a:r>
              <a:rPr lang="en-US" dirty="0" smtClean="0"/>
              <a:t>sexual act. Sometimes, the term “sexual violence” is used interchangeably with sexual assault. </a:t>
            </a:r>
          </a:p>
          <a:p>
            <a:pPr marL="0" algn="ctr">
              <a:spcBef>
                <a:spcPts val="0"/>
              </a:spcBef>
              <a:buNone/>
            </a:pPr>
            <a:endParaRPr lang="en-US" dirty="0" smtClean="0"/>
          </a:p>
          <a:p>
            <a:pPr marL="0" algn="ctr">
              <a:spcBef>
                <a:spcPts val="0"/>
              </a:spcBef>
              <a:buNone/>
            </a:pPr>
            <a:r>
              <a:rPr lang="en-US" dirty="0" smtClean="0"/>
              <a:t>Affirmative </a:t>
            </a:r>
            <a:r>
              <a:rPr lang="en-US" dirty="0"/>
              <a:t>Consent is a knowing, voluntary, and mutual decision among all participants to engage in sexual activity. </a:t>
            </a:r>
          </a:p>
          <a:p>
            <a:pPr marL="0" algn="ctr">
              <a:spcBef>
                <a:spcPts val="0"/>
              </a:spcBef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Content Placeholder 6" descr="C:\Users\amarkel\AppData\Local\Microsoft\Windows\INetCache\Content.Word\Daemen Black+White NEW logo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5334000"/>
            <a:ext cx="3352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8229600" cy="1066800"/>
          </a:xfrm>
        </p:spPr>
        <p:txBody>
          <a:bodyPr/>
          <a:lstStyle/>
          <a:p>
            <a:r>
              <a:rPr lang="en-US" b="1" dirty="0" err="1" smtClean="0"/>
              <a:t>Clery</a:t>
            </a:r>
            <a:r>
              <a:rPr lang="en-US" b="1" dirty="0" smtClean="0"/>
              <a:t> Act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r>
              <a:rPr lang="en-US" dirty="0" smtClean="0"/>
              <a:t>Record and report certain crime statistics</a:t>
            </a:r>
          </a:p>
          <a:p>
            <a:pPr lvl="1"/>
            <a:r>
              <a:rPr lang="en-US" dirty="0" smtClean="0"/>
              <a:t>Annual Security Report (ASR) </a:t>
            </a:r>
          </a:p>
          <a:p>
            <a:pPr lvl="2"/>
            <a:r>
              <a:rPr lang="en-US" dirty="0" smtClean="0"/>
              <a:t>Available annually on or before October 1</a:t>
            </a:r>
            <a:r>
              <a:rPr lang="en-US" baseline="30000" dirty="0" smtClean="0"/>
              <a:t>st</a:t>
            </a:r>
            <a:r>
              <a:rPr lang="en-US" dirty="0" smtClean="0"/>
              <a:t> </a:t>
            </a:r>
          </a:p>
          <a:p>
            <a:r>
              <a:rPr lang="en-US" dirty="0" smtClean="0"/>
              <a:t>Timely warning about crimes on or off campus that pose a threat</a:t>
            </a:r>
          </a:p>
          <a:p>
            <a:r>
              <a:rPr lang="en-US" dirty="0" smtClean="0"/>
              <a:t>Make campus security policies public</a:t>
            </a:r>
          </a:p>
          <a:p>
            <a:r>
              <a:rPr lang="en-US" dirty="0" smtClean="0"/>
              <a:t>Campus Security Authority (CSA)</a:t>
            </a:r>
          </a:p>
          <a:p>
            <a:pPr lvl="1"/>
            <a:r>
              <a:rPr lang="en-US" dirty="0" smtClean="0"/>
              <a:t>Who is a CSA on campus </a:t>
            </a:r>
            <a:endParaRPr lang="en-US" dirty="0"/>
          </a:p>
        </p:txBody>
      </p:sp>
      <p:pic>
        <p:nvPicPr>
          <p:cNvPr id="4" name="Content Placeholder 6" descr="C:\Users\amarkel\AppData\Local\Microsoft\Windows\INetCache\Content.Word\Daemen Black+White NEW logo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5334000"/>
            <a:ext cx="3352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8229600" cy="1143000"/>
          </a:xfrm>
        </p:spPr>
        <p:txBody>
          <a:bodyPr/>
          <a:lstStyle/>
          <a:p>
            <a:r>
              <a:rPr lang="en-US" b="1" dirty="0" smtClean="0"/>
              <a:t>Title IX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dirty="0" smtClean="0"/>
              <a:t>Prohibits sex discrimination in education</a:t>
            </a:r>
          </a:p>
          <a:p>
            <a:r>
              <a:rPr lang="en-US" dirty="0"/>
              <a:t>A</a:t>
            </a:r>
            <a:r>
              <a:rPr lang="en-US" dirty="0" smtClean="0"/>
              <a:t>ddresses sexual harassment and sexual violence</a:t>
            </a:r>
          </a:p>
          <a:p>
            <a:r>
              <a:rPr lang="en-US" dirty="0" smtClean="0"/>
              <a:t>Clear policies and procedures</a:t>
            </a:r>
          </a:p>
          <a:p>
            <a:pPr lvl="1"/>
            <a:r>
              <a:rPr lang="en-US" dirty="0" smtClean="0"/>
              <a:t>timely response and investigation of reports of sexual violence</a:t>
            </a:r>
          </a:p>
          <a:p>
            <a:r>
              <a:rPr lang="en-US" dirty="0" smtClean="0"/>
              <a:t>Responsible Person </a:t>
            </a:r>
          </a:p>
          <a:p>
            <a:pPr lvl="1"/>
            <a:r>
              <a:rPr lang="en-US" dirty="0" smtClean="0"/>
              <a:t>Who is a responsible person on campus</a:t>
            </a:r>
            <a:endParaRPr lang="en-US" dirty="0"/>
          </a:p>
        </p:txBody>
      </p:sp>
      <p:pic>
        <p:nvPicPr>
          <p:cNvPr id="4" name="Content Placeholder 6" descr="C:\Users\amarkel\AppData\Local\Microsoft\Windows\INetCache\Content.Word\Daemen Black+White NEW logo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5334000"/>
            <a:ext cx="3352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/>
          <a:lstStyle/>
          <a:p>
            <a:r>
              <a:rPr lang="en-US" b="1" dirty="0" smtClean="0"/>
              <a:t>Enough is Enough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sz="2500" dirty="0" smtClean="0"/>
              <a:t>Uniform definition of affirmative consent</a:t>
            </a:r>
          </a:p>
          <a:p>
            <a:pPr lvl="1"/>
            <a:r>
              <a:rPr lang="en-US" sz="2500" dirty="0" smtClean="0"/>
              <a:t>Yes means yes </a:t>
            </a:r>
          </a:p>
          <a:p>
            <a:r>
              <a:rPr lang="en-US" sz="2500" dirty="0" smtClean="0"/>
              <a:t>Student Bill of Rights  </a:t>
            </a:r>
          </a:p>
          <a:p>
            <a:pPr lvl="1"/>
            <a:r>
              <a:rPr lang="en-US" sz="2500" dirty="0" smtClean="0"/>
              <a:t>Can be accessed here</a:t>
            </a:r>
            <a:r>
              <a:rPr lang="en-US" sz="2500" dirty="0"/>
              <a:t>: </a:t>
            </a:r>
            <a:r>
              <a:rPr lang="en-US" sz="2500" dirty="0">
                <a:hlinkClick r:id="rId2"/>
              </a:rPr>
              <a:t>http://</a:t>
            </a:r>
            <a:r>
              <a:rPr lang="en-US" sz="2500" dirty="0" smtClean="0">
                <a:hlinkClick r:id="rId2"/>
              </a:rPr>
              <a:t>www.daemen.edu/student-life/student-affairs/sexual-assault-violence-prevention</a:t>
            </a:r>
            <a:r>
              <a:rPr lang="en-US" sz="2500" dirty="0" smtClean="0"/>
              <a:t> </a:t>
            </a:r>
          </a:p>
          <a:p>
            <a:r>
              <a:rPr lang="en-US" sz="2500" dirty="0" smtClean="0"/>
              <a:t>Statewide amnesty policy </a:t>
            </a:r>
          </a:p>
          <a:p>
            <a:r>
              <a:rPr lang="en-US" sz="2500" dirty="0" smtClean="0"/>
              <a:t>Expanded access to law enforcement</a:t>
            </a:r>
          </a:p>
          <a:p>
            <a:r>
              <a:rPr lang="en-US" sz="2500" dirty="0"/>
              <a:t>Comprehensive training requirements for administrators, staff, and </a:t>
            </a:r>
            <a:r>
              <a:rPr lang="en-US" sz="2500" dirty="0" smtClean="0"/>
              <a:t>students</a:t>
            </a:r>
            <a:endParaRPr lang="en-US" sz="2500" dirty="0"/>
          </a:p>
        </p:txBody>
      </p:sp>
      <p:pic>
        <p:nvPicPr>
          <p:cNvPr id="4" name="Content Placeholder 6" descr="C:\Users\amarkel\AppData\Local\Microsoft\Windows\INetCache\Content.Word\Daemen Black+White NEW logo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5334000"/>
            <a:ext cx="3352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524000"/>
          </a:xfrm>
        </p:spPr>
        <p:txBody>
          <a:bodyPr>
            <a:noAutofit/>
          </a:bodyPr>
          <a:lstStyle/>
          <a:p>
            <a:pPr algn="ctr"/>
            <a:r>
              <a:rPr lang="en-US" sz="5000" b="1" dirty="0" smtClean="0"/>
              <a:t>What to do if a student discloses sexual violence?</a:t>
            </a:r>
            <a:endParaRPr lang="en-US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819400"/>
            <a:ext cx="8382000" cy="220980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endParaRPr lang="en-US" sz="10500" b="1" dirty="0" smtClean="0">
              <a:latin typeface="Chiller" pitchFamily="82" charset="0"/>
            </a:endParaRPr>
          </a:p>
          <a:p>
            <a:pPr algn="ctr">
              <a:buNone/>
            </a:pPr>
            <a:r>
              <a:rPr lang="en-US" sz="10500" b="1" dirty="0" smtClean="0">
                <a:latin typeface="Chiller" pitchFamily="82" charset="0"/>
              </a:rPr>
              <a:t>DON’T PANIC!!!!!</a:t>
            </a:r>
            <a:endParaRPr lang="en-US" sz="10500" b="1" dirty="0">
              <a:latin typeface="Chiller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It takes a great deal of courage for a survivor of sexual violence to tell someone that they have been assaulted. You might be the very first person that a survivor reports to.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 smtClean="0"/>
              <a:t>Your response to this disclosure is important. </a:t>
            </a:r>
            <a:endParaRPr lang="en-US" sz="2600" b="1" dirty="0"/>
          </a:p>
        </p:txBody>
      </p:sp>
      <p:pic>
        <p:nvPicPr>
          <p:cNvPr id="4" name="Content Placeholder 6" descr="C:\Users\amarkel\AppData\Local\Microsoft\Windows\INetCache\Content.Word\Daemen Black+White NEW logo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5334000"/>
            <a:ext cx="3352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2479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Custom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00000"/>
      </a:accent1>
      <a:accent2>
        <a:srgbClr val="000000"/>
      </a:accent2>
      <a:accent3>
        <a:srgbClr val="000000"/>
      </a:accent3>
      <a:accent4>
        <a:srgbClr val="000000"/>
      </a:accent4>
      <a:accent5>
        <a:srgbClr val="000000"/>
      </a:accent5>
      <a:accent6>
        <a:srgbClr val="000000"/>
      </a:accent6>
      <a:hlink>
        <a:srgbClr val="04617B"/>
      </a:hlink>
      <a:folHlink>
        <a:srgbClr val="04617B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509</TotalTime>
  <Words>440</Words>
  <Application>Microsoft Office PowerPoint</Application>
  <PresentationFormat>On-screen Show (4:3)</PresentationFormat>
  <Paragraphs>84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Calibri</vt:lpstr>
      <vt:lpstr>Chiller</vt:lpstr>
      <vt:lpstr>Georgia</vt:lpstr>
      <vt:lpstr>Trebuchet MS</vt:lpstr>
      <vt:lpstr>Wingdings 2</vt:lpstr>
      <vt:lpstr>Urban</vt:lpstr>
      <vt:lpstr>HOW TO HANDLE A DISCLOSURE OF SEXUAL ASSAULT ON CAMPUS </vt:lpstr>
      <vt:lpstr>Objectives</vt:lpstr>
      <vt:lpstr>Who are we?</vt:lpstr>
      <vt:lpstr>What is sexual assault?</vt:lpstr>
      <vt:lpstr>Clery Act</vt:lpstr>
      <vt:lpstr>Title IX</vt:lpstr>
      <vt:lpstr>Enough is Enough </vt:lpstr>
      <vt:lpstr>What to do if a student discloses sexual violence?</vt:lpstr>
      <vt:lpstr>PowerPoint Presentation</vt:lpstr>
      <vt:lpstr>How to respond when a student says they’ve experienced sexual violence…</vt:lpstr>
      <vt:lpstr>How to respond when a student says they’ve experienced sexual violence…</vt:lpstr>
      <vt:lpstr>How to respond: </vt:lpstr>
      <vt:lpstr>PowerPoint Presentation</vt:lpstr>
      <vt:lpstr>Contact Information: </vt:lpstr>
    </vt:vector>
  </TitlesOfParts>
  <Company>Crisis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HANDLE A DISCLOSURE OF SEXUAL ASSAULT ON CAMPUS</dc:title>
  <dc:creator>Ashley Markel</dc:creator>
  <cp:lastModifiedBy>gnayor</cp:lastModifiedBy>
  <cp:revision>41</cp:revision>
  <dcterms:created xsi:type="dcterms:W3CDTF">2016-06-15T13:49:40Z</dcterms:created>
  <dcterms:modified xsi:type="dcterms:W3CDTF">2017-02-27T18:08:46Z</dcterms:modified>
</cp:coreProperties>
</file>